
<file path=[Content_Types].xml><?xml version="1.0" encoding="utf-8"?>
<Types xmlns="http://schemas.openxmlformats.org/package/2006/content-types">
  <Default Extension="bin" ContentType="application/vnd.openxmlformats-officedocument.presentationml.printerSetting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Default Extension="gif" ContentType="image/gif"/>
  <Override PartName="/ppt/notesSlides/notesSlide24.xml" ContentType="application/vnd.openxmlformats-officedocument.presentationml.notesSlide+xml"/>
  <Override PartName="/ppt/slides/slide6.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840" r:id="rId1"/>
  </p:sldMasterIdLst>
  <p:notesMasterIdLst>
    <p:notesMasterId r:id="rId33"/>
  </p:notesMasterIdLst>
  <p:handoutMasterIdLst>
    <p:handoutMasterId r:id="rId34"/>
  </p:handoutMasterIdLst>
  <p:sldIdLst>
    <p:sldId id="256" r:id="rId2"/>
    <p:sldId id="338" r:id="rId3"/>
    <p:sldId id="339" r:id="rId4"/>
    <p:sldId id="328" r:id="rId5"/>
    <p:sldId id="331" r:id="rId6"/>
    <p:sldId id="332" r:id="rId7"/>
    <p:sldId id="335" r:id="rId8"/>
    <p:sldId id="330" r:id="rId9"/>
    <p:sldId id="333" r:id="rId10"/>
    <p:sldId id="302" r:id="rId11"/>
    <p:sldId id="310" r:id="rId12"/>
    <p:sldId id="303" r:id="rId13"/>
    <p:sldId id="305" r:id="rId14"/>
    <p:sldId id="289" r:id="rId15"/>
    <p:sldId id="304" r:id="rId16"/>
    <p:sldId id="312" r:id="rId17"/>
    <p:sldId id="307" r:id="rId18"/>
    <p:sldId id="308" r:id="rId19"/>
    <p:sldId id="317" r:id="rId20"/>
    <p:sldId id="311" r:id="rId21"/>
    <p:sldId id="309" r:id="rId22"/>
    <p:sldId id="313" r:id="rId23"/>
    <p:sldId id="314" r:id="rId24"/>
    <p:sldId id="319" r:id="rId25"/>
    <p:sldId id="320" r:id="rId26"/>
    <p:sldId id="321" r:id="rId27"/>
    <p:sldId id="322" r:id="rId28"/>
    <p:sldId id="315" r:id="rId29"/>
    <p:sldId id="323" r:id="rId30"/>
    <p:sldId id="334" r:id="rId31"/>
    <p:sldId id="337" r:id="rId3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40FC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5766" autoAdjust="0"/>
  </p:normalViewPr>
  <p:slideViewPr>
    <p:cSldViewPr>
      <p:cViewPr varScale="1">
        <p:scale>
          <a:sx n="141" d="100"/>
          <a:sy n="141" d="100"/>
        </p:scale>
        <p:origin x="-152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Optima"/>
              </a:defRPr>
            </a:lvl1pPr>
          </a:lstStyle>
          <a:p>
            <a:pPr>
              <a:defRPr/>
            </a:pPr>
            <a:endParaRPr lang="en-US"/>
          </a:p>
        </p:txBody>
      </p:sp>
      <p:sp>
        <p:nvSpPr>
          <p:cNvPr id="665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Optima"/>
              </a:defRPr>
            </a:lvl1pPr>
          </a:lstStyle>
          <a:p>
            <a:pPr>
              <a:defRPr/>
            </a:pPr>
            <a:endParaRPr lang="en-US"/>
          </a:p>
        </p:txBody>
      </p:sp>
      <p:sp>
        <p:nvSpPr>
          <p:cNvPr id="665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Optima"/>
              </a:defRPr>
            </a:lvl1pPr>
          </a:lstStyle>
          <a:p>
            <a:pPr>
              <a:defRPr/>
            </a:pPr>
            <a:endParaRPr lang="en-US"/>
          </a:p>
        </p:txBody>
      </p:sp>
      <p:sp>
        <p:nvSpPr>
          <p:cNvPr id="665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Optima"/>
              </a:defRPr>
            </a:lvl1pPr>
          </a:lstStyle>
          <a:p>
            <a:pPr>
              <a:defRPr/>
            </a:pPr>
            <a:fld id="{97CE8CC4-7541-5E46-8DE4-294659951211}"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Optima"/>
              </a:defRPr>
            </a:lvl1pPr>
          </a:lstStyle>
          <a:p>
            <a:pPr>
              <a:defRPr/>
            </a:pPr>
            <a:endParaRPr lang="en-US"/>
          </a:p>
        </p:txBody>
      </p:sp>
      <p:sp>
        <p:nvSpPr>
          <p:cNvPr id="10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Optima"/>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Optima"/>
              </a:defRPr>
            </a:lvl1pPr>
          </a:lstStyle>
          <a:p>
            <a:pPr>
              <a:defRPr/>
            </a:pPr>
            <a:endParaRPr lang="en-US"/>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Optima"/>
              </a:defRPr>
            </a:lvl1pPr>
          </a:lstStyle>
          <a:p>
            <a:pPr>
              <a:defRPr/>
            </a:pPr>
            <a:fld id="{3F5344C3-B9A4-DD47-8C90-3CF51560005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Optima"/>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Optima"/>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Optima"/>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Optima"/>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Optima"/>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4050B9F3-F780-FB4B-8651-4B1BCC42F7AF}" type="slidenum">
              <a:rPr lang="en-US">
                <a:latin typeface="Optima" charset="0"/>
              </a:rPr>
              <a:pPr/>
              <a:t>1</a:t>
            </a:fld>
            <a:endParaRPr lang="en-US">
              <a:latin typeface="Optima"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US" sz="1400" dirty="0">
                <a:latin typeface="Optima" charset="0"/>
              </a:rPr>
              <a:t>The title</a:t>
            </a:r>
            <a:r>
              <a:rPr lang="en-US" sz="1400" dirty="0" smtClean="0">
                <a:latin typeface="Optima" charset="0"/>
              </a:rPr>
              <a:t> of this talk could just as</a:t>
            </a:r>
            <a:r>
              <a:rPr lang="en-US" sz="1400" baseline="0" dirty="0" smtClean="0">
                <a:latin typeface="Optima" charset="0"/>
              </a:rPr>
              <a:t> well have been The Dynamics of Change in the Digital Age and the implications for language teaching in learning.  Today I am going talk about various perspectives on information literacy – what it is and how it relates to our use of technology in language learning.  I am going to situate this within the broader context of general trends in education reform, the current state of higher education, and SLA theory.</a:t>
            </a:r>
            <a:endParaRPr lang="en-US" sz="1400" dirty="0" smtClean="0">
              <a:latin typeface="Optima" charset="0"/>
            </a:endParaRPr>
          </a:p>
          <a:p>
            <a:pPr eaLnBrk="1" hangingPunct="1"/>
            <a:endParaRPr lang="en-US" dirty="0">
              <a:latin typeface="Optima" charset="0"/>
            </a:endParaRPr>
          </a:p>
          <a:p>
            <a:pPr eaLnBrk="1" hangingPunct="1"/>
            <a:endParaRPr lang="en-US" dirty="0">
              <a:latin typeface="Optima"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a:ln/>
        </p:spPr>
      </p:sp>
      <p:sp>
        <p:nvSpPr>
          <p:cNvPr id="23555" name="Notes Placeholder 2"/>
          <p:cNvSpPr>
            <a:spLocks noGrp="1"/>
          </p:cNvSpPr>
          <p:nvPr>
            <p:ph type="body" idx="1"/>
          </p:nvPr>
        </p:nvSpPr>
        <p:spPr>
          <a:noFill/>
          <a:ln/>
        </p:spPr>
        <p:txBody>
          <a:bodyPr/>
          <a:lstStyle/>
          <a:p>
            <a:pPr eaLnBrk="1" hangingPunct="1"/>
            <a:r>
              <a:rPr lang="en-US" sz="1400" dirty="0" smtClean="0">
                <a:latin typeface="Optima" charset="0"/>
              </a:rPr>
              <a:t>Let’s return</a:t>
            </a:r>
            <a:r>
              <a:rPr lang="en-US" sz="1400" baseline="0" dirty="0" smtClean="0">
                <a:latin typeface="Optima" charset="0"/>
              </a:rPr>
              <a:t> to </a:t>
            </a:r>
            <a:r>
              <a:rPr lang="en-US" sz="1400" baseline="0" dirty="0" err="1" smtClean="0">
                <a:latin typeface="Optima" charset="0"/>
              </a:rPr>
              <a:t>Prensky’s</a:t>
            </a:r>
            <a:r>
              <a:rPr lang="en-US" sz="1400" baseline="0" dirty="0" smtClean="0">
                <a:latin typeface="Optima" charset="0"/>
              </a:rPr>
              <a:t> basic basic description of Digital Natives, which is a fairly </a:t>
            </a:r>
            <a:r>
              <a:rPr lang="en-US" sz="1400" dirty="0" smtClean="0">
                <a:latin typeface="Optima" charset="0"/>
              </a:rPr>
              <a:t>commonly held view.  Lik</a:t>
            </a:r>
            <a:r>
              <a:rPr lang="en-US" sz="1400" baseline="0" dirty="0" smtClean="0">
                <a:latin typeface="Optima" charset="0"/>
              </a:rPr>
              <a:t>e</a:t>
            </a:r>
            <a:r>
              <a:rPr lang="en-US" sz="1400" dirty="0" smtClean="0">
                <a:latin typeface="Optima" charset="0"/>
              </a:rPr>
              <a:t> most generalizations, this view is partly true and partly false.</a:t>
            </a:r>
          </a:p>
        </p:txBody>
      </p:sp>
      <p:sp>
        <p:nvSpPr>
          <p:cNvPr id="23556" name="Slide Number Placeholder 3"/>
          <p:cNvSpPr>
            <a:spLocks noGrp="1"/>
          </p:cNvSpPr>
          <p:nvPr>
            <p:ph type="sldNum" sz="quarter" idx="5"/>
          </p:nvPr>
        </p:nvSpPr>
        <p:spPr>
          <a:noFill/>
        </p:spPr>
        <p:txBody>
          <a:bodyPr/>
          <a:lstStyle/>
          <a:p>
            <a:fld id="{F9585E2C-AE67-3743-B4B0-4B68908A0C5C}" type="slidenum">
              <a:rPr lang="en-US" smtClean="0">
                <a:latin typeface="Optima" charset="0"/>
              </a:rPr>
              <a:pPr/>
              <a:t>12</a:t>
            </a:fld>
            <a:endParaRPr lang="en-US" smtClean="0">
              <a:latin typeface="Optima"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Yes! </a:t>
            </a:r>
          </a:p>
          <a:p>
            <a:r>
              <a:rPr lang="en-US" sz="1400" dirty="0" smtClean="0"/>
              <a:t> Young adults are people ages </a:t>
            </a:r>
          </a:p>
          <a:p>
            <a:endParaRPr lang="en-US" sz="1400" dirty="0" smtClean="0"/>
          </a:p>
          <a:p>
            <a:endParaRPr lang="en-US" sz="1400" dirty="0" smtClean="0"/>
          </a:p>
          <a:p>
            <a:r>
              <a:rPr lang="en-US" sz="1400" dirty="0" smtClean="0"/>
              <a:t>How many of you have rules about what mobile technology students can be using when they’re in your space? (lab,</a:t>
            </a:r>
            <a:r>
              <a:rPr lang="en-US" sz="1400" baseline="0" dirty="0" smtClean="0"/>
              <a:t> classroom, other)  How many of you are aware of your students communicating with the outside world while they are supposed to be engaged in other </a:t>
            </a:r>
            <a:r>
              <a:rPr lang="en-US" sz="1400" baseline="0" dirty="0" err="1" smtClean="0"/>
              <a:t>classtime</a:t>
            </a:r>
            <a:r>
              <a:rPr lang="en-US" sz="1400" baseline="0" dirty="0" smtClean="0"/>
              <a:t> activities?  Outside of class how many students do you see with cell phones to their ears, laptops open, and other mobile devices engage?  At Iowa, anyway, the students spend a lot of time connected via mobile technologies.  Wireless access is pretty much ubiquitous on campus and in many Iowa City locations, as well. At the Java House those cups of coffee almost always sit next to a laptop or other device.</a:t>
            </a:r>
          </a:p>
          <a:p>
            <a:endParaRPr lang="en-US" sz="1400" baseline="0" dirty="0" smtClean="0"/>
          </a:p>
          <a:p>
            <a:r>
              <a:rPr lang="en-US" sz="1400" baseline="0" dirty="0" smtClean="0"/>
              <a:t>Mark </a:t>
            </a:r>
            <a:r>
              <a:rPr lang="en-US" sz="1400" baseline="0" dirty="0" err="1" smtClean="0"/>
              <a:t>Bauerlein</a:t>
            </a:r>
            <a:r>
              <a:rPr lang="en-US" sz="1400" baseline="0" dirty="0" smtClean="0"/>
              <a:t> quotes survey of High School Student Engagement, conducted by the National School Board Association, that reported that high school students spend an average of 9 hours per week on social networking sites and 55% of them spend less than one hour a week reading and studying for class.  He points out that it there were good content on those social networking sites, we as educators could tap into these habits to our advantage.</a:t>
            </a:r>
            <a:endParaRPr lang="en-US" sz="1400" dirty="0"/>
          </a:p>
        </p:txBody>
      </p:sp>
      <p:sp>
        <p:nvSpPr>
          <p:cNvPr id="4" name="Slide Number Placeholder 3"/>
          <p:cNvSpPr>
            <a:spLocks noGrp="1"/>
          </p:cNvSpPr>
          <p:nvPr>
            <p:ph type="sldNum" sz="quarter" idx="10"/>
          </p:nvPr>
        </p:nvSpPr>
        <p:spPr/>
        <p:txBody>
          <a:bodyPr/>
          <a:lstStyle/>
          <a:p>
            <a:pPr>
              <a:defRPr/>
            </a:pPr>
            <a:fld id="{3F5344C3-B9A4-DD47-8C90-3CF51560005D}" type="slidenum">
              <a:rPr lang="en-US" smtClean="0"/>
              <a:pPr>
                <a:defRPr/>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48CA6350-2A93-AE4E-9760-3B9B8302882E}" type="slidenum">
              <a:rPr lang="en-US">
                <a:latin typeface="Optima" charset="0"/>
              </a:rPr>
              <a:pPr/>
              <a:t>14</a:t>
            </a:fld>
            <a:endParaRPr lang="en-US">
              <a:latin typeface="Optima" charset="0"/>
            </a:endParaRPr>
          </a:p>
        </p:txBody>
      </p:sp>
      <p:sp>
        <p:nvSpPr>
          <p:cNvPr id="31747" name="Rectangle 2"/>
          <p:cNvSpPr>
            <a:spLocks noGrp="1" noRot="1" noChangeAspect="1" noChangeArrowheads="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400" dirty="0" smtClean="0">
                <a:latin typeface="Optima" charset="0"/>
              </a:rPr>
              <a:t>From our perspective there is still a digital divide that separates</a:t>
            </a:r>
            <a:r>
              <a:rPr lang="en-US" sz="1400" baseline="0" dirty="0" smtClean="0">
                <a:latin typeface="Optima" charset="0"/>
              </a:rPr>
              <a:t> information technology </a:t>
            </a:r>
            <a:r>
              <a:rPr lang="en-US" sz="1400" baseline="0" dirty="0" smtClean="0">
                <a:latin typeface="Optima" charset="0"/>
              </a:rPr>
              <a:t>h</a:t>
            </a:r>
            <a:r>
              <a:rPr lang="en-US" sz="1400" dirty="0" smtClean="0">
                <a:latin typeface="Optima" charset="0"/>
              </a:rPr>
              <a:t>aves </a:t>
            </a:r>
            <a:r>
              <a:rPr lang="en-US" sz="1400" dirty="0" smtClean="0">
                <a:latin typeface="Optima" charset="0"/>
              </a:rPr>
              <a:t>and have-nots.  There is still a significant digital divide.  For example, for the Asian statistics – Of the 36 countries included in the statistical measures, China, Japan and India represent the lion’s share of the usage with 73%.  However, only about a fourth of China’s total estimated population are internet users, whereas in the U.S. 75% of the population are users.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a:ln/>
        </p:spPr>
      </p:sp>
      <p:sp>
        <p:nvSpPr>
          <p:cNvPr id="25603" name="Notes Placeholder 2"/>
          <p:cNvSpPr>
            <a:spLocks noGrp="1"/>
          </p:cNvSpPr>
          <p:nvPr>
            <p:ph type="body" idx="1"/>
          </p:nvPr>
        </p:nvSpPr>
        <p:spPr>
          <a:noFill/>
          <a:ln/>
        </p:spPr>
        <p:txBody>
          <a:bodyPr/>
          <a:lstStyle/>
          <a:p>
            <a:pPr eaLnBrk="1" hangingPunct="1"/>
            <a:r>
              <a:rPr lang="en-US" sz="1400" dirty="0" smtClean="0">
                <a:latin typeface="Optima" charset="0"/>
              </a:rPr>
              <a:t>These problems</a:t>
            </a:r>
            <a:r>
              <a:rPr lang="en-US" sz="1400" baseline="0" dirty="0" smtClean="0">
                <a:latin typeface="Optima" charset="0"/>
              </a:rPr>
              <a:t> are an indication of how important good </a:t>
            </a:r>
            <a:r>
              <a:rPr lang="en-US" sz="1400" dirty="0" smtClean="0">
                <a:latin typeface="Optima" charset="0"/>
              </a:rPr>
              <a:t>Information</a:t>
            </a:r>
            <a:r>
              <a:rPr lang="en-US" sz="1400" baseline="0" dirty="0" smtClean="0">
                <a:latin typeface="Optima" charset="0"/>
              </a:rPr>
              <a:t> Literacy training is – despite the fact that our digital natives think they know what they are doing.  </a:t>
            </a:r>
            <a:r>
              <a:rPr lang="en-US" sz="1400" dirty="0" smtClean="0">
                <a:latin typeface="Optima" charset="0"/>
              </a:rPr>
              <a:t>Inefficient: Example from NPR:  Interview with Allison </a:t>
            </a:r>
            <a:r>
              <a:rPr lang="en-US" sz="1400" dirty="0" err="1" smtClean="0">
                <a:latin typeface="Optima" charset="0"/>
              </a:rPr>
              <a:t>Druin</a:t>
            </a:r>
            <a:r>
              <a:rPr lang="en-US" sz="1400" dirty="0" smtClean="0">
                <a:latin typeface="Optima" charset="0"/>
              </a:rPr>
              <a:t> is the director of the Human-Computer Interaction Lab at the University of Maryland headlined “All kids are not computer whizzes.” She did a study of how children look for information on the internet.  She found that many children do not have a clue how to refine a search.  Some kids, when asked to find out what dolphins eat, thought they could find it on the Miami Dolphins.</a:t>
            </a:r>
          </a:p>
          <a:p>
            <a:pPr eaLnBrk="1" hangingPunct="1"/>
            <a:endParaRPr lang="en-US" sz="1400" dirty="0" smtClean="0">
              <a:latin typeface="Optima" charset="0"/>
            </a:endParaRPr>
          </a:p>
          <a:p>
            <a:pPr eaLnBrk="1" hangingPunct="1"/>
            <a:r>
              <a:rPr lang="en-US" sz="1400" dirty="0" smtClean="0">
                <a:latin typeface="Optima" charset="0"/>
              </a:rPr>
              <a:t>According to a report</a:t>
            </a:r>
            <a:r>
              <a:rPr lang="en-US" sz="1400" baseline="0" dirty="0" smtClean="0">
                <a:latin typeface="Optima" charset="0"/>
              </a:rPr>
              <a:t> entitled Lessons learned: How college students seek information in the digital age, written by researchers at the Information school at the University of Washington, students tend to think of information seeking as a rote process and tend to use the same small set of information resources regardless of the question they have.  The primary sources they use for course work are course readings and Google.  They rely on their professors to identify sources for them  They use Google and Wikipedia for research about most topics.  They tend not to use library services that require interacting with librarians.  In addition, they often become frustrated and overwhelmed as the research process progresses and generally tend to do just enough to complete assignments, missing opportunities for exploration, discovery, and deep learning.</a:t>
            </a:r>
            <a:endParaRPr lang="en-US" sz="1400" dirty="0" smtClean="0">
              <a:latin typeface="Optima" charset="0"/>
            </a:endParaRPr>
          </a:p>
          <a:p>
            <a:pPr eaLnBrk="1" hangingPunct="1"/>
            <a:endParaRPr lang="en-US" sz="1400" b="1" dirty="0" smtClean="0">
              <a:latin typeface="Optima" charset="0"/>
            </a:endParaRPr>
          </a:p>
          <a:p>
            <a:pPr eaLnBrk="1" hangingPunct="1"/>
            <a:r>
              <a:rPr lang="en-US" sz="1400" b="1" dirty="0" smtClean="0">
                <a:latin typeface="Optima" charset="0"/>
              </a:rPr>
              <a:t>So what</a:t>
            </a:r>
            <a:r>
              <a:rPr lang="en-US" sz="1400" b="1" baseline="0" dirty="0" smtClean="0">
                <a:latin typeface="Optima" charset="0"/>
              </a:rPr>
              <a:t> we as educators must do is guide them toward genuine sophistication in their use of the technology and raise their awareness about best practices.</a:t>
            </a:r>
            <a:endParaRPr lang="en-US" sz="1400" b="1" dirty="0" smtClean="0">
              <a:latin typeface="Optima" charset="0"/>
            </a:endParaRPr>
          </a:p>
          <a:p>
            <a:pPr eaLnBrk="1" hangingPunct="1"/>
            <a:endParaRPr lang="en-US" sz="1800" dirty="0" smtClean="0">
              <a:latin typeface="Optima" charset="0"/>
            </a:endParaRPr>
          </a:p>
        </p:txBody>
      </p:sp>
      <p:sp>
        <p:nvSpPr>
          <p:cNvPr id="25604" name="Slide Number Placeholder 3"/>
          <p:cNvSpPr>
            <a:spLocks noGrp="1"/>
          </p:cNvSpPr>
          <p:nvPr>
            <p:ph type="sldNum" sz="quarter" idx="5"/>
          </p:nvPr>
        </p:nvSpPr>
        <p:spPr>
          <a:noFill/>
        </p:spPr>
        <p:txBody>
          <a:bodyPr/>
          <a:lstStyle/>
          <a:p>
            <a:fld id="{8A7F12A0-15A3-C740-BDFC-FEF5915FD20D}" type="slidenum">
              <a:rPr lang="en-US" smtClean="0">
                <a:latin typeface="Optima" charset="0"/>
              </a:rPr>
              <a:pPr/>
              <a:t>15</a:t>
            </a:fld>
            <a:endParaRPr lang="en-US" smtClean="0">
              <a:latin typeface="Optima"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So, what’s happening in education?  We have distinct movements toward new models of instruction as well as educational</a:t>
            </a:r>
            <a:r>
              <a:rPr lang="en-US" sz="1400" baseline="0" dirty="0" smtClean="0"/>
              <a:t> </a:t>
            </a:r>
            <a:r>
              <a:rPr lang="en-US" sz="1400" dirty="0" smtClean="0"/>
              <a:t>imperatives thrust on</a:t>
            </a:r>
            <a:r>
              <a:rPr lang="en-US" sz="1400" baseline="0" dirty="0" smtClean="0"/>
              <a:t> us by the realities of society and the economy.</a:t>
            </a:r>
            <a:endParaRPr lang="en-US" sz="1400" dirty="0"/>
          </a:p>
        </p:txBody>
      </p:sp>
      <p:sp>
        <p:nvSpPr>
          <p:cNvPr id="4" name="Slide Number Placeholder 3"/>
          <p:cNvSpPr>
            <a:spLocks noGrp="1"/>
          </p:cNvSpPr>
          <p:nvPr>
            <p:ph type="sldNum" sz="quarter" idx="10"/>
          </p:nvPr>
        </p:nvSpPr>
        <p:spPr/>
        <p:txBody>
          <a:bodyPr/>
          <a:lstStyle/>
          <a:p>
            <a:pPr>
              <a:defRPr/>
            </a:pPr>
            <a:fld id="{3F5344C3-B9A4-DD47-8C90-3CF51560005D}" type="slidenum">
              <a:rPr lang="en-US" smtClean="0"/>
              <a:pPr>
                <a:defRPr/>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a:ln/>
        </p:spPr>
      </p:sp>
      <p:sp>
        <p:nvSpPr>
          <p:cNvPr id="33795" name="Notes Placeholder 2"/>
          <p:cNvSpPr>
            <a:spLocks noGrp="1"/>
          </p:cNvSpPr>
          <p:nvPr>
            <p:ph type="body" idx="1"/>
          </p:nvPr>
        </p:nvSpPr>
        <p:spPr>
          <a:noFill/>
          <a:ln/>
        </p:spPr>
        <p:txBody>
          <a:bodyPr/>
          <a:lstStyle/>
          <a:p>
            <a:pPr eaLnBrk="1" hangingPunct="1"/>
            <a:r>
              <a:rPr lang="en-US" dirty="0" smtClean="0">
                <a:latin typeface="Optima" charset="0"/>
              </a:rPr>
              <a:t>http://www2.ed.gov/pubs/EdReformStudies/TechReforms/index.html</a:t>
            </a:r>
          </a:p>
          <a:p>
            <a:pPr eaLnBrk="1" hangingPunct="1"/>
            <a:endParaRPr lang="en-US" dirty="0" smtClean="0">
              <a:latin typeface="Optima" charset="0"/>
            </a:endParaRPr>
          </a:p>
        </p:txBody>
      </p:sp>
      <p:sp>
        <p:nvSpPr>
          <p:cNvPr id="33796" name="Slide Number Placeholder 3"/>
          <p:cNvSpPr>
            <a:spLocks noGrp="1"/>
          </p:cNvSpPr>
          <p:nvPr>
            <p:ph type="sldNum" sz="quarter" idx="5"/>
          </p:nvPr>
        </p:nvSpPr>
        <p:spPr>
          <a:noFill/>
        </p:spPr>
        <p:txBody>
          <a:bodyPr/>
          <a:lstStyle/>
          <a:p>
            <a:fld id="{55ED0886-C9D2-A146-BFCA-C638F4A094E8}" type="slidenum">
              <a:rPr lang="en-US" smtClean="0">
                <a:latin typeface="Optima" charset="0"/>
              </a:rPr>
              <a:pPr/>
              <a:t>17</a:t>
            </a:fld>
            <a:endParaRPr lang="en-US" smtClean="0">
              <a:latin typeface="Optima"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a:ln/>
        </p:spPr>
      </p:sp>
      <p:sp>
        <p:nvSpPr>
          <p:cNvPr id="35843" name="Notes Placeholder 2"/>
          <p:cNvSpPr>
            <a:spLocks noGrp="1"/>
          </p:cNvSpPr>
          <p:nvPr>
            <p:ph type="body" idx="1"/>
          </p:nvPr>
        </p:nvSpPr>
        <p:spPr>
          <a:noFill/>
          <a:ln/>
        </p:spPr>
        <p:txBody>
          <a:bodyPr/>
          <a:lstStyle/>
          <a:p>
            <a:pPr eaLnBrk="1" hangingPunct="1"/>
            <a:r>
              <a:rPr lang="en-US" sz="1400" dirty="0" smtClean="0">
                <a:latin typeface="Optima" charset="0"/>
              </a:rPr>
              <a:t>Sound</a:t>
            </a:r>
            <a:r>
              <a:rPr lang="en-US" sz="1400" baseline="0" dirty="0" smtClean="0">
                <a:latin typeface="Optima" charset="0"/>
              </a:rPr>
              <a:t> familiar?  Of course, the last imperative has resulted in the hybridization of many first- and second-year language courses, especially in Spanish, where meeting the demand for instruction has become too costly.</a:t>
            </a:r>
          </a:p>
          <a:p>
            <a:pPr eaLnBrk="1" hangingPunct="1"/>
            <a:r>
              <a:rPr lang="en-US" sz="1400" baseline="0" dirty="0" smtClean="0">
                <a:latin typeface="Optima" charset="0"/>
              </a:rPr>
              <a:t>Of course, what I would like to emphasize in all of this (and probably many of you do too) is that technology can move us toward new and better paradigms of instruction – not just for the first couple of years, but for all levels of language, literature, linguistics, and culture and our research in these areas.</a:t>
            </a:r>
            <a:endParaRPr lang="en-US" sz="1400" dirty="0" smtClean="0">
              <a:latin typeface="Optima" charset="0"/>
            </a:endParaRPr>
          </a:p>
        </p:txBody>
      </p:sp>
      <p:sp>
        <p:nvSpPr>
          <p:cNvPr id="35844" name="Slide Number Placeholder 3"/>
          <p:cNvSpPr>
            <a:spLocks noGrp="1"/>
          </p:cNvSpPr>
          <p:nvPr>
            <p:ph type="sldNum" sz="quarter" idx="5"/>
          </p:nvPr>
        </p:nvSpPr>
        <p:spPr>
          <a:noFill/>
        </p:spPr>
        <p:txBody>
          <a:bodyPr/>
          <a:lstStyle/>
          <a:p>
            <a:fld id="{6141BCB8-C07E-244A-8F60-0F1075164F93}" type="slidenum">
              <a:rPr lang="en-US" smtClean="0">
                <a:latin typeface="Optima" charset="0"/>
              </a:rPr>
              <a:pPr/>
              <a:t>18</a:t>
            </a:fld>
            <a:endParaRPr lang="en-US" smtClean="0">
              <a:latin typeface="Optima"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i="0" kern="1200" baseline="0" dirty="0" smtClean="0">
                <a:solidFill>
                  <a:schemeClr val="tx1"/>
                </a:solidFill>
                <a:latin typeface="Optima"/>
                <a:ea typeface="ＭＳ Ｐゴシック" charset="-128"/>
                <a:cs typeface="ＭＳ Ｐゴシック" charset="-128"/>
              </a:rPr>
              <a:t>The language landscape is cluttered with differing views and emphases.  Cognitive Linguistic Approaches: Universal Grammar, Autonomous Induction Theory, Concept-Oriented Approach, </a:t>
            </a:r>
            <a:r>
              <a:rPr lang="en-US" sz="1400" i="0" kern="1200" baseline="0" dirty="0" err="1" smtClean="0">
                <a:solidFill>
                  <a:schemeClr val="tx1"/>
                </a:solidFill>
                <a:latin typeface="Optima"/>
                <a:ea typeface="ＭＳ Ｐゴシック" charset="-128"/>
                <a:cs typeface="ＭＳ Ｐゴシック" charset="-128"/>
              </a:rPr>
              <a:t>Processability</a:t>
            </a:r>
            <a:r>
              <a:rPr lang="en-US" sz="1400" i="0" kern="1200" baseline="0" dirty="0" smtClean="0">
                <a:solidFill>
                  <a:schemeClr val="tx1"/>
                </a:solidFill>
                <a:latin typeface="Optima"/>
                <a:ea typeface="ＭＳ Ｐゴシック" charset="-128"/>
                <a:cs typeface="ＭＳ Ｐゴシック" charset="-128"/>
              </a:rPr>
              <a:t> Theory, Input Processing, Interactionist</a:t>
            </a:r>
          </a:p>
          <a:p>
            <a:r>
              <a:rPr lang="en-US" sz="1400" i="0" kern="1200" baseline="0" dirty="0" smtClean="0">
                <a:solidFill>
                  <a:schemeClr val="tx1"/>
                </a:solidFill>
                <a:latin typeface="Optima"/>
                <a:ea typeface="ＭＳ Ｐゴシック" charset="-128"/>
                <a:cs typeface="ＭＳ Ｐゴシック" charset="-128"/>
              </a:rPr>
              <a:t>General human learning: Associate-Cognitive CREED (</a:t>
            </a:r>
            <a:r>
              <a:rPr lang="en-US" sz="1400" dirty="0" smtClean="0">
                <a:solidFill>
                  <a:schemeClr val="tx1"/>
                </a:solidFill>
              </a:rPr>
              <a:t>Construction-based, Rational, Exemplar-driven, Emergent, and Dialectic); Skill Acquisition</a:t>
            </a:r>
          </a:p>
          <a:p>
            <a:r>
              <a:rPr lang="en-US" sz="1400" i="0" dirty="0" smtClean="0">
                <a:solidFill>
                  <a:schemeClr val="tx1"/>
                </a:solidFill>
              </a:rPr>
              <a:t>Approaches</a:t>
            </a:r>
            <a:r>
              <a:rPr lang="en-US" sz="1400" i="0" baseline="0" dirty="0" smtClean="0">
                <a:solidFill>
                  <a:schemeClr val="tx1"/>
                </a:solidFill>
              </a:rPr>
              <a:t> to Language in </a:t>
            </a:r>
            <a:r>
              <a:rPr lang="en-US" sz="1400" i="0" dirty="0" smtClean="0">
                <a:solidFill>
                  <a:schemeClr val="tx1"/>
                </a:solidFill>
              </a:rPr>
              <a:t>Social</a:t>
            </a:r>
            <a:r>
              <a:rPr lang="en-US" sz="1400" i="0" baseline="0" dirty="0" smtClean="0">
                <a:solidFill>
                  <a:schemeClr val="tx1"/>
                </a:solidFill>
              </a:rPr>
              <a:t> Context: </a:t>
            </a:r>
            <a:r>
              <a:rPr lang="en-US" sz="1400" i="0" baseline="0" dirty="0" err="1" smtClean="0">
                <a:solidFill>
                  <a:schemeClr val="tx1"/>
                </a:solidFill>
              </a:rPr>
              <a:t>Sociocultural</a:t>
            </a:r>
            <a:r>
              <a:rPr lang="en-US" sz="1400" i="0" baseline="0" dirty="0" smtClean="0">
                <a:solidFill>
                  <a:schemeClr val="tx1"/>
                </a:solidFill>
              </a:rPr>
              <a:t>, Language Socialization, Conversation Analysis, Systemic-Functional, Complexity Theory</a:t>
            </a:r>
          </a:p>
          <a:p>
            <a:r>
              <a:rPr lang="en-US" sz="1400" i="0" baseline="0" dirty="0" smtClean="0">
                <a:solidFill>
                  <a:schemeClr val="tx1"/>
                </a:solidFill>
              </a:rPr>
              <a:t>And  a whole raft of other aspects of </a:t>
            </a:r>
            <a:r>
              <a:rPr lang="en-US" sz="1400" i="0" baseline="0" dirty="0" err="1" smtClean="0">
                <a:solidFill>
                  <a:schemeClr val="tx1"/>
                </a:solidFill>
              </a:rPr>
              <a:t>sla</a:t>
            </a:r>
            <a:r>
              <a:rPr lang="en-US" sz="1400" i="0" baseline="0" dirty="0" smtClean="0">
                <a:solidFill>
                  <a:schemeClr val="tx1"/>
                </a:solidFill>
              </a:rPr>
              <a:t> that are of interest and have been researched.</a:t>
            </a:r>
          </a:p>
          <a:p>
            <a:r>
              <a:rPr lang="en-US" sz="1400" i="0" baseline="0" dirty="0" smtClean="0">
                <a:solidFill>
                  <a:schemeClr val="tx1"/>
                </a:solidFill>
              </a:rPr>
              <a:t>While we often think of these as being related solely to language learning, language learning does not stop with those entry level courses, but continues through any coursework in advanced language, literature, linguistics, translation, language for special purposes, civilization or culture.  They can and ideally do influence our pedagogy at all levels.  The point I always like to make in regard to the variety of deeply held beliefs about how things happen or are best done, is that technology can assist in any of the applications of these theoretical domains or research on them and for any kind of course involving the students’ second language.</a:t>
            </a:r>
            <a:endParaRPr lang="en-US" sz="1400" i="0" dirty="0">
              <a:solidFill>
                <a:schemeClr val="tx1"/>
              </a:solidFill>
            </a:endParaRPr>
          </a:p>
        </p:txBody>
      </p:sp>
      <p:sp>
        <p:nvSpPr>
          <p:cNvPr id="4" name="Slide Number Placeholder 3"/>
          <p:cNvSpPr>
            <a:spLocks noGrp="1"/>
          </p:cNvSpPr>
          <p:nvPr>
            <p:ph type="sldNum" sz="quarter" idx="10"/>
          </p:nvPr>
        </p:nvSpPr>
        <p:spPr/>
        <p:txBody>
          <a:bodyPr/>
          <a:lstStyle/>
          <a:p>
            <a:pPr>
              <a:defRPr/>
            </a:pPr>
            <a:fld id="{3F5344C3-B9A4-DD47-8C90-3CF51560005D}" type="slidenum">
              <a:rPr lang="en-US" smtClean="0"/>
              <a:pPr>
                <a:defRPr/>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b="1" baseline="0" dirty="0" smtClean="0"/>
              <a:t>In the face of all of these things, we are being seriously challenged to change our mode of operation. (</a:t>
            </a:r>
            <a:r>
              <a:rPr lang="en-US" sz="1400" dirty="0" smtClean="0"/>
              <a:t> Or how do we make</a:t>
            </a:r>
            <a:r>
              <a:rPr lang="en-US" sz="1400" baseline="0" dirty="0" smtClean="0"/>
              <a:t> lemonade from these realities and pressures that are the lemons of our existence.) </a:t>
            </a:r>
          </a:p>
          <a:p>
            <a:endParaRPr lang="en-US" sz="1800" b="1" dirty="0"/>
          </a:p>
        </p:txBody>
      </p:sp>
      <p:sp>
        <p:nvSpPr>
          <p:cNvPr id="4" name="Slide Number Placeholder 3"/>
          <p:cNvSpPr>
            <a:spLocks noGrp="1"/>
          </p:cNvSpPr>
          <p:nvPr>
            <p:ph type="sldNum" sz="quarter" idx="10"/>
          </p:nvPr>
        </p:nvSpPr>
        <p:spPr/>
        <p:txBody>
          <a:bodyPr/>
          <a:lstStyle/>
          <a:p>
            <a:pPr>
              <a:defRPr/>
            </a:pPr>
            <a:fld id="{3F5344C3-B9A4-DD47-8C90-3CF51560005D}" type="slidenum">
              <a:rPr lang="en-US" smtClean="0"/>
              <a:pPr>
                <a:defRPr/>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kern="1200" dirty="0" smtClean="0">
                <a:solidFill>
                  <a:schemeClr val="tx1"/>
                </a:solidFill>
                <a:latin typeface="Optima"/>
                <a:ea typeface="ＭＳ Ｐゴシック" charset="-128"/>
                <a:cs typeface="ＭＳ Ｐゴシック" charset="-128"/>
              </a:rPr>
              <a:t>We are being challenged to change in</a:t>
            </a:r>
            <a:r>
              <a:rPr lang="en-US" sz="1400" kern="1200" baseline="0" dirty="0" smtClean="0">
                <a:solidFill>
                  <a:schemeClr val="tx1"/>
                </a:solidFill>
                <a:latin typeface="Optima"/>
                <a:ea typeface="ＭＳ Ｐゴシック" charset="-128"/>
                <a:cs typeface="ＭＳ Ｐゴシック" charset="-128"/>
              </a:rPr>
              <a:t> fundamental ways </a:t>
            </a:r>
            <a:r>
              <a:rPr lang="en-US" sz="1400" kern="1200" dirty="0" smtClean="0">
                <a:solidFill>
                  <a:schemeClr val="tx1"/>
                </a:solidFill>
                <a:latin typeface="Optima"/>
                <a:ea typeface="ＭＳ Ｐゴシック" charset="-128"/>
                <a:cs typeface="ＭＳ Ｐゴシック" charset="-128"/>
              </a:rPr>
              <a:t>and we can't be afraid of it:</a:t>
            </a:r>
          </a:p>
          <a:p>
            <a:r>
              <a:rPr lang="en-US" sz="1400" kern="1200" dirty="0" smtClean="0">
                <a:solidFill>
                  <a:schemeClr val="tx1"/>
                </a:solidFill>
                <a:latin typeface="Optima"/>
                <a:ea typeface="ＭＳ Ｐゴシック" charset="-128"/>
                <a:cs typeface="ＭＳ Ｐゴシック" charset="-128"/>
              </a:rPr>
              <a:t>Fundamentally change what we teach and how we teach it</a:t>
            </a:r>
          </a:p>
          <a:p>
            <a:endParaRPr lang="en-US" sz="1400" kern="1200" dirty="0" smtClean="0">
              <a:solidFill>
                <a:schemeClr val="tx1"/>
              </a:solidFill>
              <a:latin typeface="Optima"/>
              <a:ea typeface="ＭＳ Ｐゴシック" charset="-128"/>
              <a:cs typeface="ＭＳ Ｐゴシック" charset="-128"/>
            </a:endParaRPr>
          </a:p>
          <a:p>
            <a:r>
              <a:rPr lang="en-US" sz="1400" i="1" kern="1200" baseline="0" dirty="0" smtClean="0">
                <a:solidFill>
                  <a:schemeClr val="tx1"/>
                </a:solidFill>
                <a:latin typeface="Optima"/>
                <a:ea typeface="ＭＳ Ｐゴシック" charset="-128"/>
                <a:cs typeface="ＭＳ Ｐゴシック" charset="-128"/>
              </a:rPr>
              <a:t>Michael </a:t>
            </a:r>
            <a:r>
              <a:rPr lang="en-US" sz="1400" i="1" kern="1200" baseline="0" dirty="0" err="1" smtClean="0">
                <a:solidFill>
                  <a:schemeClr val="tx1"/>
                </a:solidFill>
                <a:latin typeface="Optima"/>
                <a:ea typeface="ＭＳ Ｐゴシック" charset="-128"/>
                <a:cs typeface="ＭＳ Ｐゴシック" charset="-128"/>
              </a:rPr>
              <a:t>Wesch</a:t>
            </a:r>
            <a:r>
              <a:rPr lang="en-US" sz="1400" i="1" kern="1200" baseline="0" dirty="0" smtClean="0">
                <a:solidFill>
                  <a:schemeClr val="tx1"/>
                </a:solidFill>
                <a:latin typeface="Optima"/>
                <a:ea typeface="ＭＳ Ｐゴシック" charset="-128"/>
                <a:cs typeface="ＭＳ Ｐゴシック" charset="-128"/>
              </a:rPr>
              <a:t>:  There is something in the air, and it is nothing less than the digital artifacts of over one billion people and computers networked together collectively producing over 2,000 gigabytes of new information per second. While most of our classrooms were built under the assumption that information is scarce and hard to find, nearly the entire body of human knowledge now flows through and around these rooms in one form or another, ready to be accessed by laptops, </a:t>
            </a:r>
            <a:r>
              <a:rPr lang="en-US" sz="1400" i="1" kern="1200" baseline="0" dirty="0" err="1" smtClean="0">
                <a:solidFill>
                  <a:schemeClr val="tx1"/>
                </a:solidFill>
                <a:latin typeface="Optima"/>
                <a:ea typeface="ＭＳ Ｐゴシック" charset="-128"/>
                <a:cs typeface="ＭＳ Ｐゴシック" charset="-128"/>
              </a:rPr>
              <a:t>cellphones</a:t>
            </a:r>
            <a:r>
              <a:rPr lang="en-US" sz="1400" i="1" kern="1200" baseline="0" dirty="0" smtClean="0">
                <a:solidFill>
                  <a:schemeClr val="tx1"/>
                </a:solidFill>
                <a:latin typeface="Optima"/>
                <a:ea typeface="ＭＳ Ｐゴシック" charset="-128"/>
                <a:cs typeface="ＭＳ Ｐゴシック" charset="-128"/>
              </a:rPr>
              <a:t>, and iPods. Classrooms built to re-enforce the top-down authoritative knowledge of the teacher are now enveloped by a cloud of ubiquitous digital information where knowledge is made, not found, and authority is continuously negotiated through discussion and participation.</a:t>
            </a:r>
          </a:p>
          <a:p>
            <a:endParaRPr lang="en-US" sz="1400" kern="1200" dirty="0" smtClean="0">
              <a:solidFill>
                <a:schemeClr val="tx1"/>
              </a:solidFill>
              <a:latin typeface="Optima"/>
              <a:ea typeface="ＭＳ Ｐゴシック" charset="-128"/>
              <a:cs typeface="ＭＳ Ｐゴシック" charset="-128"/>
            </a:endParaRPr>
          </a:p>
          <a:p>
            <a:r>
              <a:rPr lang="en-US" sz="1400" kern="1200" dirty="0" smtClean="0">
                <a:solidFill>
                  <a:schemeClr val="tx1"/>
                </a:solidFill>
                <a:latin typeface="Optima"/>
                <a:ea typeface="ＭＳ Ｐゴシック" charset="-128"/>
                <a:cs typeface="ＭＳ Ｐゴシック" charset="-128"/>
              </a:rPr>
              <a:t>Our instructional goals must change (no one can know everything or even come close, so we should stop fronting acquisition of </a:t>
            </a:r>
            <a:r>
              <a:rPr lang="en-US" sz="1400" kern="1200" baseline="0" dirty="0" smtClean="0">
                <a:solidFill>
                  <a:schemeClr val="tx1"/>
                </a:solidFill>
                <a:latin typeface="Optima"/>
                <a:ea typeface="ＭＳ Ｐゴシック" charset="-128"/>
                <a:cs typeface="ＭＳ Ｐゴシック" charset="-128"/>
              </a:rPr>
              <a:t>factual knowledge as the primary goal</a:t>
            </a:r>
            <a:r>
              <a:rPr lang="en-US" sz="1400" kern="1200" dirty="0" smtClean="0">
                <a:solidFill>
                  <a:schemeClr val="tx1"/>
                </a:solidFill>
                <a:latin typeface="Optima"/>
                <a:ea typeface="ＭＳ Ｐゴシック" charset="-128"/>
                <a:cs typeface="ＭＳ Ｐゴシック" charset="-128"/>
              </a:rPr>
              <a:t>)</a:t>
            </a:r>
          </a:p>
          <a:p>
            <a:r>
              <a:rPr lang="en-US" sz="1400" kern="1200" dirty="0" smtClean="0">
                <a:solidFill>
                  <a:schemeClr val="tx1"/>
                </a:solidFill>
                <a:latin typeface="Optima"/>
                <a:ea typeface="ＭＳ Ｐゴシック" charset="-128"/>
                <a:cs typeface="ＭＳ Ｐゴシック" charset="-128"/>
              </a:rPr>
              <a:t>Change what we do in class</a:t>
            </a:r>
          </a:p>
          <a:p>
            <a:r>
              <a:rPr lang="en-US" sz="1400" kern="1200" dirty="0" smtClean="0">
                <a:solidFill>
                  <a:schemeClr val="tx1"/>
                </a:solidFill>
                <a:latin typeface="Optima"/>
                <a:ea typeface="ＭＳ Ｐゴシック" charset="-128"/>
                <a:cs typeface="ＭＳ Ｐゴシック" charset="-128"/>
              </a:rPr>
              <a:t>Change what we ask the students do outside of class</a:t>
            </a:r>
          </a:p>
          <a:p>
            <a:r>
              <a:rPr lang="en-US" sz="1400" kern="1200" dirty="0" smtClean="0">
                <a:solidFill>
                  <a:schemeClr val="tx1"/>
                </a:solidFill>
                <a:latin typeface="Optima"/>
                <a:ea typeface="ＭＳ Ｐゴシック" charset="-128"/>
                <a:cs typeface="ＭＳ Ｐゴシック" charset="-128"/>
              </a:rPr>
              <a:t>All these things lead</a:t>
            </a:r>
            <a:r>
              <a:rPr lang="en-US" sz="1400" kern="1200" baseline="0" dirty="0" smtClean="0">
                <a:solidFill>
                  <a:schemeClr val="tx1"/>
                </a:solidFill>
                <a:latin typeface="Optima"/>
                <a:ea typeface="ＭＳ Ｐゴシック" charset="-128"/>
                <a:cs typeface="ＭＳ Ｐゴシック" charset="-128"/>
              </a:rPr>
              <a:t> </a:t>
            </a:r>
            <a:r>
              <a:rPr lang="en-US" sz="1400" kern="1200" dirty="0" smtClean="0">
                <a:solidFill>
                  <a:schemeClr val="tx1"/>
                </a:solidFill>
                <a:latin typeface="Optima"/>
                <a:ea typeface="ＭＳ Ｐゴシック" charset="-128"/>
                <a:cs typeface="ＭＳ Ｐゴシック" charset="-128"/>
              </a:rPr>
              <a:t>to changes in how we will assess our students.</a:t>
            </a:r>
            <a:endParaRPr lang="en-US" sz="1400" dirty="0"/>
          </a:p>
        </p:txBody>
      </p:sp>
      <p:sp>
        <p:nvSpPr>
          <p:cNvPr id="4" name="Slide Number Placeholder 3"/>
          <p:cNvSpPr>
            <a:spLocks noGrp="1"/>
          </p:cNvSpPr>
          <p:nvPr>
            <p:ph type="sldNum" sz="quarter" idx="10"/>
          </p:nvPr>
        </p:nvSpPr>
        <p:spPr/>
        <p:txBody>
          <a:bodyPr/>
          <a:lstStyle/>
          <a:p>
            <a:pPr>
              <a:defRPr/>
            </a:pPr>
            <a:fld id="{3F5344C3-B9A4-DD47-8C90-3CF51560005D}" type="slidenum">
              <a:rPr lang="en-US" smtClean="0"/>
              <a:pPr>
                <a:defRPr/>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BFF77468-CD42-C64C-A8E1-DCF15FC3C27B}" type="slidenum">
              <a:rPr lang="en-US">
                <a:latin typeface="Optima" charset="0"/>
              </a:rPr>
              <a:pPr/>
              <a:t>2</a:t>
            </a:fld>
            <a:endParaRPr lang="en-US">
              <a:latin typeface="Optima"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a:latin typeface="Optima"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dirty="0" smtClean="0"/>
              <a:t>Kansas State University professor</a:t>
            </a:r>
            <a:r>
              <a:rPr lang="en-US" sz="1200" baseline="0" dirty="0" smtClean="0"/>
              <a:t> </a:t>
            </a:r>
            <a:r>
              <a:rPr lang="en-US" sz="1200" dirty="0" smtClean="0"/>
              <a:t>Michael </a:t>
            </a:r>
            <a:r>
              <a:rPr lang="en-US" sz="1200" dirty="0" err="1" smtClean="0"/>
              <a:t>Wesch</a:t>
            </a:r>
            <a:r>
              <a:rPr lang="en-US" sz="1200" baseline="0" dirty="0" smtClean="0"/>
              <a:t> calls this change from </a:t>
            </a:r>
            <a:r>
              <a:rPr lang="en-US" sz="1200" b="1" baseline="0" dirty="0" smtClean="0"/>
              <a:t>knowledge </a:t>
            </a:r>
            <a:r>
              <a:rPr lang="en-US" sz="1200" baseline="0" dirty="0" smtClean="0"/>
              <a:t>to </a:t>
            </a:r>
            <a:r>
              <a:rPr lang="en-US" sz="1200" b="1" baseline="0" dirty="0" smtClean="0"/>
              <a:t>knowledge-able</a:t>
            </a:r>
            <a:r>
              <a:rPr lang="en-US" sz="1200" baseline="0" dirty="0" smtClean="0"/>
              <a:t>. (</a:t>
            </a:r>
            <a:r>
              <a:rPr lang="en-US" sz="1200" dirty="0" smtClean="0"/>
              <a:t>HOT = Higher Order Thinkin</a:t>
            </a:r>
            <a:r>
              <a:rPr lang="en-US" sz="1200" baseline="0" dirty="0" smtClean="0"/>
              <a:t>g Skills (active learning – immediate application, practice by doing) LOT = Lower Order Thinking Skills (passive learning through hearing or reading)</a:t>
            </a:r>
            <a:r>
              <a:rPr lang="en-US" sz="1200" b="1" baseline="0" dirty="0" smtClean="0"/>
              <a:t>.  </a:t>
            </a:r>
            <a:r>
              <a:rPr lang="en-US" sz="1200" b="1" dirty="0" smtClean="0"/>
              <a:t>We can talk</a:t>
            </a:r>
            <a:r>
              <a:rPr lang="en-US" sz="1200" b="1" baseline="0" dirty="0" smtClean="0"/>
              <a:t> about this from several angles and I have a couple of examples that will illustrate a shift away from a focus on “what” toward a focus on “how”</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In his article “Understanding Digital Children,” Ian Jukes talks about a “21</a:t>
            </a:r>
            <a:r>
              <a:rPr lang="en-US" sz="1200" baseline="30000" dirty="0" smtClean="0"/>
              <a:t>st</a:t>
            </a:r>
            <a:r>
              <a:rPr lang="en-US" sz="1200" baseline="0" dirty="0" smtClean="0"/>
              <a:t> Century  kind of content”:  </a:t>
            </a:r>
            <a:r>
              <a:rPr lang="en-US" sz="1200" kern="1200" baseline="0" dirty="0" smtClean="0">
                <a:solidFill>
                  <a:schemeClr val="tx1"/>
                </a:solidFill>
                <a:latin typeface="Optima"/>
                <a:ea typeface="ＭＳ Ｐゴシック" charset="-128"/>
                <a:cs typeface="ＭＳ Ｐゴシック" charset="-128"/>
              </a:rPr>
              <a:t>critical thinking, problem solving and the structured teaching of process skills, combined with personal life skills, interpersonal life skills, team skills, communications skills, information fluency skills, technology fluency skills, visual fluency skills, biotechnology and bioethics skills.  We can’t do it all – we have to get rid of some of what is not as important as it was when we went to school to make room for teaching our digital native learners the skills they need for their future lives. (pp. </a:t>
            </a:r>
            <a:r>
              <a:rPr lang="en-US" sz="1200" baseline="0" dirty="0" smtClean="0"/>
              <a:t> Palfrey and Gasser echo this sentiment in </a:t>
            </a:r>
            <a:r>
              <a:rPr lang="en-US" sz="1200" i="1" baseline="0" dirty="0" smtClean="0"/>
              <a:t>Born Digital</a:t>
            </a:r>
            <a:r>
              <a:rPr lang="en-US" sz="1200" baseline="0" dirty="0" smtClean="0"/>
              <a:t>:  Our children find information in digital formats and are processing it in ways that those who came before them could only have imagined.  This information is sometimes surrounded with far less context than in the past, while at other times, it is surrounded by far more.  Our challenge is to help them make sense of these new contexts and new meanings, and to think synthetically and critically, rather than letting them lose their way. (</a:t>
            </a:r>
            <a:r>
              <a:rPr lang="en-US" sz="1200" baseline="0" dirty="0" err="1" smtClean="0"/>
              <a:t>p</a:t>
            </a:r>
            <a:r>
              <a:rPr lang="en-US" sz="1200" baseline="0" dirty="0" smtClean="0"/>
              <a:t>. 253)</a:t>
            </a:r>
            <a:endParaRPr lang="en-US" sz="1200" kern="1200" baseline="0" dirty="0" smtClean="0">
              <a:solidFill>
                <a:schemeClr val="tx1"/>
              </a:solidFill>
              <a:latin typeface="Optima"/>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We can’t possibly teach students</a:t>
            </a:r>
            <a:r>
              <a:rPr lang="en-US" sz="1200" baseline="0" dirty="0" smtClean="0"/>
              <a:t> everything in the amount of time that we have with them.  So, it’s not a matter of teaching content - facts and information – and assessing recall of that content, but rather teaching how to learn – how to communicate, to observe, to evaluate and to interpret. This is especially true when they are in contact with people from other cultures. This is also how we prepare life-long learners - </a:t>
            </a:r>
            <a:r>
              <a:rPr lang="en-US" sz="1200" dirty="0" smtClean="0">
                <a:latin typeface="Optima" charset="0"/>
              </a:rPr>
              <a:t>life-long learners who are true cyber-sophisticates, </a:t>
            </a:r>
            <a:r>
              <a:rPr lang="en-US" sz="1200" baseline="0" dirty="0" smtClean="0">
                <a:latin typeface="Optima" charset="0"/>
              </a:rPr>
              <a:t> able to interact with </a:t>
            </a:r>
            <a:r>
              <a:rPr lang="en-US" sz="1200" dirty="0" smtClean="0">
                <a:latin typeface="Optima" charset="0"/>
              </a:rPr>
              <a:t>people in other cultures in other languages. </a:t>
            </a:r>
            <a:endParaRPr lang="en-US" sz="1200" baseline="0" dirty="0" smtClean="0"/>
          </a:p>
          <a:p>
            <a:endParaRPr lang="en-US" sz="1200" baseline="0" dirty="0" smtClean="0"/>
          </a:p>
          <a:p>
            <a:r>
              <a:rPr lang="en-US" sz="1200" dirty="0" smtClean="0"/>
              <a:t>You can’t get good at language or</a:t>
            </a:r>
            <a:r>
              <a:rPr lang="en-US" sz="1200" baseline="0" dirty="0" smtClean="0"/>
              <a:t> at the skills listed above without practice.  Robert </a:t>
            </a:r>
            <a:r>
              <a:rPr lang="en-US" sz="1200" dirty="0" err="1" smtClean="0"/>
              <a:t>DeKeyser’s</a:t>
            </a:r>
            <a:r>
              <a:rPr lang="en-US" sz="1200" baseline="0" dirty="0" smtClean="0"/>
              <a:t> Skill Acquisition Theory – talks about three knowledge constructs: </a:t>
            </a:r>
            <a:r>
              <a:rPr lang="en-US" sz="1200" b="1" baseline="0" dirty="0" smtClean="0"/>
              <a:t>declarative </a:t>
            </a:r>
            <a:r>
              <a:rPr lang="en-US" sz="1200" baseline="0" dirty="0" smtClean="0"/>
              <a:t>knowledge (rules or knowledge </a:t>
            </a:r>
            <a:r>
              <a:rPr lang="en-US" sz="1200" b="1" baseline="0" dirty="0" smtClean="0"/>
              <a:t>that</a:t>
            </a:r>
            <a:r>
              <a:rPr lang="en-US" sz="1200" baseline="0" dirty="0" smtClean="0"/>
              <a:t>), </a:t>
            </a:r>
            <a:r>
              <a:rPr lang="en-US" sz="1200" b="1" baseline="0" dirty="0" smtClean="0"/>
              <a:t>procedural </a:t>
            </a:r>
            <a:r>
              <a:rPr lang="en-US" sz="1200" baseline="0" dirty="0" smtClean="0"/>
              <a:t>knowledge (knowledge </a:t>
            </a:r>
            <a:r>
              <a:rPr lang="en-US" sz="1200" b="1" baseline="0" dirty="0" smtClean="0"/>
              <a:t>how</a:t>
            </a:r>
            <a:r>
              <a:rPr lang="en-US" sz="1200" baseline="0" dirty="0" smtClean="0"/>
              <a:t>) </a:t>
            </a:r>
            <a:r>
              <a:rPr lang="en-US" sz="1200" kern="1200" dirty="0" smtClean="0">
                <a:solidFill>
                  <a:schemeClr val="tx1"/>
                </a:solidFill>
                <a:latin typeface="Optima"/>
                <a:ea typeface="ＭＳ Ｐゴシック" charset="-128"/>
                <a:cs typeface="ＭＳ Ｐゴシック" charset="-128"/>
              </a:rPr>
              <a:t>and </a:t>
            </a:r>
            <a:r>
              <a:rPr lang="en-US" sz="1200" b="1" kern="1200" dirty="0" err="1" smtClean="0">
                <a:solidFill>
                  <a:schemeClr val="tx1"/>
                </a:solidFill>
                <a:latin typeface="Optima"/>
                <a:ea typeface="ＭＳ Ｐゴシック" charset="-128"/>
                <a:cs typeface="ＭＳ Ｐゴシック" charset="-128"/>
              </a:rPr>
              <a:t>automatization</a:t>
            </a:r>
            <a:r>
              <a:rPr lang="en-US" sz="1200" kern="1200" dirty="0" smtClean="0">
                <a:solidFill>
                  <a:schemeClr val="tx1"/>
                </a:solidFill>
                <a:latin typeface="Optima"/>
                <a:ea typeface="ＭＳ Ｐゴシック" charset="-128"/>
                <a:cs typeface="ＭＳ Ｐゴシック" charset="-128"/>
              </a:rPr>
              <a:t> (the result of a gradual improvement in performance in terms of speed, error rate and effort),</a:t>
            </a:r>
            <a:r>
              <a:rPr lang="en-US" sz="1200" kern="1200" baseline="0" dirty="0" smtClean="0">
                <a:solidFill>
                  <a:schemeClr val="tx1"/>
                </a:solidFill>
                <a:latin typeface="Optima"/>
                <a:ea typeface="ＭＳ Ｐゴシック" charset="-128"/>
                <a:cs typeface="ＭＳ Ｐゴシック" charset="-128"/>
              </a:rPr>
              <a:t> </a:t>
            </a:r>
            <a:r>
              <a:rPr lang="en-US" sz="1200" kern="1200" dirty="0" smtClean="0">
                <a:solidFill>
                  <a:schemeClr val="tx1"/>
                </a:solidFill>
                <a:latin typeface="Optima"/>
                <a:ea typeface="ＭＳ Ｐゴシック" charset="-128"/>
                <a:cs typeface="ＭＳ Ｐゴシック" charset="-128"/>
              </a:rPr>
              <a:t>the importance of practice in </a:t>
            </a:r>
            <a:r>
              <a:rPr lang="en-US" sz="1200" kern="1200" dirty="0" err="1" smtClean="0">
                <a:solidFill>
                  <a:schemeClr val="tx1"/>
                </a:solidFill>
                <a:latin typeface="Optima"/>
                <a:ea typeface="ＭＳ Ｐゴシック" charset="-128"/>
                <a:cs typeface="ＭＳ Ｐゴシック" charset="-128"/>
              </a:rPr>
              <a:t>proceduralizing</a:t>
            </a:r>
            <a:r>
              <a:rPr lang="en-US" sz="1200" kern="1200" dirty="0" smtClean="0">
                <a:solidFill>
                  <a:schemeClr val="tx1"/>
                </a:solidFill>
                <a:latin typeface="Optima"/>
                <a:ea typeface="ＭＳ Ｐゴシック" charset="-128"/>
                <a:cs typeface="ＭＳ Ｐゴシック" charset="-128"/>
              </a:rPr>
              <a:t> declarative knowledge and in the eventual </a:t>
            </a:r>
            <a:r>
              <a:rPr lang="en-US" sz="1200" kern="1200" dirty="0" err="1" smtClean="0">
                <a:solidFill>
                  <a:schemeClr val="tx1"/>
                </a:solidFill>
                <a:latin typeface="Optima"/>
                <a:ea typeface="ＭＳ Ｐゴシック" charset="-128"/>
                <a:cs typeface="ＭＳ Ｐゴシック" charset="-128"/>
              </a:rPr>
              <a:t>automatization</a:t>
            </a:r>
            <a:r>
              <a:rPr lang="en-US" sz="1200" kern="1200" dirty="0" smtClean="0">
                <a:solidFill>
                  <a:schemeClr val="tx1"/>
                </a:solidFill>
                <a:latin typeface="Optima"/>
                <a:ea typeface="ＭＳ Ｐゴシック" charset="-128"/>
                <a:cs typeface="ＭＳ Ｐゴシック" charset="-128"/>
              </a:rPr>
              <a:t> of procedural knowledge (and</a:t>
            </a:r>
            <a:r>
              <a:rPr lang="en-US" sz="1200" kern="1200" baseline="0" dirty="0" smtClean="0">
                <a:solidFill>
                  <a:schemeClr val="tx1"/>
                </a:solidFill>
                <a:latin typeface="Optima"/>
                <a:ea typeface="ＭＳ Ｐゴシック" charset="-128"/>
                <a:cs typeface="ＭＳ Ｐゴシック" charset="-128"/>
              </a:rPr>
              <a:t> to some extent in establishing the robustness of declarative knowledge).</a:t>
            </a:r>
          </a:p>
          <a:p>
            <a:r>
              <a:rPr lang="en-US" sz="1200" kern="1200" baseline="0" dirty="0" smtClean="0">
                <a:solidFill>
                  <a:schemeClr val="tx1"/>
                </a:solidFill>
                <a:latin typeface="Optima"/>
                <a:ea typeface="ＭＳ Ｐゴシック" charset="-128"/>
                <a:cs typeface="ＭＳ Ｐゴシック" charset="-128"/>
              </a:rPr>
              <a:t>Practice:  Activities engaged in repeatedly with the goal of becoming better at them.  Often called deliberate practice to emphasize this goal-</a:t>
            </a:r>
            <a:r>
              <a:rPr lang="en-US" sz="1200" kern="1200" baseline="0" dirty="0" err="1" smtClean="0">
                <a:solidFill>
                  <a:schemeClr val="tx1"/>
                </a:solidFill>
                <a:latin typeface="Optima"/>
                <a:ea typeface="ＭＳ Ｐゴシック" charset="-128"/>
                <a:cs typeface="ＭＳ Ｐゴシック" charset="-128"/>
              </a:rPr>
              <a:t>orientedness</a:t>
            </a:r>
            <a:r>
              <a:rPr lang="en-US" sz="1200" kern="1200" baseline="0" dirty="0" smtClean="0">
                <a:solidFill>
                  <a:schemeClr val="tx1"/>
                </a:solidFill>
                <a:latin typeface="Optima"/>
                <a:ea typeface="ＭＳ Ｐゴシック" charset="-128"/>
                <a:cs typeface="ＭＳ Ｐゴシック" charset="-128"/>
              </a:rPr>
              <a:t> as opposed to the incidental nature of practice that comes with activities engaged in frequently for work or personal routines.  When I learned Latin and Spanish, first with the Grammar Translation method, and later in college Spanish with the Audio-Lingual Method, which is how I taught Spanish all those many years ago, practice was a whole lot different from what it is or should be today, when communicative language instruction is more prevalent.  With different emphases naturally come different kinds of practice.</a:t>
            </a:r>
          </a:p>
          <a:p>
            <a:endParaRPr lang="en-US" sz="1200" kern="1200" baseline="0" dirty="0" smtClean="0">
              <a:solidFill>
                <a:schemeClr val="tx1"/>
              </a:solidFill>
              <a:latin typeface="Optima"/>
              <a:ea typeface="ＭＳ Ｐゴシック" charset="-128"/>
              <a:cs typeface="ＭＳ Ｐゴシック" charset="-128"/>
            </a:endParaRPr>
          </a:p>
          <a:p>
            <a:endParaRPr lang="en-US" sz="1200" kern="1200" baseline="0" dirty="0" smtClean="0">
              <a:solidFill>
                <a:schemeClr val="tx1"/>
              </a:solidFill>
              <a:latin typeface="Optima"/>
              <a:ea typeface="ＭＳ Ｐゴシック" charset="-128"/>
              <a:cs typeface="ＭＳ Ｐゴシック" charset="-128"/>
            </a:endParaRPr>
          </a:p>
          <a:p>
            <a:endParaRPr lang="en-US" sz="1200" kern="1200" baseline="0" dirty="0" smtClean="0">
              <a:solidFill>
                <a:schemeClr val="tx1"/>
              </a:solidFill>
              <a:latin typeface="Optima"/>
              <a:ea typeface="ＭＳ Ｐゴシック" charset="-128"/>
              <a:cs typeface="ＭＳ Ｐゴシック" charset="-128"/>
            </a:endParaRPr>
          </a:p>
          <a:p>
            <a:endParaRPr lang="en-US" sz="1200" dirty="0"/>
          </a:p>
        </p:txBody>
      </p:sp>
      <p:sp>
        <p:nvSpPr>
          <p:cNvPr id="4" name="Slide Number Placeholder 3"/>
          <p:cNvSpPr>
            <a:spLocks noGrp="1"/>
          </p:cNvSpPr>
          <p:nvPr>
            <p:ph type="sldNum" sz="quarter" idx="10"/>
          </p:nvPr>
        </p:nvSpPr>
        <p:spPr/>
        <p:txBody>
          <a:bodyPr/>
          <a:lstStyle/>
          <a:p>
            <a:pPr>
              <a:defRPr/>
            </a:pPr>
            <a:fld id="{3F5344C3-B9A4-DD47-8C90-3CF51560005D}" type="slidenum">
              <a:rPr lang="en-US" smtClean="0"/>
              <a:pPr>
                <a:defRPr/>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This view of class time reflects a move toward</a:t>
            </a:r>
            <a:r>
              <a:rPr lang="en-US" sz="1400" baseline="0" dirty="0" smtClean="0"/>
              <a:t> a more student-centered, active learning model of instruction, where there are many opportunities to collaborate and create – to practice learning content and to practice communicating in the language. </a:t>
            </a:r>
            <a:r>
              <a:rPr lang="en-US" sz="1400" dirty="0" smtClean="0"/>
              <a:t>The teacher</a:t>
            </a:r>
            <a:r>
              <a:rPr lang="en-US" sz="1400" baseline="0" dirty="0" smtClean="0"/>
              <a:t> role combines aspects of instructional designer, orchestrator/director, mentor, and assessor. Class spaces by and large need to be different from what most of us are familiar with.  At the University of Iowa, there is an initiative to build so-called </a:t>
            </a:r>
            <a:r>
              <a:rPr lang="en-US" sz="1400" kern="1200" baseline="0" dirty="0" smtClean="0">
                <a:solidFill>
                  <a:schemeClr val="tx1"/>
                </a:solidFill>
                <a:latin typeface="Optima"/>
                <a:ea typeface="ＭＳ Ｐゴシック" charset="-128"/>
                <a:cs typeface="ＭＳ Ｐゴシック" charset="-128"/>
              </a:rPr>
              <a:t>TILE classrooms, TILE standing for: Transform, Interact, Learn, Engage.  The TILE classrooms will be flexible spaces with f</a:t>
            </a:r>
            <a:r>
              <a:rPr lang="en-US" sz="1400" dirty="0" smtClean="0"/>
              <a:t>urniture and technology set-up to enable both </a:t>
            </a:r>
            <a:r>
              <a:rPr lang="en-US" sz="1400" baseline="0" dirty="0" smtClean="0"/>
              <a:t>small group work with 2-3 students or slightly larger group work with 5 or 6 students or whole class interaction. Our campus is following the lead of Minnesota, MIT, and North Carolina, so think </a:t>
            </a:r>
            <a:r>
              <a:rPr lang="en-US" sz="1400" kern="1200" baseline="0" dirty="0" smtClean="0">
                <a:solidFill>
                  <a:schemeClr val="tx1"/>
                </a:solidFill>
                <a:latin typeface="Optima"/>
                <a:ea typeface="ＭＳ Ｐゴシック" charset="-128"/>
                <a:cs typeface="ＭＳ Ｐゴシック" charset="-128"/>
              </a:rPr>
              <a:t>multiple plasma screens, moveable chairs, round tables, digital whiteboards</a:t>
            </a:r>
            <a:r>
              <a:rPr lang="en-US" sz="1400" dirty="0" smtClean="0"/>
              <a:t>, along with an Instructor podium.</a:t>
            </a:r>
            <a:endParaRPr lang="en-US" sz="1400" baseline="0" dirty="0" smtClean="0"/>
          </a:p>
          <a:p>
            <a:endParaRPr lang="en-US" sz="1400" baseline="0" dirty="0" smtClean="0"/>
          </a:p>
          <a:p>
            <a:r>
              <a:rPr lang="en-US" sz="1400" baseline="0" dirty="0" smtClean="0"/>
              <a:t>You may think that this is hard enough to imagine for language learning, let alone for classes that are traditionally lecture-centered – literature classes, linguistics, civilization, etc.  So, let’s try this on for a real literature class…</a:t>
            </a:r>
            <a:endParaRPr lang="en-US" sz="1400" dirty="0"/>
          </a:p>
        </p:txBody>
      </p:sp>
      <p:sp>
        <p:nvSpPr>
          <p:cNvPr id="4" name="Slide Number Placeholder 3"/>
          <p:cNvSpPr>
            <a:spLocks noGrp="1"/>
          </p:cNvSpPr>
          <p:nvPr>
            <p:ph type="sldNum" sz="quarter" idx="10"/>
          </p:nvPr>
        </p:nvSpPr>
        <p:spPr/>
        <p:txBody>
          <a:bodyPr/>
          <a:lstStyle/>
          <a:p>
            <a:pPr>
              <a:defRPr/>
            </a:pPr>
            <a:fld id="{3F5344C3-B9A4-DD47-8C90-3CF51560005D}" type="slidenum">
              <a:rPr lang="en-US" smtClean="0"/>
              <a:pPr>
                <a:defRPr/>
              </a:pPr>
              <a:t>23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Here’s a scenario</a:t>
            </a:r>
            <a:r>
              <a:rPr lang="en-US" sz="1400" baseline="0" dirty="0" smtClean="0"/>
              <a:t> for </a:t>
            </a:r>
            <a:r>
              <a:rPr lang="en-US" sz="1400" dirty="0" smtClean="0"/>
              <a:t>in student-centered,</a:t>
            </a:r>
            <a:r>
              <a:rPr lang="en-US" sz="1400" baseline="0" dirty="0" smtClean="0"/>
              <a:t> technology-assisted </a:t>
            </a:r>
            <a:r>
              <a:rPr lang="en-US" sz="1400" dirty="0" smtClean="0"/>
              <a:t>class</a:t>
            </a:r>
            <a:r>
              <a:rPr lang="en-US" sz="1400" baseline="0" dirty="0" smtClean="0"/>
              <a:t> on </a:t>
            </a:r>
            <a:r>
              <a:rPr lang="en-US" sz="1400" baseline="0" dirty="0" err="1" smtClean="0"/>
              <a:t>Calderón</a:t>
            </a:r>
            <a:r>
              <a:rPr lang="en-US" sz="1400" baseline="0" dirty="0" smtClean="0"/>
              <a:t> de la </a:t>
            </a:r>
            <a:r>
              <a:rPr lang="en-US" sz="1400" baseline="0" dirty="0" err="1" smtClean="0"/>
              <a:t>Barca’s</a:t>
            </a:r>
            <a:r>
              <a:rPr lang="en-US" sz="1400" baseline="0" dirty="0" smtClean="0"/>
              <a:t> play </a:t>
            </a:r>
            <a:r>
              <a:rPr lang="en-US" sz="1400" i="1" baseline="0" dirty="0" smtClean="0"/>
              <a:t>La </a:t>
            </a:r>
            <a:r>
              <a:rPr lang="en-US" sz="1400" i="1" baseline="0" dirty="0" err="1" smtClean="0"/>
              <a:t>vida</a:t>
            </a:r>
            <a:r>
              <a:rPr lang="en-US" sz="1400" i="1" baseline="0" dirty="0" smtClean="0"/>
              <a:t> </a:t>
            </a:r>
            <a:r>
              <a:rPr lang="en-US" sz="1400" i="1" baseline="0" dirty="0" err="1" smtClean="0"/>
              <a:t>es</a:t>
            </a:r>
            <a:r>
              <a:rPr lang="en-US" sz="1400" i="1" baseline="0" dirty="0" smtClean="0"/>
              <a:t> </a:t>
            </a:r>
            <a:r>
              <a:rPr lang="en-US" sz="1400" i="1" baseline="0" dirty="0" err="1" smtClean="0"/>
              <a:t>sueño</a:t>
            </a:r>
            <a:r>
              <a:rPr lang="en-US" sz="1400" baseline="0" dirty="0" smtClean="0"/>
              <a:t>, the second day of 4 75 minute class periods dedicated to this work in a course</a:t>
            </a:r>
            <a:r>
              <a:rPr lang="en-US" sz="1400" dirty="0" smtClean="0"/>
              <a:t> on Spanish </a:t>
            </a:r>
            <a:r>
              <a:rPr lang="en-US" sz="1400" kern="1200" dirty="0" smtClean="0">
                <a:solidFill>
                  <a:schemeClr val="tx1"/>
                </a:solidFill>
                <a:latin typeface="Optima"/>
                <a:ea typeface="ＭＳ Ｐゴシック" charset="-128"/>
                <a:cs typeface="ＭＳ Ｐゴシック" charset="-128"/>
              </a:rPr>
              <a:t>Renaissance and Golden Age Literature.</a:t>
            </a:r>
            <a:r>
              <a:rPr lang="en-US" sz="1400" kern="1200" baseline="0" dirty="0" smtClean="0">
                <a:solidFill>
                  <a:schemeClr val="tx1"/>
                </a:solidFill>
                <a:latin typeface="Optima"/>
                <a:ea typeface="ＭＳ Ｐゴシック" charset="-128"/>
                <a:cs typeface="ＭＳ Ｐゴシック" charset="-128"/>
              </a:rPr>
              <a:t>  Elizabeth </a:t>
            </a:r>
            <a:r>
              <a:rPr lang="en-US" sz="1400" kern="1200" baseline="0" dirty="0" err="1" smtClean="0">
                <a:solidFill>
                  <a:schemeClr val="tx1"/>
                </a:solidFill>
                <a:latin typeface="Optima"/>
                <a:ea typeface="ＭＳ Ｐゴシック" charset="-128"/>
                <a:cs typeface="ＭＳ Ｐゴシック" charset="-128"/>
              </a:rPr>
              <a:t>Deifell</a:t>
            </a:r>
            <a:r>
              <a:rPr lang="en-US" sz="1400" kern="1200" baseline="0" dirty="0" smtClean="0">
                <a:solidFill>
                  <a:schemeClr val="tx1"/>
                </a:solidFill>
                <a:latin typeface="Optima"/>
                <a:ea typeface="ＭＳ Ｐゴシック" charset="-128"/>
                <a:cs typeface="ＭＳ Ｐゴシック" charset="-128"/>
              </a:rPr>
              <a:t>, one of our Second Language Acquisition doctoral students recently put her mind to this question in thinking about the possibilities for Iowa’s TILE classrooms.</a:t>
            </a:r>
            <a:endParaRPr lang="en-US" sz="1400" dirty="0"/>
          </a:p>
        </p:txBody>
      </p:sp>
      <p:sp>
        <p:nvSpPr>
          <p:cNvPr id="4" name="Slide Number Placeholder 3"/>
          <p:cNvSpPr>
            <a:spLocks noGrp="1"/>
          </p:cNvSpPr>
          <p:nvPr>
            <p:ph type="sldNum" sz="quarter" idx="10"/>
          </p:nvPr>
        </p:nvSpPr>
        <p:spPr/>
        <p:txBody>
          <a:bodyPr/>
          <a:lstStyle/>
          <a:p>
            <a:pPr>
              <a:defRPr/>
            </a:pPr>
            <a:fld id="{3F5344C3-B9A4-DD47-8C90-3CF51560005D}" type="slidenum">
              <a:rPr lang="en-US" smtClean="0"/>
              <a:pPr>
                <a:defRPr/>
              </a:pPr>
              <a:t>24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baseline="0" dirty="0" smtClean="0"/>
          </a:p>
        </p:txBody>
      </p:sp>
      <p:sp>
        <p:nvSpPr>
          <p:cNvPr id="4" name="Slide Number Placeholder 3"/>
          <p:cNvSpPr>
            <a:spLocks noGrp="1"/>
          </p:cNvSpPr>
          <p:nvPr>
            <p:ph type="sldNum" sz="quarter" idx="10"/>
          </p:nvPr>
        </p:nvSpPr>
        <p:spPr/>
        <p:txBody>
          <a:bodyPr/>
          <a:lstStyle/>
          <a:p>
            <a:pPr>
              <a:defRPr/>
            </a:pPr>
            <a:fld id="{3F5344C3-B9A4-DD47-8C90-3CF51560005D}" type="slidenum">
              <a:rPr lang="en-US" smtClean="0"/>
              <a:pPr>
                <a:defRPr/>
              </a:pPr>
              <a:t>25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The </a:t>
            </a:r>
            <a:r>
              <a:rPr lang="en-US" sz="1400" b="1" dirty="0" smtClean="0"/>
              <a:t>Promise </a:t>
            </a:r>
            <a:r>
              <a:rPr lang="en-US" sz="1400" dirty="0" smtClean="0"/>
              <a:t>here Is</a:t>
            </a:r>
            <a:r>
              <a:rPr lang="en-US" sz="1400" baseline="0" dirty="0" smtClean="0"/>
              <a:t> more active learning, better student engagement, working on critical thinking and analysis skills.</a:t>
            </a:r>
          </a:p>
          <a:p>
            <a:endParaRPr lang="en-US" sz="1400" baseline="0" dirty="0" smtClean="0"/>
          </a:p>
          <a:p>
            <a:r>
              <a:rPr lang="en-US" sz="1400" baseline="0" dirty="0" smtClean="0"/>
              <a:t>The </a:t>
            </a:r>
            <a:r>
              <a:rPr lang="en-US" sz="1400" b="1" baseline="0" dirty="0" smtClean="0"/>
              <a:t>Predicament </a:t>
            </a:r>
            <a:r>
              <a:rPr lang="en-US" sz="1400" baseline="0" dirty="0" smtClean="0"/>
              <a:t>here is, of course, radical redesign of existing curricula.  Not everyone is willing or prepared to take this path.</a:t>
            </a:r>
            <a:endParaRPr lang="en-US" sz="1400" dirty="0" smtClean="0"/>
          </a:p>
          <a:p>
            <a:r>
              <a:rPr lang="en-US" sz="1400" baseline="0" dirty="0" smtClean="0"/>
              <a:t> </a:t>
            </a:r>
            <a:endParaRPr lang="en-US" sz="1400" dirty="0"/>
          </a:p>
        </p:txBody>
      </p:sp>
      <p:sp>
        <p:nvSpPr>
          <p:cNvPr id="4" name="Slide Number Placeholder 3"/>
          <p:cNvSpPr>
            <a:spLocks noGrp="1"/>
          </p:cNvSpPr>
          <p:nvPr>
            <p:ph type="sldNum" sz="quarter" idx="10"/>
          </p:nvPr>
        </p:nvSpPr>
        <p:spPr/>
        <p:txBody>
          <a:bodyPr/>
          <a:lstStyle/>
          <a:p>
            <a:pPr>
              <a:defRPr/>
            </a:pPr>
            <a:fld id="{3F5344C3-B9A4-DD47-8C90-3CF51560005D}" type="slidenum">
              <a:rPr lang="en-US" smtClean="0"/>
              <a:pPr>
                <a:defRPr/>
              </a:pPr>
              <a:t>27</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In no particular order,</a:t>
            </a:r>
            <a:r>
              <a:rPr lang="en-US" sz="1400" baseline="0" dirty="0" smtClean="0"/>
              <a:t> here are just a few of the out-of-class use of students’ time – most of them requiring a certainly level of information literacy on the part of both the student and the teacher.</a:t>
            </a:r>
            <a:endParaRPr lang="en-US" sz="1400" dirty="0"/>
          </a:p>
        </p:txBody>
      </p:sp>
      <p:sp>
        <p:nvSpPr>
          <p:cNvPr id="4" name="Slide Number Placeholder 3"/>
          <p:cNvSpPr>
            <a:spLocks noGrp="1"/>
          </p:cNvSpPr>
          <p:nvPr>
            <p:ph type="sldNum" sz="quarter" idx="10"/>
          </p:nvPr>
        </p:nvSpPr>
        <p:spPr/>
        <p:txBody>
          <a:bodyPr/>
          <a:lstStyle/>
          <a:p>
            <a:pPr>
              <a:defRPr/>
            </a:pPr>
            <a:fld id="{3F5344C3-B9A4-DD47-8C90-3CF51560005D}" type="slidenum">
              <a:rPr lang="en-US" smtClean="0"/>
              <a:pPr>
                <a:defRPr/>
              </a:pPr>
              <a:t>28</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Language in Context</a:t>
            </a:r>
            <a:r>
              <a:rPr lang="en-US" sz="1200" b="0" dirty="0" smtClean="0"/>
              <a:t>:</a:t>
            </a:r>
            <a:r>
              <a:rPr lang="en-US" sz="1200" b="0" baseline="0" dirty="0" smtClean="0"/>
              <a:t> </a:t>
            </a:r>
            <a:r>
              <a:rPr lang="en-US" sz="1200" dirty="0" smtClean="0"/>
              <a:t>Practice in reading, writing, listening, and speaking using a variety of authentic materials from contemporary sources, such as on-line magazines and newspapers, films, interviews, and letters. Emphasis on building vocabulary and comprehension of complex grammatical structures.</a:t>
            </a:r>
            <a:r>
              <a:rPr lang="en-US" sz="1200" baseline="0" dirty="0" smtClean="0"/>
              <a:t> </a:t>
            </a:r>
            <a:r>
              <a:rPr lang="en-US" sz="1200" dirty="0" smtClean="0"/>
              <a:t>A one-week project on Vladimir </a:t>
            </a:r>
            <a:r>
              <a:rPr lang="en-US" sz="1200" dirty="0" err="1" smtClean="0"/>
              <a:t>Zherebtsov</a:t>
            </a:r>
            <a:r>
              <a:rPr lang="en-US" sz="1200" dirty="0" smtClean="0"/>
              <a:t>.  Can work individually or in teams of 2 (but not more than 2) – and teams can’t compare their</a:t>
            </a:r>
            <a:r>
              <a:rPr lang="en-US" sz="1200" baseline="0" dirty="0" smtClean="0"/>
              <a:t> work.  In class they watched and discussed an interview with the actor and watched a clip from his movie </a:t>
            </a:r>
            <a:r>
              <a:rPr lang="en-US" sz="1200" baseline="0" dirty="0" err="1" smtClean="0"/>
              <a:t>Вернуть</a:t>
            </a:r>
            <a:r>
              <a:rPr lang="en-US" sz="1200" baseline="0" dirty="0" smtClean="0"/>
              <a:t> </a:t>
            </a:r>
            <a:r>
              <a:rPr lang="en-US" sz="1200" baseline="0" dirty="0" err="1" smtClean="0"/>
              <a:t>Веру</a:t>
            </a:r>
            <a:r>
              <a:rPr lang="en-US" sz="1200" baseline="0" dirty="0" smtClean="0"/>
              <a:t> (Faith Restored)</a:t>
            </a:r>
            <a:r>
              <a:rPr lang="en-US" sz="1200" dirty="0" smtClean="0">
                <a:solidFill>
                  <a:srgbClr val="000000"/>
                </a:solidFill>
              </a:rPr>
              <a:t>. Also,</a:t>
            </a:r>
            <a:r>
              <a:rPr lang="en-US" sz="1200" baseline="0" dirty="0" smtClean="0">
                <a:solidFill>
                  <a:srgbClr val="000000"/>
                </a:solidFill>
              </a:rPr>
              <a:t> </a:t>
            </a:r>
            <a:r>
              <a:rPr lang="en-US" sz="1200" baseline="0" dirty="0" smtClean="0">
                <a:solidFill>
                  <a:schemeClr val="tx1"/>
                </a:solidFill>
              </a:rPr>
              <a:t>d</a:t>
            </a:r>
            <a:r>
              <a:rPr lang="en-US" sz="1200" dirty="0" smtClean="0"/>
              <a:t>uring that week, in class they discussed  (in Russian) technology and internet use (the chapter in V-</a:t>
            </a:r>
            <a:r>
              <a:rPr lang="en-US" sz="1200" dirty="0" err="1" smtClean="0"/>
              <a:t>puti</a:t>
            </a:r>
            <a:r>
              <a:rPr lang="en-US" sz="1200" dirty="0" smtClean="0"/>
              <a:t>: Russian Grammar in Context), worked on new vocabulary in conjunction with this topic, had role plays (e.g. "your computer is out of order, explain the problem, and ask a friend to help you fix it"). We also watched a video clip and discussed "online dating". </a:t>
            </a:r>
          </a:p>
          <a:p>
            <a:endParaRPr lang="en-US" sz="1200" dirty="0" smtClean="0">
              <a:solidFill>
                <a:srgbClr val="000000"/>
              </a:solidFill>
            </a:endParaRPr>
          </a:p>
          <a:p>
            <a:r>
              <a:rPr lang="en-US" sz="1200" dirty="0" smtClean="0">
                <a:solidFill>
                  <a:srgbClr val="000000"/>
                </a:solidFill>
              </a:rPr>
              <a:t>The </a:t>
            </a:r>
            <a:r>
              <a:rPr lang="en-US" sz="1200" b="1" i="0" dirty="0" smtClean="0">
                <a:solidFill>
                  <a:srgbClr val="000000"/>
                </a:solidFill>
              </a:rPr>
              <a:t>Promise</a:t>
            </a:r>
            <a:r>
              <a:rPr lang="en-US" sz="1200" b="1" i="0" baseline="0" dirty="0" smtClean="0">
                <a:solidFill>
                  <a:srgbClr val="000000"/>
                </a:solidFill>
              </a:rPr>
              <a:t> </a:t>
            </a:r>
            <a:r>
              <a:rPr lang="en-US" sz="1200" baseline="0" dirty="0" smtClean="0">
                <a:solidFill>
                  <a:srgbClr val="000000"/>
                </a:solidFill>
              </a:rPr>
              <a:t>of this is engaging in authentic interaction with members of the other culture; communication across linguistic, geographical and cultural borders.</a:t>
            </a:r>
          </a:p>
          <a:p>
            <a:r>
              <a:rPr lang="en-US" sz="1200" baseline="0" dirty="0" smtClean="0">
                <a:solidFill>
                  <a:srgbClr val="000000"/>
                </a:solidFill>
              </a:rPr>
              <a:t>The </a:t>
            </a:r>
            <a:r>
              <a:rPr lang="en-US" sz="1200" b="1" i="0" u="none" baseline="0" dirty="0" smtClean="0">
                <a:solidFill>
                  <a:srgbClr val="000000"/>
                </a:solidFill>
              </a:rPr>
              <a:t>Predicament </a:t>
            </a:r>
            <a:r>
              <a:rPr lang="en-US" sz="1200" baseline="0" dirty="0" smtClean="0">
                <a:solidFill>
                  <a:srgbClr val="000000"/>
                </a:solidFill>
              </a:rPr>
              <a:t>is that this is not as easy to implement as we would like.  There are many issues to consider:  differences in cultural behaviors/practices with technology, participation norms (regulation of the discussion), identities. </a:t>
            </a:r>
            <a:r>
              <a:rPr lang="en-US" sz="1200" kern="1200" dirty="0" smtClean="0">
                <a:solidFill>
                  <a:schemeClr val="tx1"/>
                </a:solidFill>
                <a:latin typeface="Optima"/>
                <a:ea typeface="ＭＳ Ｐゴシック" charset="-128"/>
                <a:cs typeface="ＭＳ Ｐゴシック" charset="-128"/>
              </a:rPr>
              <a:t>Among the problems that arose, Lyudmila reported that the  Forum monitor became alarmed when this bunch of unknowns showed up. (Their Russian was impeccable, but they weren't really accepted. – Needed a different approach to becoming a participant in the community.  Also, it was not easy for the teacher to follow everything the students did in the forum. There was not easy way to search for them, so she had to scan through everything to find their postings and also</a:t>
            </a:r>
            <a:r>
              <a:rPr lang="en-US" sz="1200" kern="1200" baseline="0" dirty="0" smtClean="0">
                <a:solidFill>
                  <a:schemeClr val="tx1"/>
                </a:solidFill>
                <a:latin typeface="Optima"/>
                <a:ea typeface="ＭＳ Ｐゴシック" charset="-128"/>
                <a:cs typeface="ＭＳ Ｐゴシック" charset="-128"/>
              </a:rPr>
              <a:t> rely on their reports of their activities</a:t>
            </a:r>
            <a:r>
              <a:rPr lang="en-US" sz="1200" kern="1200" dirty="0" smtClean="0">
                <a:solidFill>
                  <a:schemeClr val="tx1"/>
                </a:solidFill>
                <a:latin typeface="Optima"/>
                <a:ea typeface="ＭＳ Ｐゴシック" charset="-128"/>
                <a:cs typeface="ＭＳ Ｐゴシック" charset="-128"/>
              </a:rPr>
              <a:t>. </a:t>
            </a:r>
            <a:r>
              <a:rPr lang="en-US" sz="1200" baseline="0" dirty="0" smtClean="0">
                <a:solidFill>
                  <a:srgbClr val="000000"/>
                </a:solidFill>
              </a:rPr>
              <a:t>And, in the final analysis, not all students were keen about this assignment and virtually none of them stayed with the forum after the assignment was over.  We are going to have to gain a better understanding of communication in the global arena.  As Hanna &amp; de </a:t>
            </a:r>
            <a:r>
              <a:rPr lang="en-US" sz="1200" baseline="0" dirty="0" err="1" smtClean="0">
                <a:solidFill>
                  <a:srgbClr val="000000"/>
                </a:solidFill>
              </a:rPr>
              <a:t>Nooy</a:t>
            </a:r>
            <a:r>
              <a:rPr lang="en-US" sz="1200" baseline="0" dirty="0" smtClean="0">
                <a:solidFill>
                  <a:srgbClr val="000000"/>
                </a:solidFill>
              </a:rPr>
              <a:t> state in the introduction to their book </a:t>
            </a:r>
            <a:r>
              <a:rPr lang="en-US" sz="1200" i="1" baseline="0" dirty="0" smtClean="0">
                <a:solidFill>
                  <a:srgbClr val="000000"/>
                </a:solidFill>
              </a:rPr>
              <a:t>Learning Language and Culture via Public Internet Discussion Forums</a:t>
            </a:r>
            <a:r>
              <a:rPr lang="en-US" sz="1200" baseline="0" dirty="0" smtClean="0">
                <a:solidFill>
                  <a:srgbClr val="000000"/>
                </a:solidFill>
              </a:rPr>
              <a:t>, The Utopian discourse of the borderless world predicts that ease of communication through shared technologies will erase cultural difference.  Studying intercultural Internet exchanges gives the lie to this myth.”  </a:t>
            </a:r>
            <a:r>
              <a:rPr lang="en-US" sz="1200" baseline="0" dirty="0" err="1" smtClean="0">
                <a:solidFill>
                  <a:srgbClr val="000000"/>
                </a:solidFill>
              </a:rPr>
              <a:t>p</a:t>
            </a:r>
            <a:r>
              <a:rPr lang="en-US" sz="1200" baseline="0" dirty="0" smtClean="0">
                <a:solidFill>
                  <a:srgbClr val="000000"/>
                </a:solidFill>
              </a:rPr>
              <a:t>. 15</a:t>
            </a:r>
            <a:endParaRPr lang="en-US" sz="1200" dirty="0">
              <a:solidFill>
                <a:srgbClr val="000000"/>
              </a:solidFill>
            </a:endParaRPr>
          </a:p>
        </p:txBody>
      </p:sp>
      <p:sp>
        <p:nvSpPr>
          <p:cNvPr id="4" name="Slide Number Placeholder 3"/>
          <p:cNvSpPr>
            <a:spLocks noGrp="1"/>
          </p:cNvSpPr>
          <p:nvPr>
            <p:ph type="sldNum" sz="quarter" idx="10"/>
          </p:nvPr>
        </p:nvSpPr>
        <p:spPr/>
        <p:txBody>
          <a:bodyPr/>
          <a:lstStyle/>
          <a:p>
            <a:pPr>
              <a:defRPr/>
            </a:pPr>
            <a:fld id="{3F5344C3-B9A4-DD47-8C90-3CF51560005D}" type="slidenum">
              <a:rPr lang="en-US" smtClean="0"/>
              <a:pPr>
                <a:defRPr/>
              </a:pPr>
              <a:t>29</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Cultural</a:t>
            </a:r>
            <a:r>
              <a:rPr lang="en-US" baseline="0" dirty="0" smtClean="0"/>
              <a:t> literacy skills more important here than language skills.  It’s like when you’re the new kid on the playground and you’re not quite sure how to join in the games with the other kids.</a:t>
            </a:r>
            <a:endParaRPr lang="en-US" dirty="0"/>
          </a:p>
        </p:txBody>
      </p:sp>
      <p:sp>
        <p:nvSpPr>
          <p:cNvPr id="4" name="Slide Number Placeholder 3"/>
          <p:cNvSpPr>
            <a:spLocks noGrp="1"/>
          </p:cNvSpPr>
          <p:nvPr>
            <p:ph type="sldNum" sz="quarter" idx="10"/>
          </p:nvPr>
        </p:nvSpPr>
        <p:spPr/>
        <p:txBody>
          <a:bodyPr/>
          <a:lstStyle/>
          <a:p>
            <a:pPr>
              <a:defRPr/>
            </a:pPr>
            <a:fld id="{3F5344C3-B9A4-DD47-8C90-3CF51560005D}" type="slidenum">
              <a:rPr lang="en-US" smtClean="0"/>
              <a:pPr>
                <a:defRPr/>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dirty="0" smtClean="0"/>
              <a:t>Literacy</a:t>
            </a:r>
            <a:r>
              <a:rPr lang="en-US" sz="1600" dirty="0" smtClean="0"/>
              <a:t> has traditionally been described as the ability to read and write.</a:t>
            </a:r>
            <a:r>
              <a:rPr lang="en-US" sz="1600" baseline="0" dirty="0" smtClean="0"/>
              <a:t> In some updated definitions, it also included the ability to do arithmetic as the third of the basic survival skills needed to function in society. </a:t>
            </a:r>
            <a:r>
              <a:rPr lang="en-US" sz="1600" dirty="0" smtClean="0"/>
              <a:t> But the meaning of that term has been</a:t>
            </a:r>
            <a:r>
              <a:rPr lang="en-US" sz="1600" baseline="0" dirty="0" smtClean="0"/>
              <a:t> elaborated in recent years as evidenced by the topic of this workshop – information literacy.</a:t>
            </a:r>
            <a:endParaRPr lang="en-US" sz="1600" dirty="0"/>
          </a:p>
        </p:txBody>
      </p:sp>
      <p:sp>
        <p:nvSpPr>
          <p:cNvPr id="4" name="Slide Number Placeholder 3"/>
          <p:cNvSpPr>
            <a:spLocks noGrp="1"/>
          </p:cNvSpPr>
          <p:nvPr>
            <p:ph type="sldNum" sz="quarter" idx="10"/>
          </p:nvPr>
        </p:nvSpPr>
        <p:spPr/>
        <p:txBody>
          <a:bodyPr/>
          <a:lstStyle/>
          <a:p>
            <a:pPr>
              <a:defRPr/>
            </a:pPr>
            <a:fld id="{3F5344C3-B9A4-DD47-8C90-3CF51560005D}"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From </a:t>
            </a:r>
            <a:r>
              <a:rPr lang="en-US" sz="1200" dirty="0" err="1" smtClean="0"/>
              <a:t>ACRL’s</a:t>
            </a:r>
            <a:r>
              <a:rPr lang="en-US" sz="1200" dirty="0" smtClean="0"/>
              <a:t> </a:t>
            </a:r>
            <a:r>
              <a:rPr lang="en-US" sz="1200" kern="1200" dirty="0" smtClean="0">
                <a:solidFill>
                  <a:schemeClr val="tx1"/>
                </a:solidFill>
                <a:latin typeface="Optima"/>
                <a:ea typeface="ＭＳ Ｐゴシック" charset="-128"/>
                <a:cs typeface="ＭＳ Ｐゴシック" charset="-128"/>
              </a:rPr>
              <a:t>Information literacy competency standards for higher education. </a:t>
            </a:r>
            <a:endParaRPr lang="en-US" sz="1200" dirty="0" smtClean="0"/>
          </a:p>
          <a:p>
            <a:endParaRPr lang="en-US" sz="1200" dirty="0" smtClean="0"/>
          </a:p>
          <a:p>
            <a:r>
              <a:rPr lang="en-US" sz="1200" dirty="0" smtClean="0"/>
              <a:t>Information literacy is the solution to Data Smog.</a:t>
            </a:r>
          </a:p>
          <a:p>
            <a:endParaRPr lang="en-US" sz="1200" dirty="0" smtClean="0"/>
          </a:p>
          <a:p>
            <a:r>
              <a:rPr lang="en-US" sz="1200" dirty="0" smtClean="0"/>
              <a:t>In the next slide I will</a:t>
            </a:r>
            <a:r>
              <a:rPr lang="en-US" sz="1200" baseline="0" dirty="0" smtClean="0"/>
              <a:t> show you a video that amplifies a bit on this definition in a lively and colorful fashion.</a:t>
            </a:r>
            <a:endParaRPr lang="en-US" sz="1200" dirty="0" smtClean="0"/>
          </a:p>
        </p:txBody>
      </p:sp>
      <p:sp>
        <p:nvSpPr>
          <p:cNvPr id="4" name="Slide Number Placeholder 3"/>
          <p:cNvSpPr>
            <a:spLocks noGrp="1"/>
          </p:cNvSpPr>
          <p:nvPr>
            <p:ph type="sldNum" sz="quarter" idx="10"/>
          </p:nvPr>
        </p:nvSpPr>
        <p:spPr/>
        <p:txBody>
          <a:bodyPr/>
          <a:lstStyle/>
          <a:p>
            <a:pPr>
              <a:defRPr/>
            </a:pPr>
            <a:fld id="{3F5344C3-B9A4-DD47-8C90-3CF51560005D}"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As  you can tell from listening from this movie, there are</a:t>
            </a:r>
            <a:r>
              <a:rPr lang="en-US" sz="1600" baseline="0" dirty="0" smtClean="0"/>
              <a:t> a lot of variations of the term “</a:t>
            </a:r>
            <a:r>
              <a:rPr lang="en-US" sz="1600" baseline="0" dirty="0" err="1" smtClean="0"/>
              <a:t>literacies</a:t>
            </a:r>
            <a:r>
              <a:rPr lang="en-US" sz="1600" baseline="0" dirty="0" smtClean="0"/>
              <a:t>” plural.  Here they term them “media </a:t>
            </a:r>
            <a:r>
              <a:rPr lang="en-US" sz="1600" baseline="0" dirty="0" err="1" smtClean="0"/>
              <a:t>literacies</a:t>
            </a:r>
            <a:r>
              <a:rPr lang="en-US" sz="1600" baseline="0" dirty="0" smtClean="0"/>
              <a:t>” – but they really include visual literacy, cultural literacy, and information literacy in their use of the term.</a:t>
            </a:r>
            <a:endParaRPr lang="en-US" sz="1600" dirty="0"/>
          </a:p>
        </p:txBody>
      </p:sp>
      <p:sp>
        <p:nvSpPr>
          <p:cNvPr id="4" name="Slide Number Placeholder 3"/>
          <p:cNvSpPr>
            <a:spLocks noGrp="1"/>
          </p:cNvSpPr>
          <p:nvPr>
            <p:ph type="sldNum" sz="quarter" idx="10"/>
          </p:nvPr>
        </p:nvSpPr>
        <p:spPr/>
        <p:txBody>
          <a:bodyPr/>
          <a:lstStyle/>
          <a:p>
            <a:pPr>
              <a:defRPr/>
            </a:pPr>
            <a:fld id="{3F5344C3-B9A4-DD47-8C90-3CF51560005D}"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educators – and particularly as language professionals - we must help our students become literate</a:t>
            </a:r>
            <a:r>
              <a:rPr lang="en-US" baseline="0" dirty="0" smtClean="0"/>
              <a:t> citizens of </a:t>
            </a:r>
            <a:r>
              <a:rPr lang="en-US" baseline="0" smtClean="0"/>
              <a:t>the world.</a:t>
            </a:r>
            <a:endParaRPr lang="en-US" dirty="0"/>
          </a:p>
        </p:txBody>
      </p:sp>
      <p:sp>
        <p:nvSpPr>
          <p:cNvPr id="4" name="Slide Number Placeholder 3"/>
          <p:cNvSpPr>
            <a:spLocks noGrp="1"/>
          </p:cNvSpPr>
          <p:nvPr>
            <p:ph type="sldNum" sz="quarter" idx="10"/>
          </p:nvPr>
        </p:nvSpPr>
        <p:spPr/>
        <p:txBody>
          <a:bodyPr/>
          <a:lstStyle/>
          <a:p>
            <a:pPr>
              <a:defRPr/>
            </a:pPr>
            <a:fld id="{3F5344C3-B9A4-DD47-8C90-3CF51560005D}"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Literacy is expanded</a:t>
            </a:r>
            <a:r>
              <a:rPr lang="en-US" baseline="0" dirty="0" smtClean="0"/>
              <a:t> in a number of different ways to address specific skill sets -  including visual literacy, multimedia literacy, rhetorical literacy.  Especially digital information technologies – or new media technologies.</a:t>
            </a:r>
          </a:p>
          <a:p>
            <a:endParaRPr lang="en-US" baseline="0" dirty="0" smtClean="0"/>
          </a:p>
          <a:p>
            <a:r>
              <a:rPr lang="en-US" baseline="0" dirty="0" smtClean="0"/>
              <a:t>Texts of all kinds.</a:t>
            </a:r>
          </a:p>
          <a:p>
            <a:endParaRPr lang="en-US" baseline="0" dirty="0" smtClean="0"/>
          </a:p>
          <a:p>
            <a:r>
              <a:rPr lang="en-US" baseline="0" dirty="0" smtClean="0"/>
              <a:t>Listen and interpret</a:t>
            </a:r>
            <a:endParaRPr lang="en-US" dirty="0"/>
          </a:p>
        </p:txBody>
      </p:sp>
      <p:sp>
        <p:nvSpPr>
          <p:cNvPr id="4" name="Slide Number Placeholder 3"/>
          <p:cNvSpPr>
            <a:spLocks noGrp="1"/>
          </p:cNvSpPr>
          <p:nvPr>
            <p:ph type="sldNum" sz="quarter" idx="10"/>
          </p:nvPr>
        </p:nvSpPr>
        <p:spPr/>
        <p:txBody>
          <a:bodyPr/>
          <a:lstStyle/>
          <a:p>
            <a:pPr>
              <a:defRPr/>
            </a:pPr>
            <a:fld id="{3F5344C3-B9A4-DD47-8C90-3CF51560005D}"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I am going to pull back a bit to situate information literacy in the broader context by looking at our digital native students (who they are and what they expect), what’s happening in education – both in terms of reforms and from the standpoint of current demands on educators, and .</a:t>
            </a:r>
            <a:endParaRPr lang="en-US" dirty="0"/>
          </a:p>
        </p:txBody>
      </p:sp>
      <p:sp>
        <p:nvSpPr>
          <p:cNvPr id="4" name="Slide Number Placeholder 3"/>
          <p:cNvSpPr>
            <a:spLocks noGrp="1"/>
          </p:cNvSpPr>
          <p:nvPr>
            <p:ph type="sldNum" sz="quarter" idx="10"/>
          </p:nvPr>
        </p:nvSpPr>
        <p:spPr/>
        <p:txBody>
          <a:bodyPr/>
          <a:lstStyle/>
          <a:p>
            <a:pPr>
              <a:defRPr/>
            </a:pPr>
            <a:fld id="{3F5344C3-B9A4-DD47-8C90-3CF51560005D}"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dirty="0" smtClean="0"/>
              <a:t>The term digital native was popularized</a:t>
            </a:r>
            <a:r>
              <a:rPr lang="en-US" sz="1400" baseline="0" dirty="0" smtClean="0"/>
              <a:t> by Marc </a:t>
            </a:r>
            <a:r>
              <a:rPr lang="en-US" sz="1400" baseline="0" dirty="0" err="1" smtClean="0"/>
              <a:t>Prensky</a:t>
            </a:r>
            <a:r>
              <a:rPr lang="en-US" sz="1400" baseline="0" dirty="0" smtClean="0"/>
              <a:t>, a self-described visionary and futurist, and this is what he has to say about digital immigrant teachers and the challenges of teaching digital native students.</a:t>
            </a:r>
          </a:p>
          <a:p>
            <a:endParaRPr lang="en-US" sz="1400" baseline="0" smtClean="0"/>
          </a:p>
          <a:p>
            <a:r>
              <a:rPr lang="en-US" sz="1400" smtClean="0"/>
              <a:t>One </a:t>
            </a:r>
            <a:r>
              <a:rPr lang="en-US" sz="1400" dirty="0" smtClean="0"/>
              <a:t>researches (Ian Jukes) uses the acronym</a:t>
            </a:r>
            <a:r>
              <a:rPr lang="en-US" sz="1400" baseline="0" dirty="0" smtClean="0"/>
              <a:t>s </a:t>
            </a:r>
            <a:r>
              <a:rPr lang="en-US" sz="1400" b="1" baseline="0" dirty="0" smtClean="0"/>
              <a:t>DFL </a:t>
            </a:r>
            <a:r>
              <a:rPr lang="en-US" sz="1400" baseline="0" dirty="0" smtClean="0"/>
              <a:t>and </a:t>
            </a:r>
            <a:r>
              <a:rPr lang="en-US" sz="1400" b="1" baseline="0" dirty="0" smtClean="0"/>
              <a:t>DSL </a:t>
            </a:r>
            <a:r>
              <a:rPr lang="en-US" sz="1400" baseline="0" dirty="0" smtClean="0"/>
              <a:t>– to refer to speakers of digital as a first language and digital as a second language.</a:t>
            </a:r>
            <a:endParaRPr lang="en-US" sz="1400" dirty="0" smtClean="0"/>
          </a:p>
          <a:p>
            <a:r>
              <a:rPr lang="en-US" sz="1400" dirty="0" smtClean="0"/>
              <a:t>There</a:t>
            </a:r>
            <a:r>
              <a:rPr lang="en-US" sz="1400" baseline="0" dirty="0" smtClean="0"/>
              <a:t> is even research (cited in part 2 </a:t>
            </a:r>
            <a:r>
              <a:rPr lang="en-US" sz="1400" baseline="0" dirty="0" err="1" smtClean="0"/>
              <a:t>Prensky’s</a:t>
            </a:r>
            <a:r>
              <a:rPr lang="en-US" sz="1400" baseline="0" dirty="0" smtClean="0"/>
              <a:t> digital native article) that investigates actual neurological changes in the brains of the current generation.  This is based on the notion that </a:t>
            </a:r>
            <a:r>
              <a:rPr lang="en-US" sz="1400" kern="1200" baseline="0" dirty="0" smtClean="0">
                <a:solidFill>
                  <a:schemeClr val="tx1"/>
                </a:solidFill>
                <a:latin typeface="Optima"/>
                <a:ea typeface="ＭＳ Ｐゴシック" charset="-128"/>
                <a:cs typeface="ＭＳ Ｐゴシック" charset="-128"/>
              </a:rPr>
              <a:t>cells and connections that are</a:t>
            </a:r>
          </a:p>
          <a:p>
            <a:r>
              <a:rPr lang="en-US" sz="1400" kern="1200" baseline="0" dirty="0" smtClean="0">
                <a:solidFill>
                  <a:schemeClr val="tx1"/>
                </a:solidFill>
                <a:latin typeface="Optima"/>
                <a:ea typeface="ＭＳ Ｐゴシック" charset="-128"/>
                <a:cs typeface="ＭＳ Ｐゴシック" charset="-128"/>
              </a:rPr>
              <a:t>underused or unused get pruned away. Underutilized neural pathways die off. The neural connections become hard-wired for frequent pursuits that are most used and most useful – for example in areas such as visual memory and visual processing, from the constant bombardment of visual digital information.</a:t>
            </a:r>
          </a:p>
          <a:p>
            <a:endParaRPr lang="en-US" sz="1400" kern="1200" baseline="0" dirty="0" smtClean="0">
              <a:solidFill>
                <a:schemeClr val="tx1"/>
              </a:solidFill>
              <a:latin typeface="Optima"/>
              <a:ea typeface="ＭＳ Ｐゴシック" charset="-128"/>
              <a:cs typeface="ＭＳ Ｐゴシック" charset="-128"/>
            </a:endParaRPr>
          </a:p>
          <a:p>
            <a:r>
              <a:rPr lang="en-US" sz="1400" kern="1200" baseline="0" dirty="0" smtClean="0">
                <a:solidFill>
                  <a:schemeClr val="tx1"/>
                </a:solidFill>
                <a:latin typeface="Optima"/>
                <a:ea typeface="ＭＳ Ｐゴシック" charset="-128"/>
                <a:cs typeface="ＭＳ Ｐゴシック" charset="-128"/>
              </a:rPr>
              <a:t>A 2005 study found that the average American spends more time using media devices - television, radio, iPods, cell phones, and computers – than any other activity while awake,</a:t>
            </a:r>
            <a:endParaRPr lang="en-US" sz="1400" dirty="0"/>
          </a:p>
        </p:txBody>
      </p:sp>
      <p:sp>
        <p:nvSpPr>
          <p:cNvPr id="4" name="Slide Number Placeholder 3"/>
          <p:cNvSpPr>
            <a:spLocks noGrp="1"/>
          </p:cNvSpPr>
          <p:nvPr>
            <p:ph type="sldNum" sz="quarter" idx="10"/>
          </p:nvPr>
        </p:nvSpPr>
        <p:spPr/>
        <p:txBody>
          <a:bodyPr/>
          <a:lstStyle/>
          <a:p>
            <a:pPr>
              <a:defRPr/>
            </a:pPr>
            <a:fld id="{3F5344C3-B9A4-DD47-8C90-3CF51560005D}"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25DAFD4A-B940-A949-A297-C8B2F01D04BB}" type="slidenum">
              <a:rPr lang="en-US" smtClean="0"/>
              <a:pPr>
                <a:defRPr/>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76B0E03-B810-4046-B59D-EB810F1720EF}"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0429790-D88E-104F-AF2A-582C3070817A}"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B0650C7-F4DE-CF4C-8210-F9C8131ACF64}" type="slidenum">
              <a:rPr lang="en-US" smtClean="0"/>
              <a:pPr>
                <a:defRPr/>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800100" y="6172200"/>
            <a:ext cx="4000500" cy="457200"/>
          </a:xfrm>
        </p:spPr>
        <p:txBody>
          <a:bodyPr/>
          <a:lstStyle/>
          <a:p>
            <a:pPr>
              <a:defRPr/>
            </a:pP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pPr>
              <a:defRPr/>
            </a:pPr>
            <a:fld id="{505CDF29-3EA3-A643-B6FF-BA3108E3AE4F}"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226F4B2-FAA5-B547-86CD-811871EE98A1}" type="slidenum">
              <a:rPr lang="en-US" smtClean="0"/>
              <a:pPr>
                <a:defRPr/>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8ED33B0-A95D-6F40-B999-68C39D65021A}" type="slidenum">
              <a:rPr lang="en-US" smtClean="0"/>
              <a:pPr>
                <a:defRPr/>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30C75F4-68E2-9E47-B634-C0634EF998AC}"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E22A462-3889-464E-8F62-91330ED20972}"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9317433-2BAD-D641-A628-D9DBFF7EA097}" type="slidenum">
              <a:rPr lang="en-US" smtClean="0"/>
              <a:pPr>
                <a:defRPr/>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914400" y="6172200"/>
            <a:ext cx="3886200" cy="457200"/>
          </a:xfrm>
        </p:spPr>
        <p:txBody>
          <a:bodyPr/>
          <a:lstStyle/>
          <a:p>
            <a:pPr>
              <a:defRPr/>
            </a:pPr>
            <a:endParaRPr lang="en-US"/>
          </a:p>
        </p:txBody>
      </p:sp>
      <p:sp>
        <p:nvSpPr>
          <p:cNvPr id="7" name="Slide Number Placeholder 6"/>
          <p:cNvSpPr>
            <a:spLocks noGrp="1"/>
          </p:cNvSpPr>
          <p:nvPr>
            <p:ph type="sldNum" sz="quarter" idx="12"/>
          </p:nvPr>
        </p:nvSpPr>
        <p:spPr>
          <a:xfrm>
            <a:off x="146304" y="6208776"/>
            <a:ext cx="457200" cy="457200"/>
          </a:xfrm>
        </p:spPr>
        <p:txBody>
          <a:bodyPr/>
          <a:lstStyle/>
          <a:p>
            <a:pPr>
              <a:defRPr/>
            </a:pPr>
            <a:fld id="{DB57C313-74BA-0741-993F-64D7E64D97E4}" type="slidenum">
              <a:rPr lang="en-US" smtClean="0"/>
              <a:pPr>
                <a:defRPr/>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743C157D-D3FD-9E4D-85FA-C383F98CDB5B}"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hyperlink" Target="http://www.marcprensky.com/writing/" TargetMode="External"/></Relationships>
</file>

<file path=ppt/slides/_rels/slide11.xml.rels><?xml version="1.0" encoding="UTF-8" standalone="yes"?>
<Relationships xmlns="http://schemas.openxmlformats.org/package/2006/relationships"><Relationship Id="rId1" Type="http://schemas.openxmlformats.org/officeDocument/2006/relationships/video" Target="file://localhost/Users/sotto/Documents/Sue's%20Stuff/Conference-workshop%20stuff/CornellNewLiteracies/PrenskyDigitalNatives.mov" TargetMode="External"/><Relationship Id="rId2" Type="http://schemas.openxmlformats.org/officeDocument/2006/relationships/slideLayout" Target="../slideLayouts/slideLayout6.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hyperlink" Target="http://www.internetworldstats.com/stats.htm" TargetMode="External"/><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hyperlink" Target="http://objectmover.lmc.uiowa.edu/player.php?interaction_id=957" TargetMode="External"/><Relationship Id="rId5" Type="http://schemas.openxmlformats.org/officeDocument/2006/relationships/hyperlink" Target="http://objectmover.lmc.uiowa.edu/player.php?interaction_id=959" TargetMode="External"/><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video" Target="file://localhost/Users/sotto/Documents/Sue's%20Stuff/Conference-workshop%20stuff/CornellNewLiteracies/SegismundoSoliloquio.mov" TargetMode="Externa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3" Type="http://schemas.openxmlformats.org/officeDocument/2006/relationships/hyperlink" Target="http://zherebtsov-vladimir.narod.ru/index2.html" TargetMode="External"/><Relationship Id="rId4" Type="http://schemas.openxmlformats.org/officeDocument/2006/relationships/hyperlink" Target="http://zherebtsov.borda.ru/" TargetMode="External"/><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5.png"/><Relationship Id="rId1" Type="http://schemas.openxmlformats.org/officeDocument/2006/relationships/video" Target="file://localhost/Users/sotto/Documents/Sue's%20Stuff/Conference-workshop%20stuff/CornellNewLiteracies/NewMediaLiteraciesMovie.mov" TargetMode="External"/><Relationship Id="rId2"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gif"/><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7" name="Rectangle 3"/>
          <p:cNvSpPr>
            <a:spLocks noGrp="1" noChangeArrowheads="1"/>
          </p:cNvSpPr>
          <p:nvPr>
            <p:ph type="subTitle" idx="1"/>
          </p:nvPr>
        </p:nvSpPr>
        <p:spPr>
          <a:xfrm>
            <a:off x="1143000" y="3810000"/>
            <a:ext cx="7010400" cy="1295400"/>
          </a:xfrm>
        </p:spPr>
        <p:txBody>
          <a:bodyPr>
            <a:normAutofit/>
          </a:bodyPr>
          <a:lstStyle/>
          <a:p>
            <a:pPr marR="0" algn="ctr" eaLnBrk="1" hangingPunct="1">
              <a:spcBef>
                <a:spcPct val="0"/>
              </a:spcBef>
            </a:pPr>
            <a:r>
              <a:rPr lang="en-US" sz="1800" dirty="0">
                <a:solidFill>
                  <a:schemeClr val="tx1"/>
                </a:solidFill>
                <a:latin typeface="Trebuchet MS"/>
              </a:rPr>
              <a:t>Dr. Sue E. K. Otto</a:t>
            </a:r>
          </a:p>
          <a:p>
            <a:pPr marR="0" algn="ctr" eaLnBrk="1" hangingPunct="1">
              <a:spcBef>
                <a:spcPct val="0"/>
              </a:spcBef>
            </a:pPr>
            <a:r>
              <a:rPr lang="en-US" sz="1800" dirty="0">
                <a:solidFill>
                  <a:schemeClr val="tx1"/>
                </a:solidFill>
                <a:latin typeface="Trebuchet MS"/>
              </a:rPr>
              <a:t>University of Iowa</a:t>
            </a:r>
            <a:endParaRPr lang="en-US" sz="1800" dirty="0" smtClean="0">
              <a:solidFill>
                <a:schemeClr val="tx1"/>
              </a:solidFill>
              <a:latin typeface="Trebuchet MS"/>
            </a:endParaRPr>
          </a:p>
          <a:p>
            <a:pPr marR="0" algn="ctr" eaLnBrk="1" hangingPunct="1">
              <a:spcBef>
                <a:spcPct val="0"/>
              </a:spcBef>
            </a:pPr>
            <a:r>
              <a:rPr lang="en-US" sz="1800" dirty="0" smtClean="0">
                <a:solidFill>
                  <a:schemeClr val="tx1"/>
                </a:solidFill>
                <a:latin typeface="Trebuchet MS"/>
              </a:rPr>
              <a:t>Workshop on Information Literacy in the Foreign Languages</a:t>
            </a:r>
          </a:p>
          <a:p>
            <a:pPr marR="0" algn="ctr" eaLnBrk="1" hangingPunct="1">
              <a:spcBef>
                <a:spcPct val="0"/>
              </a:spcBef>
            </a:pPr>
            <a:r>
              <a:rPr lang="en-US" sz="1800" dirty="0" smtClean="0">
                <a:solidFill>
                  <a:schemeClr val="tx1"/>
                </a:solidFill>
                <a:latin typeface="Trebuchet MS"/>
              </a:rPr>
              <a:t>September 24, 2010</a:t>
            </a:r>
            <a:endParaRPr lang="en-US" sz="1800" dirty="0">
              <a:solidFill>
                <a:schemeClr val="tx1"/>
              </a:solidFill>
              <a:latin typeface="Trebuchet MS"/>
            </a:endParaRPr>
          </a:p>
        </p:txBody>
      </p:sp>
      <p:sp>
        <p:nvSpPr>
          <p:cNvPr id="2050" name="Rectangle 2"/>
          <p:cNvSpPr>
            <a:spLocks noGrp="1" noChangeArrowheads="1"/>
          </p:cNvSpPr>
          <p:nvPr>
            <p:ph type="ctrTitle"/>
          </p:nvPr>
        </p:nvSpPr>
        <p:spPr>
          <a:xfrm>
            <a:off x="762000" y="1524000"/>
            <a:ext cx="7772400" cy="1676400"/>
          </a:xfrm>
        </p:spPr>
        <p:txBody>
          <a:bodyPr>
            <a:normAutofit fontScale="90000"/>
          </a:bodyPr>
          <a:lstStyle/>
          <a:p>
            <a:r>
              <a:rPr lang="en-US" b="1" dirty="0" smtClean="0">
                <a:latin typeface="Arial"/>
              </a:rPr>
              <a:t>In Pursuit of Fluency</a:t>
            </a:r>
            <a:br>
              <a:rPr lang="en-US" b="1" dirty="0" smtClean="0">
                <a:latin typeface="Arial"/>
              </a:rPr>
            </a:br>
            <a:r>
              <a:rPr lang="en-US" sz="3111" b="1" dirty="0" smtClean="0">
                <a:latin typeface="Arial"/>
              </a:rPr>
              <a:t>Information Literacy, Technology and </a:t>
            </a:r>
            <a:br>
              <a:rPr lang="en-US" sz="3111" b="1" dirty="0" smtClean="0">
                <a:latin typeface="Arial"/>
              </a:rPr>
            </a:br>
            <a:r>
              <a:rPr lang="en-US" sz="3111" b="1" dirty="0" smtClean="0">
                <a:latin typeface="Arial"/>
              </a:rPr>
              <a:t>Language Learning</a:t>
            </a:r>
            <a:r>
              <a:rPr lang="en-US" sz="3111" dirty="0" smtClean="0">
                <a:latin typeface="Arial"/>
              </a:rPr>
              <a:t> </a:t>
            </a:r>
            <a:r>
              <a:rPr lang="en-US" sz="3111" dirty="0" smtClean="0">
                <a:latin typeface="Optima"/>
              </a:rPr>
              <a:t/>
            </a:r>
            <a:br>
              <a:rPr lang="en-US" sz="3111" dirty="0" smtClean="0">
                <a:latin typeface="Optima"/>
              </a:rPr>
            </a:br>
            <a:endParaRPr lang="en-US" sz="3111" dirty="0">
              <a:latin typeface="Optim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extBox 3"/>
          <p:cNvSpPr txBox="1">
            <a:spLocks noChangeArrowheads="1"/>
          </p:cNvSpPr>
          <p:nvPr/>
        </p:nvSpPr>
        <p:spPr bwMode="auto">
          <a:xfrm>
            <a:off x="1981200" y="1219200"/>
            <a:ext cx="6781800" cy="461963"/>
          </a:xfrm>
          <a:prstGeom prst="rect">
            <a:avLst/>
          </a:prstGeom>
          <a:noFill/>
          <a:ln w="9525">
            <a:noFill/>
            <a:miter lim="800000"/>
            <a:headEnd/>
            <a:tailEnd/>
          </a:ln>
        </p:spPr>
        <p:txBody>
          <a:bodyPr>
            <a:prstTxWarp prst="textNoShape">
              <a:avLst/>
            </a:prstTxWarp>
            <a:spAutoFit/>
          </a:bodyPr>
          <a:lstStyle/>
          <a:p>
            <a:endParaRPr lang="en-US">
              <a:latin typeface="Optima" charset="0"/>
              <a:ea typeface="Optima" charset="0"/>
              <a:cs typeface="Optima" charset="0"/>
            </a:endParaRPr>
          </a:p>
        </p:txBody>
      </p:sp>
      <p:sp>
        <p:nvSpPr>
          <p:cNvPr id="21507" name="Rectangle 4"/>
          <p:cNvSpPr>
            <a:spLocks noChangeArrowheads="1"/>
          </p:cNvSpPr>
          <p:nvPr/>
        </p:nvSpPr>
        <p:spPr bwMode="auto">
          <a:xfrm>
            <a:off x="762000" y="1524000"/>
            <a:ext cx="7543800" cy="4800600"/>
          </a:xfrm>
          <a:prstGeom prst="rect">
            <a:avLst/>
          </a:prstGeom>
          <a:noFill/>
          <a:ln w="9525">
            <a:noFill/>
            <a:miter lim="800000"/>
            <a:headEnd/>
            <a:tailEnd/>
          </a:ln>
        </p:spPr>
        <p:txBody>
          <a:bodyPr>
            <a:prstTxWarp prst="textNoShape">
              <a:avLst/>
            </a:prstTxWarp>
            <a:spAutoFit/>
          </a:bodyPr>
          <a:lstStyle/>
          <a:p>
            <a:r>
              <a:rPr lang="en-US" dirty="0">
                <a:latin typeface="Arial"/>
                <a:cs typeface="Optima"/>
              </a:rPr>
              <a:t>The single biggest problem facing education today is that </a:t>
            </a:r>
            <a:r>
              <a:rPr lang="en-US" b="1" i="1" dirty="0">
                <a:latin typeface="Arial"/>
                <a:cs typeface="Optima"/>
              </a:rPr>
              <a:t>our Digital Immigrant instructors, who speak an outdated language (that of the pre-digital age), are struggling to teach a population that speaks an entirely new language. . . . </a:t>
            </a:r>
            <a:r>
              <a:rPr lang="en-US" dirty="0">
                <a:latin typeface="Arial"/>
                <a:cs typeface="Optima"/>
              </a:rPr>
              <a:t>Digital Immigrant teachers assume that learners are the same as they have always been, and that the same methods that worked for the teachers when they were students will work for their students now. </a:t>
            </a:r>
            <a:r>
              <a:rPr lang="en-US" i="1" dirty="0">
                <a:latin typeface="Arial"/>
                <a:cs typeface="Optima"/>
              </a:rPr>
              <a:t>But that assumption is no longer valid</a:t>
            </a:r>
            <a:r>
              <a:rPr lang="en-US" b="1" i="1" dirty="0">
                <a:latin typeface="Arial"/>
                <a:cs typeface="Optima"/>
              </a:rPr>
              <a:t>. </a:t>
            </a:r>
            <a:r>
              <a:rPr lang="en-US" b="1" dirty="0">
                <a:latin typeface="Arial"/>
                <a:cs typeface="Optima"/>
              </a:rPr>
              <a:t>Today's learners are </a:t>
            </a:r>
            <a:r>
              <a:rPr lang="en-US" b="1" i="1" dirty="0">
                <a:latin typeface="Arial"/>
                <a:cs typeface="Optima"/>
              </a:rPr>
              <a:t>different</a:t>
            </a:r>
            <a:r>
              <a:rPr lang="en-US" b="1" dirty="0">
                <a:latin typeface="Arial"/>
                <a:cs typeface="Optima"/>
              </a:rPr>
              <a:t>.</a:t>
            </a:r>
          </a:p>
          <a:p>
            <a:r>
              <a:rPr lang="en-US" b="1" i="1" dirty="0">
                <a:latin typeface="Arial"/>
                <a:cs typeface="Optima"/>
              </a:rPr>
              <a:t> </a:t>
            </a:r>
          </a:p>
          <a:p>
            <a:pPr algn="r"/>
            <a:r>
              <a:rPr lang="en-US" sz="1800" dirty="0">
                <a:latin typeface="Arial"/>
                <a:cs typeface="Optima"/>
              </a:rPr>
              <a:t>Marc </a:t>
            </a:r>
            <a:r>
              <a:rPr lang="en-US" sz="1800" dirty="0" err="1">
                <a:latin typeface="Arial"/>
                <a:cs typeface="Optima"/>
              </a:rPr>
              <a:t>Prensky</a:t>
            </a:r>
            <a:r>
              <a:rPr lang="en-US" sz="1800" dirty="0">
                <a:latin typeface="Arial"/>
                <a:cs typeface="Optima"/>
              </a:rPr>
              <a:t>, Digital Natives, Digital Immigrants</a:t>
            </a:r>
          </a:p>
          <a:p>
            <a:pPr algn="r"/>
            <a:r>
              <a:rPr lang="en-US" sz="1800" u="sng" dirty="0">
                <a:latin typeface="Arial"/>
                <a:cs typeface="Optima"/>
                <a:hlinkClick r:id="rId3"/>
              </a:rPr>
              <a:t>http://www.marcprensky.com/writing/</a:t>
            </a:r>
            <a:r>
              <a:rPr lang="en-US" sz="1800" dirty="0">
                <a:latin typeface="Arial"/>
                <a:cs typeface="Optima"/>
              </a:rPr>
              <a:t> </a:t>
            </a:r>
          </a:p>
        </p:txBody>
      </p:sp>
      <p:sp>
        <p:nvSpPr>
          <p:cNvPr id="6" name="Title 5"/>
          <p:cNvSpPr>
            <a:spLocks noGrp="1"/>
          </p:cNvSpPr>
          <p:nvPr>
            <p:ph type="title"/>
          </p:nvPr>
        </p:nvSpPr>
        <p:spPr>
          <a:xfrm>
            <a:off x="762000" y="274638"/>
            <a:ext cx="7772400" cy="1143000"/>
          </a:xfrm>
        </p:spPr>
        <p:txBody>
          <a:bodyPr>
            <a:normAutofit/>
          </a:bodyPr>
          <a:lstStyle/>
          <a:p>
            <a:pPr eaLnBrk="1" fontAlgn="auto" hangingPunct="1">
              <a:spcAft>
                <a:spcPts val="0"/>
              </a:spcAft>
              <a:defRPr/>
            </a:pPr>
            <a:r>
              <a:rPr lang="en-US" dirty="0" smtClean="0">
                <a:solidFill>
                  <a:schemeClr val="tx1"/>
                </a:solidFill>
                <a:latin typeface="Arial"/>
                <a:ea typeface="+mj-ea"/>
                <a:cs typeface="+mj-cs"/>
              </a:rPr>
              <a:t>Digital Immigrants and Natives</a:t>
            </a:r>
            <a:endParaRPr lang="en-US" dirty="0">
              <a:solidFill>
                <a:schemeClr val="tx1"/>
              </a:solidFill>
              <a:latin typeface="Arial"/>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Arial"/>
                <a:cs typeface="Arial"/>
              </a:rPr>
              <a:t>What is a digital native?</a:t>
            </a:r>
            <a:endParaRPr lang="en-US" dirty="0">
              <a:solidFill>
                <a:schemeClr val="tx1"/>
              </a:solidFill>
              <a:latin typeface="Arial"/>
              <a:cs typeface="Arial"/>
            </a:endParaRPr>
          </a:p>
        </p:txBody>
      </p:sp>
      <p:sp>
        <p:nvSpPr>
          <p:cNvPr id="7" name="TextBox 6"/>
          <p:cNvSpPr txBox="1"/>
          <p:nvPr/>
        </p:nvSpPr>
        <p:spPr>
          <a:xfrm>
            <a:off x="1934098" y="5029200"/>
            <a:ext cx="5275803" cy="861774"/>
          </a:xfrm>
          <a:prstGeom prst="rect">
            <a:avLst/>
          </a:prstGeom>
          <a:noFill/>
        </p:spPr>
        <p:txBody>
          <a:bodyPr wrap="none" rtlCol="0">
            <a:spAutoFit/>
          </a:bodyPr>
          <a:lstStyle/>
          <a:p>
            <a:pPr algn="ctr"/>
            <a:r>
              <a:rPr lang="en-US" sz="1800" dirty="0" smtClean="0">
                <a:latin typeface="Arial"/>
                <a:cs typeface="Arial"/>
              </a:rPr>
              <a:t>Marc </a:t>
            </a:r>
            <a:r>
              <a:rPr lang="en-US" sz="1800" dirty="0" err="1" smtClean="0">
                <a:latin typeface="Arial"/>
                <a:cs typeface="Arial"/>
              </a:rPr>
              <a:t>Prensky</a:t>
            </a:r>
            <a:endParaRPr lang="en-US" sz="1800" dirty="0" smtClean="0">
              <a:latin typeface="Arial"/>
              <a:cs typeface="Arial"/>
            </a:endParaRPr>
          </a:p>
          <a:p>
            <a:pPr algn="ctr"/>
            <a:r>
              <a:rPr lang="en-US" sz="1800" dirty="0" smtClean="0">
                <a:latin typeface="Arial"/>
                <a:cs typeface="Arial"/>
              </a:rPr>
              <a:t>Frontline: </a:t>
            </a:r>
            <a:r>
              <a:rPr lang="en-US" sz="1800" dirty="0" err="1" smtClean="0">
                <a:solidFill>
                  <a:srgbClr val="0000FF"/>
                </a:solidFill>
                <a:latin typeface="Arial"/>
                <a:cs typeface="Arial"/>
              </a:rPr>
              <a:t>digital_</a:t>
            </a:r>
            <a:r>
              <a:rPr lang="en-US" sz="1800" dirty="0" err="1" smtClean="0">
                <a:latin typeface="Arial"/>
                <a:cs typeface="Arial"/>
              </a:rPr>
              <a:t>nation</a:t>
            </a:r>
            <a:r>
              <a:rPr lang="en-US" sz="1800" dirty="0" smtClean="0">
                <a:latin typeface="Arial"/>
                <a:cs typeface="Arial"/>
              </a:rPr>
              <a:t> – life on the virtual frontier</a:t>
            </a:r>
          </a:p>
          <a:p>
            <a:pPr algn="ctr"/>
            <a:r>
              <a:rPr lang="en-US" sz="1400" dirty="0" smtClean="0">
                <a:latin typeface="Arial"/>
                <a:cs typeface="Arial"/>
              </a:rPr>
              <a:t>Aired on PBS, February, 2010</a:t>
            </a:r>
            <a:endParaRPr lang="en-US" sz="1400" dirty="0">
              <a:latin typeface="Arial"/>
              <a:cs typeface="Arial"/>
            </a:endParaRPr>
          </a:p>
        </p:txBody>
      </p:sp>
      <p:pic>
        <p:nvPicPr>
          <p:cNvPr id="8" name="PrenskyDigitalNatives.mov">
            <a:hlinkClick r:id="" action="ppaction://media"/>
          </p:cNvPr>
          <p:cNvPicPr/>
          <p:nvPr>
            <a:videoFile r:link="rId1"/>
          </p:nvPr>
        </p:nvPicPr>
        <p:blipFill>
          <a:blip r:embed="rId3"/>
          <a:stretch>
            <a:fillRect/>
          </a:stretch>
        </p:blipFill>
        <p:spPr>
          <a:xfrm>
            <a:off x="1447800" y="1447801"/>
            <a:ext cx="6324600" cy="355758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solidFill>
                  <a:schemeClr val="tx1"/>
                </a:solidFill>
                <a:latin typeface="Arial"/>
                <a:ea typeface="+mj-ea"/>
                <a:cs typeface="+mj-cs"/>
              </a:rPr>
              <a:t>Digital Natives Described</a:t>
            </a:r>
            <a:endParaRPr lang="en-US" dirty="0">
              <a:solidFill>
                <a:schemeClr val="tx1"/>
              </a:solidFill>
              <a:latin typeface="Arial"/>
              <a:ea typeface="+mj-ea"/>
              <a:cs typeface="+mj-cs"/>
            </a:endParaRPr>
          </a:p>
        </p:txBody>
      </p:sp>
      <p:sp>
        <p:nvSpPr>
          <p:cNvPr id="4" name="Content Placeholder 3"/>
          <p:cNvSpPr>
            <a:spLocks noGrp="1"/>
          </p:cNvSpPr>
          <p:nvPr>
            <p:ph sz="quarter" idx="1"/>
          </p:nvPr>
        </p:nvSpPr>
        <p:spPr>
          <a:xfrm>
            <a:off x="914400" y="1676400"/>
            <a:ext cx="7772400" cy="4572000"/>
          </a:xfrm>
        </p:spPr>
        <p:txBody>
          <a:bodyPr/>
          <a:lstStyle/>
          <a:p>
            <a:pPr eaLnBrk="1" hangingPunct="1"/>
            <a:r>
              <a:rPr lang="en-US" dirty="0" smtClean="0">
                <a:latin typeface="Arial"/>
              </a:rPr>
              <a:t>Take technology for granted because they’ve always had it; they seem to be:</a:t>
            </a:r>
          </a:p>
          <a:p>
            <a:pPr lvl="1">
              <a:spcBef>
                <a:spcPts val="1800"/>
              </a:spcBef>
            </a:pPr>
            <a:r>
              <a:rPr lang="en-US" dirty="0" smtClean="0">
                <a:latin typeface="Arial"/>
              </a:rPr>
              <a:t>Connected all the time to a world-wide community</a:t>
            </a:r>
            <a:endParaRPr lang="en-US" dirty="0" smtClean="0">
              <a:latin typeface="Optima" charset="0"/>
            </a:endParaRPr>
          </a:p>
          <a:p>
            <a:pPr lvl="1" eaLnBrk="1" hangingPunct="1">
              <a:spcBef>
                <a:spcPts val="1800"/>
              </a:spcBef>
            </a:pPr>
            <a:r>
              <a:rPr lang="en-US" dirty="0" smtClean="0">
                <a:latin typeface="Arial"/>
              </a:rPr>
              <a:t>Cyber-sophisticates, who trust technology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fontAlgn="auto" hangingPunct="1">
              <a:spcAft>
                <a:spcPts val="0"/>
              </a:spcAft>
              <a:defRPr/>
            </a:pPr>
            <a:r>
              <a:rPr lang="en-US" dirty="0" smtClean="0">
                <a:solidFill>
                  <a:schemeClr val="tx1"/>
                </a:solidFill>
                <a:latin typeface="Arial"/>
                <a:ea typeface="+mj-ea"/>
                <a:cs typeface="+mj-cs"/>
              </a:rPr>
              <a:t>Connected most of the time?</a:t>
            </a:r>
            <a:endParaRPr lang="en-US" dirty="0">
              <a:solidFill>
                <a:schemeClr val="tx1"/>
              </a:solidFill>
              <a:latin typeface="Arial"/>
              <a:ea typeface="+mj-ea"/>
              <a:cs typeface="+mj-cs"/>
            </a:endParaRPr>
          </a:p>
        </p:txBody>
      </p:sp>
      <p:sp>
        <p:nvSpPr>
          <p:cNvPr id="26626" name="Content Placeholder 1"/>
          <p:cNvSpPr>
            <a:spLocks noGrp="1"/>
          </p:cNvSpPr>
          <p:nvPr>
            <p:ph sz="quarter" idx="1"/>
          </p:nvPr>
        </p:nvSpPr>
        <p:spPr>
          <a:xfrm>
            <a:off x="914400" y="1447800"/>
            <a:ext cx="8001000" cy="4572000"/>
          </a:xfrm>
        </p:spPr>
        <p:txBody>
          <a:bodyPr/>
          <a:lstStyle/>
          <a:p>
            <a:pPr eaLnBrk="1" hangingPunct="1"/>
            <a:r>
              <a:rPr lang="en-US" dirty="0" smtClean="0">
                <a:latin typeface="Arial"/>
              </a:rPr>
              <a:t>93% of teens from 12 to 17 go online</a:t>
            </a:r>
          </a:p>
          <a:p>
            <a:pPr eaLnBrk="1" hangingPunct="1">
              <a:spcBef>
                <a:spcPts val="1400"/>
              </a:spcBef>
            </a:pPr>
            <a:r>
              <a:rPr lang="en-US" dirty="0" smtClean="0">
                <a:latin typeface="Arial"/>
              </a:rPr>
              <a:t>83% of 17 year olds have cell phones; 93% of young adults own cell phones</a:t>
            </a:r>
          </a:p>
          <a:p>
            <a:pPr>
              <a:spcBef>
                <a:spcPts val="1400"/>
              </a:spcBef>
            </a:pPr>
            <a:r>
              <a:rPr lang="en-US" dirty="0" smtClean="0">
                <a:latin typeface="Arial"/>
              </a:rPr>
              <a:t>79% of teens have their own digital media devices</a:t>
            </a:r>
          </a:p>
          <a:p>
            <a:pPr>
              <a:spcBef>
                <a:spcPts val="1400"/>
              </a:spcBef>
            </a:pPr>
            <a:r>
              <a:rPr lang="en-US" dirty="0" smtClean="0">
                <a:latin typeface="Arial"/>
              </a:rPr>
              <a:t>69% of teens 12-17 have their own computer</a:t>
            </a:r>
          </a:p>
          <a:p>
            <a:pPr eaLnBrk="1" hangingPunct="1">
              <a:spcBef>
                <a:spcPts val="1400"/>
              </a:spcBef>
            </a:pPr>
            <a:r>
              <a:rPr lang="en-US" dirty="0" smtClean="0">
                <a:latin typeface="Arial"/>
              </a:rPr>
              <a:t>73% of American teens now use social networking sites</a:t>
            </a:r>
          </a:p>
          <a:p>
            <a:pPr eaLnBrk="1" hangingPunct="1">
              <a:spcBef>
                <a:spcPts val="1400"/>
              </a:spcBef>
            </a:pPr>
            <a:r>
              <a:rPr lang="en-US" dirty="0" smtClean="0">
                <a:latin typeface="Arial"/>
              </a:rPr>
              <a:t>38% of online teens from 12-17 are content creators</a:t>
            </a:r>
          </a:p>
        </p:txBody>
      </p:sp>
      <p:sp>
        <p:nvSpPr>
          <p:cNvPr id="4" name="TextBox 3"/>
          <p:cNvSpPr txBox="1"/>
          <p:nvPr/>
        </p:nvSpPr>
        <p:spPr>
          <a:xfrm>
            <a:off x="4419600" y="5943600"/>
            <a:ext cx="4267200" cy="584776"/>
          </a:xfrm>
          <a:prstGeom prst="rect">
            <a:avLst/>
          </a:prstGeom>
          <a:noFill/>
        </p:spPr>
        <p:txBody>
          <a:bodyPr wrap="square" rtlCol="0">
            <a:spAutoFit/>
          </a:bodyPr>
          <a:lstStyle/>
          <a:p>
            <a:r>
              <a:rPr lang="en-US" sz="1600" dirty="0" smtClean="0"/>
              <a:t>Data from 2009 survey conducted by the Pew Internet and American Life Project. </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62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normAutofit/>
          </a:bodyPr>
          <a:lstStyle/>
          <a:p>
            <a:pPr eaLnBrk="1" fontAlgn="auto" hangingPunct="1">
              <a:spcAft>
                <a:spcPts val="0"/>
              </a:spcAft>
              <a:defRPr/>
            </a:pPr>
            <a:r>
              <a:rPr lang="en-US" sz="4000" dirty="0">
                <a:solidFill>
                  <a:schemeClr val="tx1"/>
                </a:solidFill>
                <a:latin typeface="Arial"/>
                <a:ea typeface="+mj-ea"/>
                <a:cs typeface="+mj-cs"/>
              </a:rPr>
              <a:t>World Community: </a:t>
            </a:r>
            <a:r>
              <a:rPr lang="en-US" sz="3600" dirty="0">
                <a:solidFill>
                  <a:schemeClr val="tx1"/>
                </a:solidFill>
                <a:latin typeface="Arial"/>
                <a:ea typeface="+mj-ea"/>
                <a:cs typeface="+mj-cs"/>
              </a:rPr>
              <a:t>Internet Usage</a:t>
            </a:r>
            <a:endParaRPr lang="en-US" dirty="0">
              <a:solidFill>
                <a:schemeClr val="tx1"/>
              </a:solidFill>
              <a:latin typeface="Arial"/>
              <a:ea typeface="+mj-ea"/>
              <a:cs typeface="+mj-cs"/>
            </a:endParaRPr>
          </a:p>
        </p:txBody>
      </p:sp>
      <p:sp>
        <p:nvSpPr>
          <p:cNvPr id="30723" name="Text Box 4"/>
          <p:cNvSpPr txBox="1">
            <a:spLocks noChangeArrowheads="1"/>
          </p:cNvSpPr>
          <p:nvPr/>
        </p:nvSpPr>
        <p:spPr bwMode="auto">
          <a:xfrm>
            <a:off x="457200" y="5073650"/>
            <a:ext cx="4724400" cy="338554"/>
          </a:xfrm>
          <a:prstGeom prst="rect">
            <a:avLst/>
          </a:prstGeom>
          <a:noFill/>
          <a:ln w="9525">
            <a:noFill/>
            <a:miter lim="800000"/>
            <a:headEnd/>
            <a:tailEnd/>
          </a:ln>
        </p:spPr>
        <p:txBody>
          <a:bodyPr wrap="square">
            <a:prstTxWarp prst="textNoShape">
              <a:avLst/>
            </a:prstTxWarp>
            <a:spAutoFit/>
          </a:bodyPr>
          <a:lstStyle/>
          <a:p>
            <a:r>
              <a:rPr lang="en-US" sz="1600" b="1" u="sng" dirty="0">
                <a:solidFill>
                  <a:srgbClr val="0000FF"/>
                </a:solidFill>
                <a:latin typeface="Arial"/>
                <a:hlinkClick r:id="rId3"/>
              </a:rPr>
              <a:t>http://www.internetworldstats.com/stats.htm</a:t>
            </a:r>
            <a:endParaRPr lang="en-US" dirty="0">
              <a:latin typeface="Arial"/>
            </a:endParaRPr>
          </a:p>
        </p:txBody>
      </p:sp>
      <p:pic>
        <p:nvPicPr>
          <p:cNvPr id="6" name="Picture 5"/>
          <p:cNvPicPr>
            <a:picLocks noChangeAspect="1"/>
          </p:cNvPicPr>
          <p:nvPr/>
        </p:nvPicPr>
        <p:blipFill>
          <a:blip r:embed="rId4"/>
          <a:stretch>
            <a:fillRect/>
          </a:stretch>
        </p:blipFill>
        <p:spPr>
          <a:xfrm>
            <a:off x="5029200" y="4343400"/>
            <a:ext cx="3581400" cy="2179983"/>
          </a:xfrm>
          <a:prstGeom prst="rect">
            <a:avLst/>
          </a:prstGeom>
        </p:spPr>
      </p:pic>
      <p:pic>
        <p:nvPicPr>
          <p:cNvPr id="7" name="Picture 6"/>
          <p:cNvPicPr>
            <a:picLocks noChangeAspect="1"/>
          </p:cNvPicPr>
          <p:nvPr/>
        </p:nvPicPr>
        <p:blipFill>
          <a:blip r:embed="rId5"/>
          <a:stretch>
            <a:fillRect/>
          </a:stretch>
        </p:blipFill>
        <p:spPr>
          <a:xfrm>
            <a:off x="533400" y="1676400"/>
            <a:ext cx="8061455" cy="25908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fontAlgn="auto" hangingPunct="1">
              <a:spcAft>
                <a:spcPts val="0"/>
              </a:spcAft>
              <a:defRPr/>
            </a:pPr>
            <a:r>
              <a:rPr lang="en-US" dirty="0" smtClean="0">
                <a:solidFill>
                  <a:schemeClr val="tx1"/>
                </a:solidFill>
                <a:latin typeface="Arial"/>
                <a:ea typeface="+mj-ea"/>
                <a:cs typeface="+mj-cs"/>
              </a:rPr>
              <a:t>Cyber-sophisticates?</a:t>
            </a:r>
            <a:endParaRPr lang="en-US" dirty="0">
              <a:solidFill>
                <a:schemeClr val="tx1"/>
              </a:solidFill>
              <a:latin typeface="Arial"/>
              <a:ea typeface="+mj-ea"/>
              <a:cs typeface="+mj-cs"/>
            </a:endParaRPr>
          </a:p>
        </p:txBody>
      </p:sp>
      <p:sp>
        <p:nvSpPr>
          <p:cNvPr id="24578" name="Content Placeholder 1"/>
          <p:cNvSpPr>
            <a:spLocks noGrp="1"/>
          </p:cNvSpPr>
          <p:nvPr>
            <p:ph sz="quarter" idx="1"/>
          </p:nvPr>
        </p:nvSpPr>
        <p:spPr>
          <a:xfrm>
            <a:off x="914400" y="1752600"/>
            <a:ext cx="7772400" cy="4038600"/>
          </a:xfrm>
        </p:spPr>
        <p:txBody>
          <a:bodyPr/>
          <a:lstStyle/>
          <a:p>
            <a:pPr eaLnBrk="1" hangingPunct="1"/>
            <a:r>
              <a:rPr lang="en-US" sz="2800" dirty="0" smtClean="0">
                <a:latin typeface="Arial"/>
              </a:rPr>
              <a:t>Are often inefficient</a:t>
            </a:r>
          </a:p>
          <a:p>
            <a:pPr eaLnBrk="1" hangingPunct="1">
              <a:spcBef>
                <a:spcPts val="2400"/>
              </a:spcBef>
            </a:pPr>
            <a:r>
              <a:rPr lang="en-US" sz="2800" dirty="0" smtClean="0">
                <a:latin typeface="Arial"/>
              </a:rPr>
              <a:t>Are not good at discerning the quality of information they find on the web</a:t>
            </a:r>
          </a:p>
          <a:p>
            <a:pPr eaLnBrk="1" hangingPunct="1">
              <a:spcBef>
                <a:spcPts val="2400"/>
              </a:spcBef>
            </a:pPr>
            <a:r>
              <a:rPr lang="en-US" sz="2800" dirty="0" smtClean="0">
                <a:latin typeface="Arial"/>
              </a:rPr>
              <a:t>Freely download and upload content without much regard for copyright</a:t>
            </a:r>
          </a:p>
          <a:p>
            <a:pPr eaLnBrk="1" hangingPunct="1">
              <a:spcBef>
                <a:spcPts val="2400"/>
              </a:spcBef>
            </a:pPr>
            <a:r>
              <a:rPr lang="en-US" sz="2800" dirty="0" smtClean="0">
                <a:latin typeface="Arial"/>
              </a:rPr>
              <a:t>Have less concern for personal privacy</a:t>
            </a:r>
          </a:p>
          <a:p>
            <a:pPr eaLnBrk="1" hangingPunct="1"/>
            <a:endParaRPr lang="en-US" dirty="0" smtClean="0">
              <a:latin typeface="Optim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latin typeface="Arial"/>
              </a:rPr>
              <a:t>Changes in Education</a:t>
            </a:r>
            <a:endParaRPr lang="en-US" dirty="0">
              <a:solidFill>
                <a:schemeClr val="tx1"/>
              </a:solidFill>
              <a:latin typeface="Arial"/>
            </a:endParaRPr>
          </a:p>
        </p:txBody>
      </p:sp>
      <p:sp>
        <p:nvSpPr>
          <p:cNvPr id="3" name="Content Placeholder 2"/>
          <p:cNvSpPr>
            <a:spLocks noGrp="1"/>
          </p:cNvSpPr>
          <p:nvPr>
            <p:ph sz="quarter" idx="1"/>
          </p:nvPr>
        </p:nvSpPr>
        <p:spPr>
          <a:xfrm>
            <a:off x="914400" y="1828800"/>
            <a:ext cx="7772400" cy="3048000"/>
          </a:xfrm>
        </p:spPr>
        <p:txBody>
          <a:bodyPr>
            <a:normAutofit/>
          </a:bodyPr>
          <a:lstStyle/>
          <a:p>
            <a:r>
              <a:rPr lang="en-US" sz="3600" dirty="0" smtClean="0">
                <a:latin typeface="Arial"/>
              </a:rPr>
              <a:t>Education reform</a:t>
            </a:r>
          </a:p>
          <a:p>
            <a:pPr>
              <a:spcBef>
                <a:spcPts val="2400"/>
              </a:spcBef>
            </a:pPr>
            <a:r>
              <a:rPr lang="en-US" sz="3600" dirty="0" smtClean="0">
                <a:latin typeface="Arial"/>
              </a:rPr>
              <a:t>Educational imperatives</a:t>
            </a:r>
            <a:endParaRPr lang="en-US" sz="3600" dirty="0">
              <a:latin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839200" cy="1143000"/>
          </a:xfrm>
        </p:spPr>
        <p:txBody>
          <a:bodyPr>
            <a:noAutofit/>
          </a:bodyPr>
          <a:lstStyle/>
          <a:p>
            <a:pPr eaLnBrk="1" fontAlgn="auto" hangingPunct="1">
              <a:spcAft>
                <a:spcPts val="0"/>
              </a:spcAft>
              <a:defRPr/>
            </a:pPr>
            <a:r>
              <a:rPr lang="en-US" dirty="0" smtClean="0">
                <a:solidFill>
                  <a:schemeClr val="tx1"/>
                </a:solidFill>
                <a:latin typeface="Arial"/>
                <a:ea typeface="+mj-ea"/>
                <a:cs typeface="+mj-cs"/>
              </a:rPr>
              <a:t>Education Reform for the 21</a:t>
            </a:r>
            <a:r>
              <a:rPr lang="en-US" baseline="30000" dirty="0" smtClean="0">
                <a:solidFill>
                  <a:schemeClr val="tx1"/>
                </a:solidFill>
                <a:latin typeface="Arial"/>
                <a:ea typeface="+mj-ea"/>
                <a:cs typeface="+mj-cs"/>
              </a:rPr>
              <a:t>st</a:t>
            </a:r>
            <a:r>
              <a:rPr lang="en-US" dirty="0" smtClean="0">
                <a:solidFill>
                  <a:schemeClr val="tx1"/>
                </a:solidFill>
                <a:latin typeface="Arial"/>
                <a:ea typeface="+mj-ea"/>
                <a:cs typeface="+mj-cs"/>
              </a:rPr>
              <a:t> Century</a:t>
            </a:r>
            <a:endParaRPr lang="en-US" dirty="0">
              <a:solidFill>
                <a:schemeClr val="tx1"/>
              </a:solidFill>
              <a:latin typeface="Arial"/>
              <a:ea typeface="+mj-ea"/>
              <a:cs typeface="+mj-cs"/>
            </a:endParaRPr>
          </a:p>
        </p:txBody>
      </p:sp>
      <p:sp>
        <p:nvSpPr>
          <p:cNvPr id="5" name="Content Placeholder 4"/>
          <p:cNvSpPr>
            <a:spLocks noGrp="1"/>
          </p:cNvSpPr>
          <p:nvPr>
            <p:ph sz="quarter" idx="1"/>
          </p:nvPr>
        </p:nvSpPr>
        <p:spPr>
          <a:xfrm>
            <a:off x="304800" y="1447800"/>
            <a:ext cx="4343400" cy="4724400"/>
          </a:xfrm>
        </p:spPr>
        <p:txBody>
          <a:bodyPr>
            <a:normAutofit fontScale="92500" lnSpcReduction="10000"/>
          </a:bodyPr>
          <a:lstStyle/>
          <a:p>
            <a:pPr marL="365760" indent="-256032" eaLnBrk="1" fontAlgn="auto" hangingPunct="1">
              <a:spcAft>
                <a:spcPts val="0"/>
              </a:spcAft>
              <a:buFont typeface="Wingdings 3"/>
              <a:buChar char=""/>
              <a:defRPr/>
            </a:pPr>
            <a:r>
              <a:rPr lang="en-US" sz="3027" b="1" dirty="0" smtClean="0">
                <a:latin typeface="Arial"/>
                <a:ea typeface="+mn-ea"/>
                <a:cs typeface="+mn-cs"/>
              </a:rPr>
              <a:t>Conventional</a:t>
            </a:r>
          </a:p>
          <a:p>
            <a:pPr marL="621792" lvl="1" eaLnBrk="1" fontAlgn="auto" hangingPunct="1">
              <a:spcBef>
                <a:spcPts val="800"/>
              </a:spcBef>
              <a:spcAft>
                <a:spcPts val="0"/>
              </a:spcAft>
              <a:buFont typeface="Verdana"/>
              <a:buChar char="◦"/>
              <a:defRPr/>
            </a:pPr>
            <a:r>
              <a:rPr lang="en-US" dirty="0" smtClean="0">
                <a:latin typeface="Arial"/>
                <a:ea typeface="+mn-ea"/>
              </a:rPr>
              <a:t>Teacher-directed</a:t>
            </a:r>
          </a:p>
          <a:p>
            <a:pPr marL="621792" lvl="1" eaLnBrk="1" fontAlgn="auto" hangingPunct="1">
              <a:spcBef>
                <a:spcPts val="800"/>
              </a:spcBef>
              <a:spcAft>
                <a:spcPts val="0"/>
              </a:spcAft>
              <a:buFont typeface="Verdana"/>
              <a:buChar char="◦"/>
              <a:defRPr/>
            </a:pPr>
            <a:r>
              <a:rPr lang="en-US" dirty="0" smtClean="0">
                <a:latin typeface="Arial"/>
                <a:ea typeface="+mn-ea"/>
              </a:rPr>
              <a:t>Didactic teaching</a:t>
            </a:r>
          </a:p>
          <a:p>
            <a:pPr marL="621792" lvl="1" eaLnBrk="1" fontAlgn="auto" hangingPunct="1">
              <a:spcBef>
                <a:spcPts val="800"/>
              </a:spcBef>
              <a:spcAft>
                <a:spcPts val="0"/>
              </a:spcAft>
              <a:buFont typeface="Verdana"/>
              <a:buChar char="◦"/>
              <a:defRPr/>
            </a:pPr>
            <a:r>
              <a:rPr lang="en-US" dirty="0" smtClean="0">
                <a:latin typeface="Arial"/>
                <a:ea typeface="+mn-ea"/>
              </a:rPr>
              <a:t>Short blocks of instruction on a single subject</a:t>
            </a:r>
          </a:p>
          <a:p>
            <a:pPr marL="621792" lvl="1" eaLnBrk="1" fontAlgn="auto" hangingPunct="1">
              <a:spcBef>
                <a:spcPts val="800"/>
              </a:spcBef>
              <a:spcAft>
                <a:spcPts val="0"/>
              </a:spcAft>
              <a:buFont typeface="Verdana"/>
              <a:buChar char="◦"/>
              <a:defRPr/>
            </a:pPr>
            <a:r>
              <a:rPr lang="en-US" dirty="0" smtClean="0">
                <a:latin typeface="Arial"/>
                <a:ea typeface="+mn-ea"/>
              </a:rPr>
              <a:t>Individual work</a:t>
            </a:r>
          </a:p>
          <a:p>
            <a:pPr marL="621792" lvl="1" eaLnBrk="1" fontAlgn="auto" hangingPunct="1">
              <a:spcBef>
                <a:spcPts val="800"/>
              </a:spcBef>
              <a:spcAft>
                <a:spcPts val="0"/>
              </a:spcAft>
              <a:buFont typeface="Verdana"/>
              <a:buChar char="◦"/>
              <a:defRPr/>
            </a:pPr>
            <a:r>
              <a:rPr lang="en-US" dirty="0" smtClean="0">
                <a:latin typeface="Arial"/>
                <a:ea typeface="+mn-ea"/>
              </a:rPr>
              <a:t>Teacher as knowledge dispenser</a:t>
            </a:r>
          </a:p>
          <a:p>
            <a:pPr marL="621792" lvl="1" eaLnBrk="1" fontAlgn="auto" hangingPunct="1">
              <a:spcBef>
                <a:spcPts val="800"/>
              </a:spcBef>
              <a:spcAft>
                <a:spcPts val="0"/>
              </a:spcAft>
              <a:buFont typeface="Verdana"/>
              <a:buChar char="◦"/>
              <a:defRPr/>
            </a:pPr>
            <a:r>
              <a:rPr lang="en-US" dirty="0" smtClean="0">
                <a:latin typeface="Arial"/>
                <a:ea typeface="+mn-ea"/>
              </a:rPr>
              <a:t>Ability groupings</a:t>
            </a:r>
          </a:p>
          <a:p>
            <a:pPr marL="621792" lvl="1" eaLnBrk="1" fontAlgn="auto" hangingPunct="1">
              <a:spcBef>
                <a:spcPts val="800"/>
              </a:spcBef>
              <a:spcAft>
                <a:spcPts val="0"/>
              </a:spcAft>
              <a:buFont typeface="Verdana"/>
              <a:buChar char="◦"/>
              <a:defRPr/>
            </a:pPr>
            <a:r>
              <a:rPr lang="en-US" dirty="0" smtClean="0">
                <a:latin typeface="Arial"/>
                <a:ea typeface="+mn-ea"/>
              </a:rPr>
              <a:t>Assessment of fact knowledge and discrete skills </a:t>
            </a:r>
          </a:p>
        </p:txBody>
      </p:sp>
      <p:sp>
        <p:nvSpPr>
          <p:cNvPr id="6" name="Content Placeholder 5"/>
          <p:cNvSpPr>
            <a:spLocks noGrp="1"/>
          </p:cNvSpPr>
          <p:nvPr>
            <p:ph sz="quarter" idx="2"/>
          </p:nvPr>
        </p:nvSpPr>
        <p:spPr>
          <a:xfrm>
            <a:off x="4495800" y="1447800"/>
            <a:ext cx="4495800" cy="4559300"/>
          </a:xfrm>
        </p:spPr>
        <p:txBody>
          <a:bodyPr>
            <a:normAutofit fontScale="92500" lnSpcReduction="10000"/>
          </a:bodyPr>
          <a:lstStyle/>
          <a:p>
            <a:pPr marL="365760" indent="-256032" eaLnBrk="1" fontAlgn="auto" hangingPunct="1">
              <a:spcAft>
                <a:spcPts val="0"/>
              </a:spcAft>
              <a:buFont typeface="Wingdings 3"/>
              <a:buChar char=""/>
              <a:defRPr/>
            </a:pPr>
            <a:r>
              <a:rPr lang="en-US" sz="3027" b="1" dirty="0" smtClean="0">
                <a:latin typeface="Arial"/>
                <a:ea typeface="+mn-ea"/>
                <a:cs typeface="+mn-cs"/>
              </a:rPr>
              <a:t>Reform</a:t>
            </a:r>
          </a:p>
          <a:p>
            <a:pPr marL="621792" lvl="1" eaLnBrk="1" fontAlgn="auto" hangingPunct="1">
              <a:spcBef>
                <a:spcPts val="800"/>
              </a:spcBef>
              <a:spcAft>
                <a:spcPts val="0"/>
              </a:spcAft>
              <a:buFont typeface="Verdana"/>
              <a:buChar char="◦"/>
              <a:defRPr/>
            </a:pPr>
            <a:r>
              <a:rPr lang="en-US" dirty="0" smtClean="0">
                <a:latin typeface="Arial"/>
                <a:ea typeface="+mn-ea"/>
              </a:rPr>
              <a:t>Student exploration</a:t>
            </a:r>
          </a:p>
          <a:p>
            <a:pPr marL="621792" lvl="1" eaLnBrk="1" fontAlgn="auto" hangingPunct="1">
              <a:spcBef>
                <a:spcPts val="800"/>
              </a:spcBef>
              <a:spcAft>
                <a:spcPts val="0"/>
              </a:spcAft>
              <a:buFont typeface="Verdana"/>
              <a:buChar char="◦"/>
              <a:defRPr/>
            </a:pPr>
            <a:r>
              <a:rPr lang="en-US" dirty="0" smtClean="0">
                <a:latin typeface="Arial"/>
                <a:ea typeface="+mn-ea"/>
              </a:rPr>
              <a:t>Interactive instruction</a:t>
            </a:r>
          </a:p>
          <a:p>
            <a:pPr marL="621792" lvl="1" eaLnBrk="1" fontAlgn="auto" hangingPunct="1">
              <a:spcBef>
                <a:spcPts val="800"/>
              </a:spcBef>
              <a:spcAft>
                <a:spcPts val="0"/>
              </a:spcAft>
              <a:buFont typeface="Verdana"/>
              <a:buChar char="◦"/>
              <a:defRPr/>
            </a:pPr>
            <a:r>
              <a:rPr lang="en-US" dirty="0" smtClean="0">
                <a:latin typeface="Arial"/>
                <a:ea typeface="+mn-ea"/>
              </a:rPr>
              <a:t>Extended blocks of authentic and multidisciplinary work</a:t>
            </a:r>
          </a:p>
          <a:p>
            <a:pPr marL="621792" lvl="1" eaLnBrk="1" fontAlgn="auto" hangingPunct="1">
              <a:spcBef>
                <a:spcPts val="800"/>
              </a:spcBef>
              <a:spcAft>
                <a:spcPts val="0"/>
              </a:spcAft>
              <a:buFont typeface="Verdana"/>
              <a:buChar char="◦"/>
              <a:defRPr/>
            </a:pPr>
            <a:r>
              <a:rPr lang="en-US" dirty="0" smtClean="0">
                <a:latin typeface="Arial"/>
                <a:ea typeface="+mn-ea"/>
              </a:rPr>
              <a:t>Collaborative work</a:t>
            </a:r>
          </a:p>
          <a:p>
            <a:pPr marL="621792" lvl="1" eaLnBrk="1" fontAlgn="auto" hangingPunct="1">
              <a:spcBef>
                <a:spcPts val="800"/>
              </a:spcBef>
              <a:spcAft>
                <a:spcPts val="0"/>
              </a:spcAft>
              <a:buFont typeface="Verdana"/>
              <a:buChar char="◦"/>
              <a:defRPr/>
            </a:pPr>
            <a:r>
              <a:rPr lang="en-US" dirty="0" smtClean="0">
                <a:latin typeface="Arial"/>
                <a:ea typeface="+mn-ea"/>
              </a:rPr>
              <a:t>Teacher as facilitator and mentor</a:t>
            </a:r>
          </a:p>
          <a:p>
            <a:pPr marL="621792" lvl="1" eaLnBrk="1" fontAlgn="auto" hangingPunct="1">
              <a:spcBef>
                <a:spcPts val="800"/>
              </a:spcBef>
              <a:spcAft>
                <a:spcPts val="0"/>
              </a:spcAft>
              <a:buFont typeface="Verdana"/>
              <a:buChar char="◦"/>
              <a:defRPr/>
            </a:pPr>
            <a:r>
              <a:rPr lang="en-US" dirty="0" smtClean="0">
                <a:latin typeface="Arial"/>
                <a:ea typeface="+mn-ea"/>
              </a:rPr>
              <a:t>Heterogeneous groupings</a:t>
            </a:r>
          </a:p>
          <a:p>
            <a:pPr marL="621792" lvl="1" eaLnBrk="1" fontAlgn="auto" hangingPunct="1">
              <a:spcBef>
                <a:spcPts val="800"/>
              </a:spcBef>
              <a:spcAft>
                <a:spcPts val="0"/>
              </a:spcAft>
              <a:buFont typeface="Verdana"/>
              <a:buChar char="◦"/>
              <a:defRPr/>
            </a:pPr>
            <a:r>
              <a:rPr lang="en-US" dirty="0" smtClean="0">
                <a:latin typeface="Arial"/>
                <a:ea typeface="+mn-ea"/>
              </a:rPr>
              <a:t>Performance-based assessment</a:t>
            </a:r>
            <a:endParaRPr lang="en-US" dirty="0">
              <a:latin typeface="Arial"/>
              <a:ea typeface="+mn-ea"/>
            </a:endParaRPr>
          </a:p>
        </p:txBody>
      </p:sp>
      <p:sp>
        <p:nvSpPr>
          <p:cNvPr id="7" name="TextBox 6"/>
          <p:cNvSpPr txBox="1">
            <a:spLocks noChangeArrowheads="1"/>
          </p:cNvSpPr>
          <p:nvPr/>
        </p:nvSpPr>
        <p:spPr bwMode="auto">
          <a:xfrm>
            <a:off x="4419600" y="6043136"/>
            <a:ext cx="4572000" cy="738664"/>
          </a:xfrm>
          <a:prstGeom prst="rect">
            <a:avLst/>
          </a:prstGeom>
          <a:noFill/>
          <a:ln w="9525">
            <a:noFill/>
            <a:miter lim="800000"/>
            <a:headEnd/>
            <a:tailEnd/>
          </a:ln>
        </p:spPr>
        <p:txBody>
          <a:bodyPr wrap="square">
            <a:prstTxWarp prst="textNoShape">
              <a:avLst/>
            </a:prstTxWarp>
            <a:spAutoFit/>
          </a:bodyPr>
          <a:lstStyle/>
          <a:p>
            <a:r>
              <a:rPr lang="en-US" sz="1400" dirty="0">
                <a:latin typeface="Trebuchet MS"/>
                <a:cs typeface="Optima"/>
              </a:rPr>
              <a:t>From </a:t>
            </a:r>
            <a:r>
              <a:rPr lang="en-US" sz="1400" i="1" dirty="0">
                <a:latin typeface="Trebuchet MS"/>
                <a:cs typeface="Optima"/>
              </a:rPr>
              <a:t>Using Technology to Support Education Reform</a:t>
            </a:r>
            <a:r>
              <a:rPr lang="en-US" sz="1400" dirty="0">
                <a:latin typeface="Trebuchet MS"/>
                <a:cs typeface="Optima"/>
              </a:rPr>
              <a:t>, a report by Means et al. for the U.S. Department of Education, 1993. </a:t>
            </a:r>
            <a:endParaRPr lang="en-US" sz="1400" dirty="0">
              <a:latin typeface="Trebuchet MS"/>
              <a:ea typeface="Optima" charset="0"/>
              <a:cs typeface="Opti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chemeClr val="tx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chemeClr val="tx2"/>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4" end="4"/>
                                            </p:txEl>
                                          </p:spTgt>
                                        </p:tgtEl>
                                        <p:attrNameLst>
                                          <p:attrName>ppt_c</p:attrName>
                                        </p:attrNameLst>
                                      </p:cBhvr>
                                      <p:to>
                                        <a:schemeClr val="tx2"/>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5" end="5"/>
                                            </p:txEl>
                                          </p:spTgt>
                                        </p:tgtEl>
                                        <p:attrNameLst>
                                          <p:attrName>ppt_c</p:attrName>
                                        </p:attrNameLst>
                                      </p:cBhvr>
                                      <p:to>
                                        <a:schemeClr val="tx2"/>
                                      </p:to>
                                    </p:animClr>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6" end="6"/>
                                            </p:txEl>
                                          </p:spTgt>
                                        </p:tgtEl>
                                        <p:attrNameLst>
                                          <p:attrName>ppt_c</p:attrName>
                                        </p:attrNameLst>
                                      </p:cBhvr>
                                      <p:to>
                                        <a:schemeClr val="tx2"/>
                                      </p:to>
                                    </p:animClr>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7" end="7"/>
                                            </p:txEl>
                                          </p:spTgt>
                                        </p:tgtEl>
                                        <p:attrNameLst>
                                          <p:attrName>ppt_c</p:attrName>
                                        </p:attrNameLst>
                                      </p:cBhvr>
                                      <p:to>
                                        <a:schemeClr val="tx2"/>
                                      </p:to>
                                    </p:animClr>
                                  </p:sub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fontAlgn="auto" hangingPunct="1">
              <a:spcAft>
                <a:spcPts val="0"/>
              </a:spcAft>
              <a:defRPr/>
            </a:pPr>
            <a:r>
              <a:rPr lang="en-US" dirty="0" smtClean="0">
                <a:solidFill>
                  <a:schemeClr val="tx1"/>
                </a:solidFill>
                <a:latin typeface="Arial"/>
                <a:ea typeface="+mj-ea"/>
                <a:cs typeface="+mj-cs"/>
              </a:rPr>
              <a:t>Recent Imperatives in Higher Ed</a:t>
            </a:r>
            <a:endParaRPr lang="en-US" dirty="0">
              <a:solidFill>
                <a:schemeClr val="tx1"/>
              </a:solidFill>
              <a:latin typeface="Arial"/>
              <a:ea typeface="+mj-ea"/>
              <a:cs typeface="+mj-cs"/>
            </a:endParaRPr>
          </a:p>
        </p:txBody>
      </p:sp>
      <p:sp>
        <p:nvSpPr>
          <p:cNvPr id="9" name="Content Placeholder 8"/>
          <p:cNvSpPr>
            <a:spLocks noGrp="1"/>
          </p:cNvSpPr>
          <p:nvPr>
            <p:ph sz="quarter" idx="1"/>
          </p:nvPr>
        </p:nvSpPr>
        <p:spPr>
          <a:xfrm>
            <a:off x="914400" y="1752600"/>
            <a:ext cx="7772400" cy="4114800"/>
          </a:xfrm>
        </p:spPr>
        <p:txBody>
          <a:bodyPr/>
          <a:lstStyle/>
          <a:p>
            <a:pPr eaLnBrk="1" hangingPunct="1"/>
            <a:r>
              <a:rPr lang="en-US" sz="2800" dirty="0" smtClean="0">
                <a:latin typeface="Arial"/>
              </a:rPr>
              <a:t>Teach more students</a:t>
            </a:r>
          </a:p>
          <a:p>
            <a:pPr eaLnBrk="1" hangingPunct="1">
              <a:spcBef>
                <a:spcPts val="1200"/>
              </a:spcBef>
            </a:pPr>
            <a:r>
              <a:rPr lang="en-US" sz="2800" dirty="0" smtClean="0">
                <a:latin typeface="Arial"/>
              </a:rPr>
              <a:t>Do it for less money</a:t>
            </a:r>
          </a:p>
          <a:p>
            <a:pPr eaLnBrk="1" hangingPunct="1">
              <a:spcBef>
                <a:spcPts val="1200"/>
              </a:spcBef>
            </a:pPr>
            <a:r>
              <a:rPr lang="en-US" sz="2800" dirty="0" smtClean="0">
                <a:latin typeface="Arial"/>
              </a:rPr>
              <a:t>Respond to</a:t>
            </a:r>
          </a:p>
          <a:p>
            <a:pPr lvl="1" eaLnBrk="1" hangingPunct="1">
              <a:spcBef>
                <a:spcPts val="600"/>
              </a:spcBef>
            </a:pPr>
            <a:r>
              <a:rPr lang="en-US" dirty="0" smtClean="0">
                <a:latin typeface="Arial"/>
              </a:rPr>
              <a:t>needs of individual students</a:t>
            </a:r>
          </a:p>
          <a:p>
            <a:pPr lvl="1" eaLnBrk="1" hangingPunct="1">
              <a:spcBef>
                <a:spcPts val="600"/>
              </a:spcBef>
            </a:pPr>
            <a:r>
              <a:rPr lang="en-US" dirty="0" smtClean="0">
                <a:latin typeface="Arial"/>
              </a:rPr>
              <a:t>demands of the globalized marketplace</a:t>
            </a:r>
          </a:p>
          <a:p>
            <a:pPr eaLnBrk="1" hangingPunct="1">
              <a:spcBef>
                <a:spcPts val="1200"/>
              </a:spcBef>
            </a:pPr>
            <a:r>
              <a:rPr lang="en-US" sz="2800" dirty="0" smtClean="0">
                <a:latin typeface="Arial"/>
              </a:rPr>
              <a:t>Use technology and a variety of information resources to accomplish the above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76200"/>
            <a:ext cx="8839200" cy="1143000"/>
          </a:xfrm>
        </p:spPr>
        <p:txBody>
          <a:bodyPr>
            <a:noAutofit/>
          </a:bodyPr>
          <a:lstStyle/>
          <a:p>
            <a:r>
              <a:rPr lang="en-US" dirty="0" smtClean="0">
                <a:solidFill>
                  <a:schemeClr val="tx1"/>
                </a:solidFill>
                <a:latin typeface="Arial"/>
              </a:rPr>
              <a:t>SLA theories, approaches and issues</a:t>
            </a:r>
            <a:endParaRPr lang="en-US" dirty="0">
              <a:solidFill>
                <a:schemeClr val="tx1"/>
              </a:solidFill>
              <a:latin typeface="Arial"/>
            </a:endParaRPr>
          </a:p>
        </p:txBody>
      </p:sp>
      <p:sp>
        <p:nvSpPr>
          <p:cNvPr id="5" name="TextBox 4"/>
          <p:cNvSpPr txBox="1"/>
          <p:nvPr/>
        </p:nvSpPr>
        <p:spPr>
          <a:xfrm>
            <a:off x="1600200" y="2357735"/>
            <a:ext cx="2852464" cy="461665"/>
          </a:xfrm>
          <a:prstGeom prst="rect">
            <a:avLst/>
          </a:prstGeom>
          <a:noFill/>
        </p:spPr>
        <p:txBody>
          <a:bodyPr wrap="none" rtlCol="0">
            <a:spAutoFit/>
          </a:bodyPr>
          <a:lstStyle/>
          <a:p>
            <a:r>
              <a:rPr lang="en-US" dirty="0" smtClean="0">
                <a:solidFill>
                  <a:srgbClr val="0000FF"/>
                </a:solidFill>
                <a:latin typeface="Arial"/>
              </a:rPr>
              <a:t>Universal Grammar</a:t>
            </a:r>
            <a:endParaRPr lang="en-US" dirty="0">
              <a:latin typeface="Arial"/>
            </a:endParaRPr>
          </a:p>
        </p:txBody>
      </p:sp>
      <p:sp>
        <p:nvSpPr>
          <p:cNvPr id="6" name="TextBox 5"/>
          <p:cNvSpPr txBox="1"/>
          <p:nvPr/>
        </p:nvSpPr>
        <p:spPr>
          <a:xfrm>
            <a:off x="3505200" y="3810000"/>
            <a:ext cx="4298072" cy="461665"/>
          </a:xfrm>
          <a:prstGeom prst="rect">
            <a:avLst/>
          </a:prstGeom>
          <a:noFill/>
        </p:spPr>
        <p:txBody>
          <a:bodyPr wrap="none" rtlCol="0">
            <a:spAutoFit/>
          </a:bodyPr>
          <a:lstStyle/>
          <a:p>
            <a:r>
              <a:rPr lang="en-US" dirty="0" smtClean="0">
                <a:solidFill>
                  <a:srgbClr val="0000FF"/>
                </a:solidFill>
                <a:latin typeface="Arial"/>
              </a:rPr>
              <a:t>Autonomous Induction Theory</a:t>
            </a:r>
            <a:endParaRPr lang="en-US" dirty="0">
              <a:latin typeface="Arial"/>
            </a:endParaRPr>
          </a:p>
        </p:txBody>
      </p:sp>
      <p:sp>
        <p:nvSpPr>
          <p:cNvPr id="7" name="TextBox 6"/>
          <p:cNvSpPr txBox="1"/>
          <p:nvPr/>
        </p:nvSpPr>
        <p:spPr>
          <a:xfrm>
            <a:off x="1143000" y="5410200"/>
            <a:ext cx="4000013" cy="461665"/>
          </a:xfrm>
          <a:prstGeom prst="rect">
            <a:avLst/>
          </a:prstGeom>
          <a:noFill/>
        </p:spPr>
        <p:txBody>
          <a:bodyPr wrap="none" rtlCol="0">
            <a:spAutoFit/>
          </a:bodyPr>
          <a:lstStyle/>
          <a:p>
            <a:r>
              <a:rPr lang="en-US" dirty="0" smtClean="0">
                <a:solidFill>
                  <a:srgbClr val="0000FF"/>
                </a:solidFill>
                <a:latin typeface="Arial"/>
              </a:rPr>
              <a:t>Concept-Oriented Approach</a:t>
            </a:r>
            <a:endParaRPr lang="en-US" dirty="0">
              <a:latin typeface="Arial"/>
            </a:endParaRPr>
          </a:p>
        </p:txBody>
      </p:sp>
      <p:sp>
        <p:nvSpPr>
          <p:cNvPr id="8" name="TextBox 7"/>
          <p:cNvSpPr txBox="1"/>
          <p:nvPr/>
        </p:nvSpPr>
        <p:spPr>
          <a:xfrm>
            <a:off x="5105400" y="1905000"/>
            <a:ext cx="3121167" cy="461665"/>
          </a:xfrm>
          <a:prstGeom prst="rect">
            <a:avLst/>
          </a:prstGeom>
          <a:noFill/>
        </p:spPr>
        <p:txBody>
          <a:bodyPr wrap="none" rtlCol="0">
            <a:spAutoFit/>
          </a:bodyPr>
          <a:lstStyle/>
          <a:p>
            <a:r>
              <a:rPr lang="en-US" dirty="0" err="1" smtClean="0">
                <a:solidFill>
                  <a:srgbClr val="0000FF"/>
                </a:solidFill>
                <a:latin typeface="Arial"/>
              </a:rPr>
              <a:t>Processability</a:t>
            </a:r>
            <a:r>
              <a:rPr lang="en-US" dirty="0" smtClean="0">
                <a:solidFill>
                  <a:srgbClr val="0000FF"/>
                </a:solidFill>
                <a:latin typeface="Arial"/>
              </a:rPr>
              <a:t> Theory</a:t>
            </a:r>
            <a:endParaRPr lang="en-US" dirty="0">
              <a:latin typeface="Arial"/>
            </a:endParaRPr>
          </a:p>
        </p:txBody>
      </p:sp>
      <p:sp>
        <p:nvSpPr>
          <p:cNvPr id="9" name="TextBox 8"/>
          <p:cNvSpPr txBox="1"/>
          <p:nvPr/>
        </p:nvSpPr>
        <p:spPr>
          <a:xfrm>
            <a:off x="457200" y="2971800"/>
            <a:ext cx="2477211" cy="461665"/>
          </a:xfrm>
          <a:prstGeom prst="rect">
            <a:avLst/>
          </a:prstGeom>
          <a:noFill/>
        </p:spPr>
        <p:txBody>
          <a:bodyPr wrap="none" rtlCol="0">
            <a:spAutoFit/>
          </a:bodyPr>
          <a:lstStyle/>
          <a:p>
            <a:r>
              <a:rPr lang="en-US" dirty="0" smtClean="0">
                <a:solidFill>
                  <a:srgbClr val="0000FF"/>
                </a:solidFill>
                <a:latin typeface="Arial"/>
              </a:rPr>
              <a:t>Input Processing</a:t>
            </a:r>
            <a:endParaRPr lang="en-US" dirty="0">
              <a:latin typeface="Arial"/>
            </a:endParaRPr>
          </a:p>
        </p:txBody>
      </p:sp>
      <p:sp>
        <p:nvSpPr>
          <p:cNvPr id="10" name="TextBox 9"/>
          <p:cNvSpPr txBox="1"/>
          <p:nvPr/>
        </p:nvSpPr>
        <p:spPr>
          <a:xfrm>
            <a:off x="5791200" y="5105400"/>
            <a:ext cx="3048000" cy="461665"/>
          </a:xfrm>
          <a:prstGeom prst="rect">
            <a:avLst/>
          </a:prstGeom>
          <a:noFill/>
        </p:spPr>
        <p:txBody>
          <a:bodyPr wrap="square" rtlCol="0">
            <a:spAutoFit/>
          </a:bodyPr>
          <a:lstStyle/>
          <a:p>
            <a:r>
              <a:rPr lang="en-US" dirty="0" smtClean="0">
                <a:solidFill>
                  <a:srgbClr val="0000FF"/>
                </a:solidFill>
                <a:latin typeface="Arial"/>
              </a:rPr>
              <a:t>Interactionist Theory</a:t>
            </a:r>
            <a:endParaRPr lang="en-US" dirty="0">
              <a:latin typeface="Arial"/>
            </a:endParaRPr>
          </a:p>
        </p:txBody>
      </p:sp>
      <p:sp>
        <p:nvSpPr>
          <p:cNvPr id="11" name="TextBox 10"/>
          <p:cNvSpPr txBox="1"/>
          <p:nvPr/>
        </p:nvSpPr>
        <p:spPr>
          <a:xfrm>
            <a:off x="3768286" y="1371600"/>
            <a:ext cx="4080314" cy="461665"/>
          </a:xfrm>
          <a:prstGeom prst="rect">
            <a:avLst/>
          </a:prstGeom>
          <a:noFill/>
        </p:spPr>
        <p:txBody>
          <a:bodyPr wrap="none" rtlCol="0">
            <a:spAutoFit/>
          </a:bodyPr>
          <a:lstStyle/>
          <a:p>
            <a:r>
              <a:rPr lang="en-US" dirty="0" smtClean="0">
                <a:solidFill>
                  <a:srgbClr val="008000"/>
                </a:solidFill>
                <a:latin typeface="Arial"/>
              </a:rPr>
              <a:t>Associate-Cognitive CREED </a:t>
            </a:r>
            <a:endParaRPr lang="en-US" dirty="0">
              <a:latin typeface="Arial"/>
            </a:endParaRPr>
          </a:p>
        </p:txBody>
      </p:sp>
      <p:sp>
        <p:nvSpPr>
          <p:cNvPr id="12" name="TextBox 11"/>
          <p:cNvSpPr txBox="1"/>
          <p:nvPr/>
        </p:nvSpPr>
        <p:spPr>
          <a:xfrm>
            <a:off x="3200400" y="4724400"/>
            <a:ext cx="3343734" cy="461665"/>
          </a:xfrm>
          <a:prstGeom prst="rect">
            <a:avLst/>
          </a:prstGeom>
          <a:noFill/>
        </p:spPr>
        <p:txBody>
          <a:bodyPr wrap="none" rtlCol="0">
            <a:spAutoFit/>
          </a:bodyPr>
          <a:lstStyle/>
          <a:p>
            <a:r>
              <a:rPr lang="en-US" dirty="0" smtClean="0">
                <a:solidFill>
                  <a:srgbClr val="008000"/>
                </a:solidFill>
                <a:latin typeface="Arial"/>
                <a:cs typeface="Optima"/>
              </a:rPr>
              <a:t>Skill Acquisition Theory</a:t>
            </a:r>
            <a:endParaRPr lang="en-US" dirty="0">
              <a:latin typeface="Arial"/>
              <a:cs typeface="Optima"/>
            </a:endParaRPr>
          </a:p>
        </p:txBody>
      </p:sp>
      <p:sp>
        <p:nvSpPr>
          <p:cNvPr id="13" name="TextBox 12"/>
          <p:cNvSpPr txBox="1"/>
          <p:nvPr/>
        </p:nvSpPr>
        <p:spPr>
          <a:xfrm>
            <a:off x="4724400" y="1981200"/>
            <a:ext cx="184666" cy="461665"/>
          </a:xfrm>
          <a:prstGeom prst="rect">
            <a:avLst/>
          </a:prstGeom>
          <a:noFill/>
        </p:spPr>
        <p:txBody>
          <a:bodyPr wrap="none" rtlCol="0">
            <a:spAutoFit/>
          </a:bodyPr>
          <a:lstStyle/>
          <a:p>
            <a:endParaRPr lang="en-US" dirty="0"/>
          </a:p>
        </p:txBody>
      </p:sp>
      <p:sp>
        <p:nvSpPr>
          <p:cNvPr id="14" name="TextBox 13"/>
          <p:cNvSpPr txBox="1"/>
          <p:nvPr/>
        </p:nvSpPr>
        <p:spPr>
          <a:xfrm>
            <a:off x="304800" y="1295400"/>
            <a:ext cx="3124200" cy="461665"/>
          </a:xfrm>
          <a:prstGeom prst="rect">
            <a:avLst/>
          </a:prstGeom>
          <a:noFill/>
        </p:spPr>
        <p:txBody>
          <a:bodyPr wrap="square" rtlCol="0">
            <a:spAutoFit/>
          </a:bodyPr>
          <a:lstStyle/>
          <a:p>
            <a:r>
              <a:rPr lang="en-US" dirty="0" err="1" smtClean="0">
                <a:solidFill>
                  <a:srgbClr val="660066"/>
                </a:solidFill>
                <a:latin typeface="Arial"/>
                <a:cs typeface="Optima"/>
              </a:rPr>
              <a:t>Sociocultural</a:t>
            </a:r>
            <a:r>
              <a:rPr lang="en-US" dirty="0" smtClean="0">
                <a:solidFill>
                  <a:srgbClr val="660066"/>
                </a:solidFill>
                <a:latin typeface="Arial"/>
                <a:cs typeface="Optima"/>
              </a:rPr>
              <a:t> Theory</a:t>
            </a:r>
            <a:endParaRPr lang="en-US" dirty="0">
              <a:solidFill>
                <a:srgbClr val="660066"/>
              </a:solidFill>
              <a:latin typeface="Arial"/>
              <a:cs typeface="Optima"/>
            </a:endParaRPr>
          </a:p>
        </p:txBody>
      </p:sp>
      <p:sp>
        <p:nvSpPr>
          <p:cNvPr id="15" name="TextBox 14"/>
          <p:cNvSpPr txBox="1"/>
          <p:nvPr/>
        </p:nvSpPr>
        <p:spPr>
          <a:xfrm>
            <a:off x="914400" y="4191000"/>
            <a:ext cx="3367478" cy="461665"/>
          </a:xfrm>
          <a:prstGeom prst="rect">
            <a:avLst/>
          </a:prstGeom>
          <a:noFill/>
        </p:spPr>
        <p:txBody>
          <a:bodyPr wrap="none" rtlCol="0">
            <a:spAutoFit/>
          </a:bodyPr>
          <a:lstStyle/>
          <a:p>
            <a:r>
              <a:rPr lang="en-US" dirty="0" smtClean="0">
                <a:solidFill>
                  <a:srgbClr val="660066"/>
                </a:solidFill>
                <a:latin typeface="Arial"/>
                <a:cs typeface="Optima"/>
              </a:rPr>
              <a:t>Language Socialization</a:t>
            </a:r>
            <a:endParaRPr lang="en-US" dirty="0">
              <a:latin typeface="Arial"/>
              <a:cs typeface="Optima"/>
            </a:endParaRPr>
          </a:p>
        </p:txBody>
      </p:sp>
      <p:sp>
        <p:nvSpPr>
          <p:cNvPr id="16" name="TextBox 15"/>
          <p:cNvSpPr txBox="1"/>
          <p:nvPr/>
        </p:nvSpPr>
        <p:spPr>
          <a:xfrm>
            <a:off x="5562600" y="5638800"/>
            <a:ext cx="3212688" cy="461665"/>
          </a:xfrm>
          <a:prstGeom prst="rect">
            <a:avLst/>
          </a:prstGeom>
          <a:noFill/>
        </p:spPr>
        <p:txBody>
          <a:bodyPr wrap="none" rtlCol="0">
            <a:spAutoFit/>
          </a:bodyPr>
          <a:lstStyle/>
          <a:p>
            <a:r>
              <a:rPr lang="en-US" dirty="0" smtClean="0">
                <a:solidFill>
                  <a:srgbClr val="660066"/>
                </a:solidFill>
                <a:latin typeface="Arial"/>
                <a:cs typeface="Optima"/>
              </a:rPr>
              <a:t>Conversation Analysis</a:t>
            </a:r>
            <a:endParaRPr lang="en-US" dirty="0">
              <a:latin typeface="Arial"/>
              <a:cs typeface="Optima"/>
            </a:endParaRPr>
          </a:p>
        </p:txBody>
      </p:sp>
      <p:sp>
        <p:nvSpPr>
          <p:cNvPr id="17" name="TextBox 16"/>
          <p:cNvSpPr txBox="1"/>
          <p:nvPr/>
        </p:nvSpPr>
        <p:spPr>
          <a:xfrm>
            <a:off x="5410200" y="4267200"/>
            <a:ext cx="2955557" cy="461665"/>
          </a:xfrm>
          <a:prstGeom prst="rect">
            <a:avLst/>
          </a:prstGeom>
          <a:noFill/>
        </p:spPr>
        <p:txBody>
          <a:bodyPr wrap="none" rtlCol="0">
            <a:spAutoFit/>
          </a:bodyPr>
          <a:lstStyle/>
          <a:p>
            <a:r>
              <a:rPr lang="en-US" dirty="0" smtClean="0">
                <a:solidFill>
                  <a:srgbClr val="660066"/>
                </a:solidFill>
                <a:latin typeface="Arial"/>
                <a:cs typeface="Optima"/>
              </a:rPr>
              <a:t>Systemic-Functional</a:t>
            </a:r>
            <a:endParaRPr lang="en-US" dirty="0">
              <a:latin typeface="Arial"/>
              <a:cs typeface="Optima"/>
            </a:endParaRPr>
          </a:p>
        </p:txBody>
      </p:sp>
      <p:sp>
        <p:nvSpPr>
          <p:cNvPr id="18" name="TextBox 17"/>
          <p:cNvSpPr txBox="1"/>
          <p:nvPr/>
        </p:nvSpPr>
        <p:spPr>
          <a:xfrm>
            <a:off x="3505200" y="3124200"/>
            <a:ext cx="2744712" cy="461665"/>
          </a:xfrm>
          <a:prstGeom prst="rect">
            <a:avLst/>
          </a:prstGeom>
          <a:noFill/>
        </p:spPr>
        <p:txBody>
          <a:bodyPr wrap="none" rtlCol="0">
            <a:spAutoFit/>
          </a:bodyPr>
          <a:lstStyle/>
          <a:p>
            <a:r>
              <a:rPr lang="en-US" dirty="0" smtClean="0">
                <a:solidFill>
                  <a:srgbClr val="660066"/>
                </a:solidFill>
                <a:latin typeface="Arial"/>
                <a:cs typeface="Optima"/>
              </a:rPr>
              <a:t>Complexity Theory</a:t>
            </a:r>
            <a:endParaRPr lang="en-US" dirty="0">
              <a:latin typeface="Arial"/>
              <a:cs typeface="Optima"/>
            </a:endParaRPr>
          </a:p>
        </p:txBody>
      </p:sp>
      <p:sp>
        <p:nvSpPr>
          <p:cNvPr id="19" name="Rectangle 18"/>
          <p:cNvSpPr/>
          <p:nvPr/>
        </p:nvSpPr>
        <p:spPr>
          <a:xfrm>
            <a:off x="457200" y="3581400"/>
            <a:ext cx="3195105" cy="461665"/>
          </a:xfrm>
          <a:prstGeom prst="rect">
            <a:avLst/>
          </a:prstGeom>
        </p:spPr>
        <p:txBody>
          <a:bodyPr wrap="none">
            <a:spAutoFit/>
          </a:bodyPr>
          <a:lstStyle/>
          <a:p>
            <a:r>
              <a:rPr lang="en-US" dirty="0" smtClean="0">
                <a:latin typeface="Arial"/>
                <a:cs typeface="Optima"/>
              </a:rPr>
              <a:t>learner characteristics</a:t>
            </a:r>
            <a:endParaRPr lang="en-US" dirty="0">
              <a:latin typeface="Arial"/>
              <a:cs typeface="Optima"/>
            </a:endParaRPr>
          </a:p>
        </p:txBody>
      </p:sp>
      <p:sp>
        <p:nvSpPr>
          <p:cNvPr id="20" name="TextBox 19"/>
          <p:cNvSpPr txBox="1"/>
          <p:nvPr/>
        </p:nvSpPr>
        <p:spPr>
          <a:xfrm>
            <a:off x="6477000" y="3276600"/>
            <a:ext cx="1433806" cy="461665"/>
          </a:xfrm>
          <a:prstGeom prst="rect">
            <a:avLst/>
          </a:prstGeom>
          <a:noFill/>
        </p:spPr>
        <p:txBody>
          <a:bodyPr wrap="none" rtlCol="0">
            <a:spAutoFit/>
          </a:bodyPr>
          <a:lstStyle/>
          <a:p>
            <a:r>
              <a:rPr lang="en-US" dirty="0" smtClean="0">
                <a:latin typeface="Arial"/>
                <a:cs typeface="Optima"/>
              </a:rPr>
              <a:t>feedback</a:t>
            </a:r>
            <a:endParaRPr lang="en-US" dirty="0">
              <a:latin typeface="Arial"/>
              <a:cs typeface="Optima"/>
            </a:endParaRPr>
          </a:p>
        </p:txBody>
      </p:sp>
      <p:sp>
        <p:nvSpPr>
          <p:cNvPr id="21" name="TextBox 20"/>
          <p:cNvSpPr txBox="1"/>
          <p:nvPr/>
        </p:nvSpPr>
        <p:spPr>
          <a:xfrm>
            <a:off x="914400" y="1828800"/>
            <a:ext cx="1689886" cy="461665"/>
          </a:xfrm>
          <a:prstGeom prst="rect">
            <a:avLst/>
          </a:prstGeom>
          <a:noFill/>
        </p:spPr>
        <p:txBody>
          <a:bodyPr wrap="none" rtlCol="0">
            <a:spAutoFit/>
          </a:bodyPr>
          <a:lstStyle/>
          <a:p>
            <a:r>
              <a:rPr lang="en-US" dirty="0" smtClean="0">
                <a:latin typeface="Arial"/>
                <a:cs typeface="Optima"/>
              </a:rPr>
              <a:t>pragmatics</a:t>
            </a:r>
            <a:endParaRPr lang="en-US" dirty="0">
              <a:latin typeface="Arial"/>
              <a:cs typeface="Optima"/>
            </a:endParaRPr>
          </a:p>
        </p:txBody>
      </p:sp>
      <p:sp>
        <p:nvSpPr>
          <p:cNvPr id="22" name="TextBox 21"/>
          <p:cNvSpPr txBox="1"/>
          <p:nvPr/>
        </p:nvSpPr>
        <p:spPr>
          <a:xfrm>
            <a:off x="304800" y="4800600"/>
            <a:ext cx="2648081" cy="461665"/>
          </a:xfrm>
          <a:prstGeom prst="rect">
            <a:avLst/>
          </a:prstGeom>
          <a:noFill/>
        </p:spPr>
        <p:txBody>
          <a:bodyPr wrap="none" rtlCol="0">
            <a:spAutoFit/>
          </a:bodyPr>
          <a:lstStyle/>
          <a:p>
            <a:r>
              <a:rPr lang="en-US" dirty="0" smtClean="0">
                <a:latin typeface="Arial"/>
                <a:cs typeface="Optima"/>
              </a:rPr>
              <a:t>motivation, beliefs</a:t>
            </a:r>
            <a:endParaRPr lang="en-US" dirty="0">
              <a:latin typeface="Arial"/>
              <a:cs typeface="Optima"/>
            </a:endParaRPr>
          </a:p>
        </p:txBody>
      </p:sp>
      <p:sp>
        <p:nvSpPr>
          <p:cNvPr id="23" name="TextBox 22"/>
          <p:cNvSpPr txBox="1"/>
          <p:nvPr/>
        </p:nvSpPr>
        <p:spPr>
          <a:xfrm>
            <a:off x="4800600" y="2438400"/>
            <a:ext cx="3916457" cy="461665"/>
          </a:xfrm>
          <a:prstGeom prst="rect">
            <a:avLst/>
          </a:prstGeom>
          <a:noFill/>
        </p:spPr>
        <p:txBody>
          <a:bodyPr wrap="none" rtlCol="0">
            <a:spAutoFit/>
          </a:bodyPr>
          <a:lstStyle/>
          <a:p>
            <a:r>
              <a:rPr lang="en-US" dirty="0" err="1" smtClean="0">
                <a:latin typeface="Arial"/>
                <a:cs typeface="Optima"/>
              </a:rPr>
              <a:t>interlanguage</a:t>
            </a:r>
            <a:r>
              <a:rPr lang="en-US" dirty="0" smtClean="0">
                <a:latin typeface="Arial"/>
              </a:rPr>
              <a:t> </a:t>
            </a:r>
            <a:r>
              <a:rPr lang="en-US" dirty="0" smtClean="0">
                <a:latin typeface="Arial"/>
                <a:cs typeface="Optima"/>
              </a:rPr>
              <a:t>development</a:t>
            </a:r>
            <a:endParaRPr lang="en-US" dirty="0">
              <a:latin typeface="Arial"/>
              <a:cs typeface="Optima"/>
            </a:endParaRPr>
          </a:p>
        </p:txBody>
      </p:sp>
      <p:sp>
        <p:nvSpPr>
          <p:cNvPr id="24" name="TextBox 23"/>
          <p:cNvSpPr txBox="1"/>
          <p:nvPr/>
        </p:nvSpPr>
        <p:spPr>
          <a:xfrm>
            <a:off x="3429000" y="6019800"/>
            <a:ext cx="2066191" cy="461665"/>
          </a:xfrm>
          <a:prstGeom prst="rect">
            <a:avLst/>
          </a:prstGeom>
          <a:noFill/>
        </p:spPr>
        <p:txBody>
          <a:bodyPr wrap="none" rtlCol="0">
            <a:spAutoFit/>
          </a:bodyPr>
          <a:lstStyle/>
          <a:p>
            <a:r>
              <a:rPr lang="en-US" dirty="0" smtClean="0">
                <a:latin typeface="Arial"/>
                <a:cs typeface="Optima"/>
              </a:rPr>
              <a:t>critical period</a:t>
            </a:r>
            <a:endParaRPr lang="en-US" dirty="0">
              <a:latin typeface="Arial"/>
              <a:cs typeface="Opti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4" presetClass="entr" presetSubtype="16"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ox(in)">
                                      <p:cBhvr>
                                        <p:cTn id="11" dur="500"/>
                                        <p:tgtEl>
                                          <p:spTgt spid="10"/>
                                        </p:tgtEl>
                                      </p:cBhvr>
                                    </p:animEffect>
                                  </p:childTnLst>
                                </p:cTn>
                              </p:par>
                              <p:par>
                                <p:cTn id="12" presetID="37"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450" decel="100000" fill="hold"/>
                                        <p:tgtEl>
                                          <p:spTgt spid="5"/>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5"/>
                                        </p:tgtEl>
                                        <p:attrNameLst>
                                          <p:attrName>ppt_y</p:attrName>
                                        </p:attrNameLst>
                                      </p:cBhvr>
                                      <p:tavLst>
                                        <p:tav tm="0">
                                          <p:val>
                                            <p:strVal val="#ppt_y-.03"/>
                                          </p:val>
                                        </p:tav>
                                        <p:tav tm="100000">
                                          <p:val>
                                            <p:strVal val="#ppt_y"/>
                                          </p:val>
                                        </p:tav>
                                      </p:tavLst>
                                    </p:anim>
                                  </p:childTnLst>
                                </p:cTn>
                              </p:par>
                              <p:par>
                                <p:cTn id="18" presetID="21" presetClass="entr" presetSubtype="4"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heel(4)">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heckerboard(across)">
                                      <p:cBhvr>
                                        <p:cTn id="26" dur="500"/>
                                        <p:tgtEl>
                                          <p:spTgt spid="12"/>
                                        </p:tgtEl>
                                      </p:cBhvr>
                                    </p:animEffect>
                                  </p:childTnLst>
                                </p:cTn>
                              </p:par>
                              <p:par>
                                <p:cTn id="27" presetID="16" presetClass="entr" presetSubtype="26"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Horizontal)">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diamond(in)">
                                      <p:cBhvr>
                                        <p:cTn id="35" dur="500"/>
                                        <p:tgtEl>
                                          <p:spTgt spid="6"/>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randombar(horizontal)">
                                      <p:cBhvr>
                                        <p:cTn id="38" dur="500"/>
                                        <p:tgtEl>
                                          <p:spTgt spid="18"/>
                                        </p:tgtEl>
                                      </p:cBhvr>
                                    </p:animEffect>
                                  </p:childTnLst>
                                </p:cTn>
                              </p:par>
                              <p:par>
                                <p:cTn id="39" presetID="2" presetClass="entr" presetSubtype="12" accel="50000" decel="5000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par>
                                <p:cTn id="43" presetID="5" presetClass="entr" presetSubtype="1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checkerboard(across)">
                                      <p:cBhvr>
                                        <p:cTn id="45" dur="500"/>
                                        <p:tgtEl>
                                          <p:spTgt spid="11"/>
                                        </p:tgtEl>
                                      </p:cBhvr>
                                    </p:animEffect>
                                  </p:childTnLst>
                                </p:cTn>
                              </p:par>
                              <p:par>
                                <p:cTn id="46" presetID="13" presetClass="entr" presetSubtype="16"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plus(in)">
                                      <p:cBhvr>
                                        <p:cTn id="48" dur="500"/>
                                        <p:tgtEl>
                                          <p:spTgt spid="23"/>
                                        </p:tgtEl>
                                      </p:cBhvr>
                                    </p:animEffect>
                                  </p:childTnLst>
                                </p:cTn>
                              </p:par>
                              <p:par>
                                <p:cTn id="49" presetID="2" presetClass="entr" presetSubtype="1" accel="50000" decel="5000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0-#ppt_h/2"/>
                                          </p:val>
                                        </p:tav>
                                        <p:tav tm="100000">
                                          <p:val>
                                            <p:strVal val="#ppt_y"/>
                                          </p:val>
                                        </p:tav>
                                      </p:tavLst>
                                    </p:anim>
                                  </p:childTnLst>
                                </p:cTn>
                              </p:par>
                            </p:childTnLst>
                          </p:cTn>
                        </p:par>
                        <p:par>
                          <p:cTn id="53" fill="hold">
                            <p:stCondLst>
                              <p:cond delay="500"/>
                            </p:stCondLst>
                            <p:childTnLst>
                              <p:par>
                                <p:cTn id="54" presetID="5" presetClass="entr" presetSubtype="10"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checkerboard(across)">
                                      <p:cBhvr>
                                        <p:cTn id="56" dur="500"/>
                                        <p:tgtEl>
                                          <p:spTgt spid="16"/>
                                        </p:tgtEl>
                                      </p:cBhvr>
                                    </p:animEffect>
                                  </p:childTnLst>
                                </p:cTn>
                              </p:par>
                              <p:par>
                                <p:cTn id="57" presetID="8" presetClass="entr" presetSubtype="32"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diamond(out)">
                                      <p:cBhvr>
                                        <p:cTn id="59" dur="500"/>
                                        <p:tgtEl>
                                          <p:spTgt spid="9"/>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right)">
                                      <p:cBhvr>
                                        <p:cTn id="62" dur="500"/>
                                        <p:tgtEl>
                                          <p:spTgt spid="15"/>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barn(inVertical)">
                                      <p:cBhvr>
                                        <p:cTn id="65" dur="500"/>
                                        <p:tgtEl>
                                          <p:spTgt spid="8"/>
                                        </p:tgtEl>
                                      </p:cBhvr>
                                    </p:animEffect>
                                  </p:childTnLst>
                                </p:cTn>
                              </p:par>
                              <p:par>
                                <p:cTn id="66" presetID="2" presetClass="entr" presetSubtype="3" accel="50000" decel="50000" fill="hold" grpId="8" nodeType="with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1+#ppt_w/2"/>
                                          </p:val>
                                        </p:tav>
                                        <p:tav tm="100000">
                                          <p:val>
                                            <p:strVal val="#ppt_x"/>
                                          </p:val>
                                        </p:tav>
                                      </p:tavLst>
                                    </p:anim>
                                    <p:anim calcmode="lin" valueType="num">
                                      <p:cBhvr additive="base">
                                        <p:cTn id="69"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8"/>
      <p:bldP spid="8" grpId="0"/>
      <p:bldP spid="9" grpId="0"/>
      <p:bldP spid="10" grpId="0"/>
      <p:bldP spid="11" grpId="0"/>
      <p:bldP spid="12" grpId="0"/>
      <p:bldP spid="14" grpId="1"/>
      <p:bldP spid="15" grpId="0"/>
      <p:bldP spid="16" grpId="0"/>
      <p:bldP spid="17" grpId="0"/>
      <p:bldP spid="18" grpId="0"/>
      <p:bldP spid="19" grpId="0"/>
      <p:bldP spid="20" grpId="0"/>
      <p:bldP spid="21" grpId="0"/>
      <p:bldP spid="22" grpId="0"/>
      <p:bldP spid="23" grpId="0"/>
      <p:bldP spid="24"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Content Placeholder 10"/>
          <p:cNvSpPr>
            <a:spLocks noGrp="1"/>
          </p:cNvSpPr>
          <p:nvPr>
            <p:ph idx="1"/>
          </p:nvPr>
        </p:nvSpPr>
        <p:spPr/>
        <p:txBody>
          <a:bodyPr/>
          <a:lstStyle/>
          <a:p>
            <a:pPr eaLnBrk="1" hangingPunct="1"/>
            <a:r>
              <a:rPr lang="en-US" dirty="0" smtClean="0">
                <a:latin typeface="Arial"/>
                <a:cs typeface="Arial"/>
              </a:rPr>
              <a:t>When computers looked like this:</a:t>
            </a:r>
            <a:r>
              <a:rPr lang="en-US" dirty="0" smtClean="0">
                <a:latin typeface="Optima" charset="0"/>
              </a:rPr>
              <a:t/>
            </a:r>
            <a:br>
              <a:rPr lang="en-US" dirty="0" smtClean="0">
                <a:latin typeface="Optima" charset="0"/>
              </a:rPr>
            </a:br>
            <a:r>
              <a:rPr lang="en-US" dirty="0" smtClean="0">
                <a:latin typeface="Optima" charset="0"/>
              </a:rPr>
              <a:t/>
            </a:r>
            <a:br>
              <a:rPr lang="en-US" dirty="0" smtClean="0">
                <a:latin typeface="Optima" charset="0"/>
              </a:rPr>
            </a:br>
            <a:r>
              <a:rPr lang="en-US" dirty="0" smtClean="0">
                <a:latin typeface="Optima" charset="0"/>
              </a:rPr>
              <a:t/>
            </a:r>
            <a:br>
              <a:rPr lang="en-US" dirty="0" smtClean="0">
                <a:latin typeface="Optima" charset="0"/>
              </a:rPr>
            </a:br>
            <a:r>
              <a:rPr lang="en-US" dirty="0" smtClean="0">
                <a:latin typeface="Optima" charset="0"/>
              </a:rPr>
              <a:t/>
            </a:r>
            <a:br>
              <a:rPr lang="en-US" dirty="0" smtClean="0">
                <a:latin typeface="Optima" charset="0"/>
              </a:rPr>
            </a:br>
            <a:r>
              <a:rPr lang="en-US" dirty="0" smtClean="0">
                <a:latin typeface="Optima" charset="0"/>
              </a:rPr>
              <a:t/>
            </a:r>
            <a:br>
              <a:rPr lang="en-US" dirty="0" smtClean="0">
                <a:latin typeface="Optima" charset="0"/>
              </a:rPr>
            </a:br>
            <a:r>
              <a:rPr lang="en-US" dirty="0" smtClean="0">
                <a:latin typeface="Optima" charset="0"/>
              </a:rPr>
              <a:t/>
            </a:r>
            <a:br>
              <a:rPr lang="en-US" dirty="0" smtClean="0">
                <a:latin typeface="Optima" charset="0"/>
              </a:rPr>
            </a:br>
            <a:r>
              <a:rPr lang="en-US" dirty="0" smtClean="0">
                <a:latin typeface="Optima" charset="0"/>
              </a:rPr>
              <a:t/>
            </a:r>
            <a:br>
              <a:rPr lang="en-US" dirty="0" smtClean="0">
                <a:latin typeface="Optima" charset="0"/>
              </a:rPr>
            </a:br>
            <a:endParaRPr lang="en-US" dirty="0" smtClean="0">
              <a:latin typeface="Optima" charset="0"/>
            </a:endParaRPr>
          </a:p>
          <a:p>
            <a:pPr eaLnBrk="1" hangingPunct="1"/>
            <a:r>
              <a:rPr lang="en-US" dirty="0" smtClean="0">
                <a:latin typeface="Arial"/>
                <a:cs typeface="Arial"/>
              </a:rPr>
              <a:t>and workstations looked like this:</a:t>
            </a:r>
          </a:p>
          <a:p>
            <a:pPr eaLnBrk="1" hangingPunct="1"/>
            <a:endParaRPr lang="en-US" dirty="0" smtClean="0">
              <a:latin typeface="Optima" charset="0"/>
            </a:endParaRPr>
          </a:p>
        </p:txBody>
      </p:sp>
      <p:sp>
        <p:nvSpPr>
          <p:cNvPr id="78850" name="Rectangle 2"/>
          <p:cNvSpPr>
            <a:spLocks noGrp="1" noChangeArrowheads="1"/>
          </p:cNvSpPr>
          <p:nvPr>
            <p:ph type="title"/>
          </p:nvPr>
        </p:nvSpPr>
        <p:spPr>
          <a:xfrm>
            <a:off x="457200" y="228600"/>
            <a:ext cx="8229600" cy="1143000"/>
          </a:xfrm>
        </p:spPr>
        <p:txBody>
          <a:bodyPr>
            <a:normAutofit fontScale="90000"/>
          </a:bodyPr>
          <a:lstStyle/>
          <a:p>
            <a:pPr eaLnBrk="1" fontAlgn="auto" hangingPunct="1">
              <a:spcAft>
                <a:spcPts val="0"/>
              </a:spcAft>
              <a:defRPr/>
            </a:pPr>
            <a:r>
              <a:rPr lang="en-US" sz="3600" dirty="0" smtClean="0">
                <a:solidFill>
                  <a:schemeClr val="tx1"/>
                </a:solidFill>
                <a:latin typeface="Arial"/>
                <a:ea typeface="+mj-ea"/>
                <a:cs typeface="Arial"/>
              </a:rPr>
              <a:t>Perspectives of a 70’s CAI Digital Settler</a:t>
            </a:r>
            <a:endParaRPr lang="en-US" sz="3600" dirty="0">
              <a:solidFill>
                <a:schemeClr val="tx1"/>
              </a:solidFill>
              <a:latin typeface="Arial"/>
              <a:ea typeface="+mj-ea"/>
              <a:cs typeface="Arial"/>
            </a:endParaRPr>
          </a:p>
        </p:txBody>
      </p:sp>
      <p:pic>
        <p:nvPicPr>
          <p:cNvPr id="18436" name="Picture 8" descr="ibm.1964-ibm360.gif"/>
          <p:cNvPicPr>
            <a:picLocks noChangeAspect="1"/>
          </p:cNvPicPr>
          <p:nvPr/>
        </p:nvPicPr>
        <p:blipFill>
          <a:blip r:embed="rId3"/>
          <a:srcRect/>
          <a:stretch>
            <a:fillRect/>
          </a:stretch>
        </p:blipFill>
        <p:spPr bwMode="auto">
          <a:xfrm>
            <a:off x="6172200" y="1524000"/>
            <a:ext cx="2819400" cy="2554287"/>
          </a:xfrm>
          <a:prstGeom prst="rect">
            <a:avLst/>
          </a:prstGeom>
          <a:noFill/>
          <a:ln w="9525">
            <a:noFill/>
            <a:miter lim="800000"/>
            <a:headEnd/>
            <a:tailEnd/>
          </a:ln>
        </p:spPr>
      </p:pic>
      <p:pic>
        <p:nvPicPr>
          <p:cNvPr id="18437" name="Picture 9" descr="DECWriter.jpg"/>
          <p:cNvPicPr>
            <a:picLocks noChangeAspect="1"/>
          </p:cNvPicPr>
          <p:nvPr/>
        </p:nvPicPr>
        <p:blipFill>
          <a:blip r:embed="rId4"/>
          <a:srcRect/>
          <a:stretch>
            <a:fillRect/>
          </a:stretch>
        </p:blipFill>
        <p:spPr bwMode="auto">
          <a:xfrm>
            <a:off x="6934200" y="4114800"/>
            <a:ext cx="1905000" cy="205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43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74638"/>
            <a:ext cx="7772400" cy="1143000"/>
          </a:xfrm>
        </p:spPr>
        <p:txBody>
          <a:bodyPr>
            <a:normAutofit/>
          </a:bodyPr>
          <a:lstStyle/>
          <a:p>
            <a:r>
              <a:rPr lang="en-US" dirty="0" smtClean="0">
                <a:solidFill>
                  <a:schemeClr val="tx1"/>
                </a:solidFill>
                <a:latin typeface="Arial"/>
              </a:rPr>
              <a:t>The “Big Picture”</a:t>
            </a:r>
            <a:endParaRPr lang="en-US" dirty="0">
              <a:solidFill>
                <a:schemeClr val="tx1"/>
              </a:solidFill>
              <a:latin typeface="Arial"/>
            </a:endParaRPr>
          </a:p>
        </p:txBody>
      </p:sp>
      <p:sp>
        <p:nvSpPr>
          <p:cNvPr id="2" name="Content Placeholder 1"/>
          <p:cNvSpPr>
            <a:spLocks noGrp="1"/>
          </p:cNvSpPr>
          <p:nvPr>
            <p:ph sz="quarter" idx="1"/>
          </p:nvPr>
        </p:nvSpPr>
        <p:spPr>
          <a:xfrm>
            <a:off x="457200" y="1676400"/>
            <a:ext cx="8458200" cy="4525962"/>
          </a:xfrm>
        </p:spPr>
        <p:txBody>
          <a:bodyPr/>
          <a:lstStyle/>
          <a:p>
            <a:pPr>
              <a:spcBef>
                <a:spcPts val="2400"/>
              </a:spcBef>
            </a:pPr>
            <a:r>
              <a:rPr lang="en-US" dirty="0" smtClean="0">
                <a:latin typeface="Arial"/>
              </a:rPr>
              <a:t>The need to educate an information literate population</a:t>
            </a:r>
          </a:p>
          <a:p>
            <a:pPr>
              <a:spcBef>
                <a:spcPts val="2400"/>
              </a:spcBef>
            </a:pPr>
            <a:r>
              <a:rPr lang="en-US" dirty="0" smtClean="0">
                <a:latin typeface="Arial"/>
              </a:rPr>
              <a:t>Digital natives: their skills and expectations</a:t>
            </a:r>
          </a:p>
          <a:p>
            <a:pPr>
              <a:spcBef>
                <a:spcPts val="2400"/>
              </a:spcBef>
            </a:pPr>
            <a:r>
              <a:rPr lang="en-US" dirty="0" smtClean="0">
                <a:latin typeface="Arial"/>
              </a:rPr>
              <a:t>Education reform</a:t>
            </a:r>
          </a:p>
          <a:p>
            <a:pPr>
              <a:spcBef>
                <a:spcPts val="2400"/>
              </a:spcBef>
            </a:pPr>
            <a:r>
              <a:rPr lang="en-US" dirty="0" smtClean="0">
                <a:latin typeface="Arial"/>
              </a:rPr>
              <a:t>Changing realities and expectations of educational institutions</a:t>
            </a:r>
          </a:p>
          <a:p>
            <a:pPr>
              <a:spcBef>
                <a:spcPts val="2400"/>
              </a:spcBef>
            </a:pPr>
            <a:r>
              <a:rPr lang="en-US" dirty="0" smtClean="0">
                <a:latin typeface="Arial"/>
              </a:rPr>
              <a:t>Current trends in language pedagogy, changes prompted by SLA research</a:t>
            </a:r>
          </a:p>
          <a:p>
            <a:endParaRPr lang="en-US" dirty="0" smtClean="0">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fontAlgn="auto" hangingPunct="1">
              <a:spcAft>
                <a:spcPts val="0"/>
              </a:spcAft>
              <a:defRPr/>
            </a:pPr>
            <a:r>
              <a:rPr lang="en-US" dirty="0" smtClean="0">
                <a:solidFill>
                  <a:schemeClr val="tx1"/>
                </a:solidFill>
                <a:latin typeface="Arial"/>
                <a:ea typeface="+mj-ea"/>
                <a:cs typeface="+mj-cs"/>
              </a:rPr>
              <a:t>Fundamental changes</a:t>
            </a:r>
            <a:endParaRPr lang="en-US" dirty="0">
              <a:solidFill>
                <a:schemeClr val="tx1"/>
              </a:solidFill>
              <a:latin typeface="Arial"/>
              <a:ea typeface="+mj-ea"/>
              <a:cs typeface="+mj-cs"/>
            </a:endParaRPr>
          </a:p>
        </p:txBody>
      </p:sp>
      <p:sp>
        <p:nvSpPr>
          <p:cNvPr id="36866" name="Content Placeholder 1"/>
          <p:cNvSpPr>
            <a:spLocks noGrp="1"/>
          </p:cNvSpPr>
          <p:nvPr>
            <p:ph sz="quarter" idx="1"/>
          </p:nvPr>
        </p:nvSpPr>
        <p:spPr/>
        <p:txBody>
          <a:bodyPr>
            <a:normAutofit/>
          </a:bodyPr>
          <a:lstStyle/>
          <a:p>
            <a:pPr eaLnBrk="1" hangingPunct="1"/>
            <a:r>
              <a:rPr lang="en-US" sz="2800" dirty="0" smtClean="0">
                <a:latin typeface="Arial"/>
              </a:rPr>
              <a:t>Instructional goals</a:t>
            </a:r>
          </a:p>
          <a:p>
            <a:pPr eaLnBrk="1" hangingPunct="1">
              <a:spcBef>
                <a:spcPts val="1800"/>
              </a:spcBef>
            </a:pPr>
            <a:r>
              <a:rPr lang="en-US" sz="2800" dirty="0" smtClean="0">
                <a:latin typeface="Arial"/>
              </a:rPr>
              <a:t>Class time</a:t>
            </a:r>
          </a:p>
          <a:p>
            <a:pPr eaLnBrk="1" hangingPunct="1">
              <a:spcBef>
                <a:spcPts val="1800"/>
              </a:spcBef>
            </a:pPr>
            <a:r>
              <a:rPr lang="en-US" sz="2800" dirty="0" smtClean="0">
                <a:latin typeface="Arial"/>
              </a:rPr>
              <a:t>Time outside of class</a:t>
            </a:r>
          </a:p>
          <a:p>
            <a:pPr eaLnBrk="1" hangingPunct="1">
              <a:spcBef>
                <a:spcPts val="1800"/>
              </a:spcBef>
            </a:pPr>
            <a:r>
              <a:rPr lang="en-US" sz="2800" dirty="0" smtClean="0">
                <a:latin typeface="Arial"/>
              </a:rPr>
              <a:t>(Assessment)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457200"/>
            <a:ext cx="7772400" cy="1143000"/>
          </a:xfrm>
        </p:spPr>
        <p:txBody>
          <a:bodyPr>
            <a:normAutofit fontScale="90000"/>
          </a:bodyPr>
          <a:lstStyle/>
          <a:p>
            <a:pPr eaLnBrk="1" fontAlgn="auto" hangingPunct="1">
              <a:spcAft>
                <a:spcPts val="0"/>
              </a:spcAft>
              <a:defRPr/>
            </a:pPr>
            <a:r>
              <a:rPr lang="en-US" dirty="0" smtClean="0">
                <a:solidFill>
                  <a:schemeClr val="tx1"/>
                </a:solidFill>
                <a:latin typeface="Arial"/>
                <a:ea typeface="+mj-ea"/>
                <a:cs typeface="+mj-cs"/>
              </a:rPr>
              <a:t>Instructional Goals: </a:t>
            </a:r>
            <a:br>
              <a:rPr lang="en-US" dirty="0" smtClean="0">
                <a:solidFill>
                  <a:schemeClr val="tx1"/>
                </a:solidFill>
                <a:latin typeface="Arial"/>
                <a:ea typeface="+mj-ea"/>
                <a:cs typeface="+mj-cs"/>
              </a:rPr>
            </a:br>
            <a:r>
              <a:rPr lang="en-US" dirty="0" smtClean="0">
                <a:solidFill>
                  <a:schemeClr val="tx1"/>
                </a:solidFill>
                <a:latin typeface="Arial"/>
                <a:ea typeface="+mj-ea"/>
                <a:cs typeface="+mj-cs"/>
              </a:rPr>
              <a:t>      </a:t>
            </a:r>
            <a:r>
              <a:rPr lang="en-US" sz="2667" dirty="0" smtClean="0">
                <a:latin typeface="Arial"/>
                <a:ea typeface="+mj-ea"/>
                <a:cs typeface="+mj-cs"/>
              </a:rPr>
              <a:t>move from </a:t>
            </a:r>
            <a:r>
              <a:rPr lang="en-US" sz="2667" b="1" dirty="0" smtClean="0">
                <a:latin typeface="Arial"/>
                <a:ea typeface="+mj-ea"/>
                <a:cs typeface="+mj-cs"/>
              </a:rPr>
              <a:t>knowledge </a:t>
            </a:r>
            <a:r>
              <a:rPr lang="en-US" sz="2667" dirty="0" smtClean="0">
                <a:latin typeface="Arial"/>
                <a:ea typeface="+mj-ea"/>
                <a:cs typeface="+mj-cs"/>
              </a:rPr>
              <a:t>to </a:t>
            </a:r>
            <a:r>
              <a:rPr lang="en-US" sz="2667" b="1" dirty="0" smtClean="0">
                <a:latin typeface="Arial"/>
                <a:ea typeface="+mj-ea"/>
                <a:cs typeface="+mj-cs"/>
              </a:rPr>
              <a:t>knowledge-able</a:t>
            </a:r>
            <a:endParaRPr lang="en-US" sz="2667" b="1" dirty="0">
              <a:latin typeface="Arial"/>
              <a:ea typeface="+mj-ea"/>
              <a:cs typeface="+mj-cs"/>
            </a:endParaRPr>
          </a:p>
        </p:txBody>
      </p:sp>
      <p:sp>
        <p:nvSpPr>
          <p:cNvPr id="36866" name="Content Placeholder 1"/>
          <p:cNvSpPr>
            <a:spLocks noGrp="1"/>
          </p:cNvSpPr>
          <p:nvPr>
            <p:ph sz="quarter" idx="1"/>
          </p:nvPr>
        </p:nvSpPr>
        <p:spPr>
          <a:xfrm>
            <a:off x="914400" y="1981200"/>
            <a:ext cx="7772400" cy="4419600"/>
          </a:xfrm>
        </p:spPr>
        <p:txBody>
          <a:bodyPr>
            <a:normAutofit/>
          </a:bodyPr>
          <a:lstStyle/>
          <a:p>
            <a:pPr eaLnBrk="1" hangingPunct="1">
              <a:buNone/>
            </a:pPr>
            <a:r>
              <a:rPr lang="en-US" sz="3600" dirty="0" smtClean="0">
                <a:latin typeface="Arial"/>
              </a:rPr>
              <a:t>Focus on how, not what:</a:t>
            </a:r>
          </a:p>
          <a:p>
            <a:pPr lvl="1" eaLnBrk="1" hangingPunct="1">
              <a:spcBef>
                <a:spcPts val="1800"/>
              </a:spcBef>
              <a:buSzPct val="50000"/>
              <a:buFont typeface="Wingdings" charset="2"/>
              <a:buChar char=""/>
            </a:pPr>
            <a:r>
              <a:rPr lang="en-US" sz="2800" dirty="0" smtClean="0">
                <a:latin typeface="Arial"/>
              </a:rPr>
              <a:t>Skills and strategies</a:t>
            </a:r>
          </a:p>
          <a:p>
            <a:pPr lvl="2" eaLnBrk="1" hangingPunct="1">
              <a:spcBef>
                <a:spcPts val="1800"/>
              </a:spcBef>
              <a:buSzPct val="50000"/>
              <a:buFont typeface="Wingdings" charset="2"/>
              <a:buChar char=""/>
            </a:pPr>
            <a:r>
              <a:rPr lang="en-US" sz="2400" dirty="0" smtClean="0">
                <a:latin typeface="Arial"/>
              </a:rPr>
              <a:t>How to communicate</a:t>
            </a:r>
          </a:p>
          <a:p>
            <a:pPr lvl="2" eaLnBrk="1" hangingPunct="1">
              <a:spcBef>
                <a:spcPts val="1800"/>
              </a:spcBef>
              <a:buSzPct val="50000"/>
              <a:buFont typeface="Wingdings" charset="2"/>
              <a:buChar char=""/>
            </a:pPr>
            <a:r>
              <a:rPr lang="en-US" sz="2400" dirty="0" smtClean="0">
                <a:latin typeface="Arial"/>
              </a:rPr>
              <a:t>How to cope, to bootstrap, observe</a:t>
            </a:r>
          </a:p>
          <a:p>
            <a:pPr lvl="2" eaLnBrk="1" hangingPunct="1">
              <a:spcBef>
                <a:spcPts val="1800"/>
              </a:spcBef>
              <a:buSzPct val="50000"/>
              <a:buFont typeface="Wingdings" charset="2"/>
              <a:buChar char=""/>
            </a:pPr>
            <a:r>
              <a:rPr lang="en-US" sz="2400" dirty="0" smtClean="0">
                <a:latin typeface="Arial"/>
              </a:rPr>
              <a:t>How to look for, evaluate and interpret/analyze information</a:t>
            </a:r>
          </a:p>
          <a:p>
            <a:pPr lvl="1" eaLnBrk="1" hangingPunct="1">
              <a:spcBef>
                <a:spcPts val="1800"/>
              </a:spcBef>
              <a:buSzPct val="50000"/>
              <a:buFont typeface="Wingdings" charset="2"/>
              <a:buChar char=""/>
            </a:pPr>
            <a:r>
              <a:rPr lang="en-US" sz="2800" dirty="0" smtClean="0">
                <a:latin typeface="Arial"/>
              </a:rPr>
              <a:t>Practice </a:t>
            </a:r>
            <a:r>
              <a:rPr lang="en-US" sz="1800" dirty="0" smtClean="0">
                <a:latin typeface="Arial"/>
              </a:rPr>
              <a:t>(</a:t>
            </a:r>
            <a:r>
              <a:rPr lang="en-US" sz="1800" dirty="0" err="1" smtClean="0">
                <a:latin typeface="Arial"/>
              </a:rPr>
              <a:t>DeKeyser</a:t>
            </a:r>
            <a:r>
              <a:rPr lang="en-US" sz="1800" dirty="0" smtClean="0">
                <a:latin typeface="Arial"/>
              </a:rPr>
              <a:t>: Skill Acquisition Theory)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86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86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86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86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solidFill>
                  <a:schemeClr val="tx1"/>
                </a:solidFill>
                <a:latin typeface="Arial"/>
                <a:ea typeface="+mj-ea"/>
                <a:cs typeface="+mj-cs"/>
              </a:rPr>
              <a:t>Class time</a:t>
            </a:r>
            <a:endParaRPr lang="en-US" sz="3600" dirty="0">
              <a:solidFill>
                <a:schemeClr val="tx1"/>
              </a:solidFill>
              <a:latin typeface="Arial"/>
              <a:ea typeface="+mj-ea"/>
              <a:cs typeface="+mj-cs"/>
            </a:endParaRPr>
          </a:p>
        </p:txBody>
      </p:sp>
      <p:sp>
        <p:nvSpPr>
          <p:cNvPr id="36866" name="Content Placeholder 1"/>
          <p:cNvSpPr>
            <a:spLocks noGrp="1"/>
          </p:cNvSpPr>
          <p:nvPr>
            <p:ph sz="quarter" idx="1"/>
          </p:nvPr>
        </p:nvSpPr>
        <p:spPr>
          <a:xfrm>
            <a:off x="914400" y="1905000"/>
            <a:ext cx="7772400" cy="3657600"/>
          </a:xfrm>
        </p:spPr>
        <p:txBody>
          <a:bodyPr>
            <a:normAutofit/>
          </a:bodyPr>
          <a:lstStyle/>
          <a:p>
            <a:pPr eaLnBrk="1" hangingPunct="1"/>
            <a:r>
              <a:rPr lang="en-US" sz="2800" dirty="0" smtClean="0">
                <a:latin typeface="Arial"/>
              </a:rPr>
              <a:t>Less teacher talk/lecturing</a:t>
            </a:r>
          </a:p>
          <a:p>
            <a:pPr eaLnBrk="1" hangingPunct="1">
              <a:spcBef>
                <a:spcPts val="2400"/>
              </a:spcBef>
            </a:pPr>
            <a:r>
              <a:rPr lang="en-US" sz="2800" dirty="0" smtClean="0">
                <a:latin typeface="Arial"/>
              </a:rPr>
              <a:t>More group interaction and exploration</a:t>
            </a:r>
          </a:p>
          <a:p>
            <a:pPr eaLnBrk="1" hangingPunct="1">
              <a:spcBef>
                <a:spcPts val="2400"/>
              </a:spcBef>
            </a:pPr>
            <a:r>
              <a:rPr lang="en-US" sz="2800" dirty="0" smtClean="0">
                <a:latin typeface="Arial"/>
              </a:rPr>
              <a:t>Information technology available to both teacher and students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28600"/>
            <a:ext cx="7772400" cy="1143000"/>
          </a:xfrm>
        </p:spPr>
        <p:txBody>
          <a:bodyPr/>
          <a:lstStyle/>
          <a:p>
            <a:r>
              <a:rPr lang="en-US" dirty="0" smtClean="0">
                <a:solidFill>
                  <a:schemeClr val="tx1"/>
                </a:solidFill>
                <a:latin typeface="Arial"/>
              </a:rPr>
              <a:t>La </a:t>
            </a:r>
            <a:r>
              <a:rPr lang="en-US" dirty="0" err="1" smtClean="0">
                <a:solidFill>
                  <a:schemeClr val="tx1"/>
                </a:solidFill>
                <a:latin typeface="Arial"/>
              </a:rPr>
              <a:t>vida</a:t>
            </a:r>
            <a:r>
              <a:rPr lang="en-US" dirty="0" smtClean="0">
                <a:solidFill>
                  <a:schemeClr val="tx1"/>
                </a:solidFill>
                <a:latin typeface="Arial"/>
              </a:rPr>
              <a:t> </a:t>
            </a:r>
            <a:r>
              <a:rPr lang="en-US" dirty="0" err="1" smtClean="0">
                <a:solidFill>
                  <a:schemeClr val="tx1"/>
                </a:solidFill>
                <a:latin typeface="Arial"/>
              </a:rPr>
              <a:t>es</a:t>
            </a:r>
            <a:r>
              <a:rPr lang="en-US" dirty="0" smtClean="0">
                <a:solidFill>
                  <a:schemeClr val="tx1"/>
                </a:solidFill>
                <a:latin typeface="Arial"/>
              </a:rPr>
              <a:t> </a:t>
            </a:r>
            <a:r>
              <a:rPr lang="en-US" dirty="0" err="1" smtClean="0">
                <a:solidFill>
                  <a:schemeClr val="tx1"/>
                </a:solidFill>
                <a:latin typeface="Arial"/>
              </a:rPr>
              <a:t>sueño</a:t>
            </a:r>
            <a:endParaRPr lang="en-US" dirty="0">
              <a:solidFill>
                <a:schemeClr val="tx1"/>
              </a:solidFill>
              <a:latin typeface="Arial"/>
            </a:endParaRPr>
          </a:p>
        </p:txBody>
      </p:sp>
      <p:sp>
        <p:nvSpPr>
          <p:cNvPr id="2" name="Content Placeholder 1"/>
          <p:cNvSpPr>
            <a:spLocks noGrp="1"/>
          </p:cNvSpPr>
          <p:nvPr>
            <p:ph sz="quarter" idx="1"/>
          </p:nvPr>
        </p:nvSpPr>
        <p:spPr>
          <a:xfrm>
            <a:off x="457200" y="1143000"/>
            <a:ext cx="8534400" cy="4876800"/>
          </a:xfrm>
        </p:spPr>
        <p:txBody>
          <a:bodyPr>
            <a:normAutofit/>
          </a:bodyPr>
          <a:lstStyle/>
          <a:p>
            <a:r>
              <a:rPr lang="en-US" sz="2400" b="1" dirty="0" smtClean="0"/>
              <a:t>Resources: </a:t>
            </a:r>
            <a:endParaRPr lang="en-US" sz="2400" dirty="0" smtClean="0"/>
          </a:p>
          <a:p>
            <a:pPr lvl="1"/>
            <a:r>
              <a:rPr lang="en-US" sz="1800" dirty="0" smtClean="0"/>
              <a:t>A copy of the play </a:t>
            </a:r>
            <a:r>
              <a:rPr lang="en-US" sz="1800" i="1" dirty="0" smtClean="0"/>
              <a:t>La </a:t>
            </a:r>
            <a:r>
              <a:rPr lang="en-US" sz="1800" i="1" dirty="0" err="1" smtClean="0"/>
              <a:t>vida</a:t>
            </a:r>
            <a:r>
              <a:rPr lang="en-US" sz="1800" i="1" dirty="0" smtClean="0"/>
              <a:t> </a:t>
            </a:r>
            <a:r>
              <a:rPr lang="en-US" sz="1800" i="1" dirty="0" err="1" smtClean="0"/>
              <a:t>es</a:t>
            </a:r>
            <a:r>
              <a:rPr lang="en-US" sz="1800" i="1" dirty="0" smtClean="0"/>
              <a:t> </a:t>
            </a:r>
            <a:r>
              <a:rPr lang="en-US" sz="1800" i="1" dirty="0" err="1" smtClean="0"/>
              <a:t>sueño</a:t>
            </a:r>
            <a:r>
              <a:rPr lang="en-US" sz="1800" i="1" dirty="0" smtClean="0"/>
              <a:t> </a:t>
            </a:r>
            <a:r>
              <a:rPr lang="en-US" sz="1800" dirty="0" smtClean="0"/>
              <a:t>Available free online through </a:t>
            </a:r>
            <a:r>
              <a:rPr lang="en-US" sz="1800" i="1" dirty="0" err="1" smtClean="0"/>
              <a:t>http://www.donquijote.org/SpanishLanguage/literature/library/teatro/vidasue/vidasue.pdf</a:t>
            </a:r>
            <a:r>
              <a:rPr lang="en-US" sz="1800" i="1" dirty="0" smtClean="0"/>
              <a:t>	</a:t>
            </a:r>
            <a:endParaRPr lang="en-US" sz="1800" dirty="0" smtClean="0"/>
          </a:p>
          <a:p>
            <a:pPr lvl="1"/>
            <a:r>
              <a:rPr lang="en-US" sz="1800" dirty="0" smtClean="0"/>
              <a:t>Internet, multiple computer screens, moveable tables, networked laptops </a:t>
            </a:r>
          </a:p>
          <a:p>
            <a:r>
              <a:rPr lang="en-US" sz="2400" b="1" dirty="0" smtClean="0"/>
              <a:t>Learning objectives: </a:t>
            </a:r>
            <a:endParaRPr lang="en-US" sz="2400" dirty="0" smtClean="0"/>
          </a:p>
          <a:p>
            <a:pPr lvl="1"/>
            <a:r>
              <a:rPr lang="en-US" sz="1800" dirty="0" smtClean="0"/>
              <a:t>Demonstrate a deeper understanding of the Golden Age drama in general and of the work, </a:t>
            </a:r>
            <a:r>
              <a:rPr lang="en-US" sz="1800" i="1" dirty="0" smtClean="0"/>
              <a:t>La </a:t>
            </a:r>
            <a:r>
              <a:rPr lang="en-US" sz="1800" i="1" dirty="0" err="1" smtClean="0"/>
              <a:t>vida</a:t>
            </a:r>
            <a:r>
              <a:rPr lang="en-US" sz="1800" i="1" dirty="0" smtClean="0"/>
              <a:t> </a:t>
            </a:r>
            <a:r>
              <a:rPr lang="en-US" sz="1800" i="1" dirty="0" err="1" smtClean="0"/>
              <a:t>es</a:t>
            </a:r>
            <a:r>
              <a:rPr lang="en-US" sz="1800" i="1" dirty="0" smtClean="0"/>
              <a:t> </a:t>
            </a:r>
            <a:r>
              <a:rPr lang="en-US" sz="1800" i="1" dirty="0" err="1" smtClean="0"/>
              <a:t>sueño</a:t>
            </a:r>
            <a:r>
              <a:rPr lang="en-US" sz="1800" dirty="0" smtClean="0"/>
              <a:t>, in particular.</a:t>
            </a:r>
          </a:p>
          <a:p>
            <a:pPr lvl="1"/>
            <a:r>
              <a:rPr lang="en-US" sz="1800" dirty="0" smtClean="0"/>
              <a:t>Increase oral and written proficiency in the target language, Spanish.</a:t>
            </a:r>
          </a:p>
          <a:p>
            <a:pPr lvl="1"/>
            <a:r>
              <a:rPr lang="en-US" sz="1800" dirty="0" smtClean="0"/>
              <a:t>(</a:t>
            </a:r>
            <a:r>
              <a:rPr lang="en-US" sz="1800" dirty="0" err="1" smtClean="0"/>
              <a:t>Re)assemble</a:t>
            </a:r>
            <a:r>
              <a:rPr lang="en-US" sz="1800" dirty="0" smtClean="0"/>
              <a:t> and interpret a well-known cultural text, the soliloquy of </a:t>
            </a:r>
            <a:r>
              <a:rPr lang="en-US" sz="1800" dirty="0" err="1" smtClean="0"/>
              <a:t>Seguismundo</a:t>
            </a:r>
            <a:r>
              <a:rPr lang="en-US" sz="1800" dirty="0" smtClean="0"/>
              <a:t>, a cultural text comparable to Hamlet’s </a:t>
            </a:r>
            <a:r>
              <a:rPr lang="en-US" sz="1800" i="1" dirty="0" smtClean="0"/>
              <a:t>To be or not to be.</a:t>
            </a:r>
            <a:endParaRPr lang="en-US" sz="1800" dirty="0" smtClean="0"/>
          </a:p>
          <a:p>
            <a:pPr lvl="1"/>
            <a:r>
              <a:rPr lang="en-US" sz="1800" dirty="0" smtClean="0"/>
              <a:t>Explain the socio-political and historical context of </a:t>
            </a:r>
            <a:r>
              <a:rPr lang="en-US" sz="1800" dirty="0" err="1" smtClean="0"/>
              <a:t>Calderón</a:t>
            </a:r>
            <a:r>
              <a:rPr lang="en-US" sz="1800" dirty="0" smtClean="0"/>
              <a:t> de la </a:t>
            </a:r>
            <a:r>
              <a:rPr lang="en-US" sz="1800" dirty="0" err="1" smtClean="0"/>
              <a:t>Barca’s</a:t>
            </a:r>
            <a:r>
              <a:rPr lang="en-US" sz="1800" dirty="0" smtClean="0"/>
              <a:t> literary pieces and his contemporary </a:t>
            </a:r>
            <a:r>
              <a:rPr lang="en-US" sz="1800" dirty="0" err="1" smtClean="0"/>
              <a:t>audience(s</a:t>
            </a:r>
            <a:r>
              <a:rPr lang="en-US" sz="1800" dirty="0" smtClean="0"/>
              <a:t>).</a:t>
            </a:r>
          </a:p>
          <a:p>
            <a:pPr lvl="1">
              <a:spcAft>
                <a:spcPts val="0"/>
              </a:spcAft>
            </a:pPr>
            <a:r>
              <a:rPr lang="en-US" sz="1800" dirty="0" smtClean="0"/>
              <a:t>Describe  the characters involved in the play, to select contemporary actors for a new interpretation of the play and to defend the selection.</a:t>
            </a:r>
          </a:p>
          <a:p>
            <a:pPr lvl="0">
              <a:spcAft>
                <a:spcPts val="0"/>
              </a:spcAft>
              <a:buNone/>
            </a:pPr>
            <a:endParaRPr lang="en-US" dirty="0" smtClean="0"/>
          </a:p>
          <a:p>
            <a:endParaRPr lang="en-US" dirty="0"/>
          </a:p>
        </p:txBody>
      </p:sp>
      <p:pic>
        <p:nvPicPr>
          <p:cNvPr id="4" name="Picture 3"/>
          <p:cNvPicPr>
            <a:picLocks noChangeAspect="1"/>
          </p:cNvPicPr>
          <p:nvPr/>
        </p:nvPicPr>
        <p:blipFill>
          <a:blip r:embed="rId3"/>
          <a:stretch>
            <a:fillRect/>
          </a:stretch>
        </p:blipFill>
        <p:spPr>
          <a:xfrm>
            <a:off x="7924800" y="76200"/>
            <a:ext cx="1143000" cy="1524000"/>
          </a:xfrm>
          <a:prstGeom prst="rect">
            <a:avLst/>
          </a:prstGeom>
        </p:spPr>
      </p:pic>
      <p:sp>
        <p:nvSpPr>
          <p:cNvPr id="5" name="TextBox 4"/>
          <p:cNvSpPr txBox="1"/>
          <p:nvPr/>
        </p:nvSpPr>
        <p:spPr>
          <a:xfrm>
            <a:off x="4572000" y="5943600"/>
            <a:ext cx="4343400" cy="738664"/>
          </a:xfrm>
          <a:prstGeom prst="rect">
            <a:avLst/>
          </a:prstGeom>
          <a:noFill/>
          <a:ln w="19050" cap="flat" cmpd="sng" algn="ctr">
            <a:solidFill>
              <a:schemeClr val="bg2">
                <a:lumMod val="50000"/>
              </a:schemeClr>
            </a:solidFill>
            <a:prstDash val="solid"/>
            <a:round/>
            <a:headEnd type="none" w="med" len="med"/>
            <a:tailEnd type="none" w="med" len="med"/>
          </a:ln>
        </p:spPr>
        <p:txBody>
          <a:bodyPr wrap="square" rtlCol="0">
            <a:spAutoFit/>
          </a:bodyPr>
          <a:lstStyle/>
          <a:p>
            <a:r>
              <a:rPr lang="en-US" sz="1400" dirty="0" smtClean="0">
                <a:latin typeface="Arial"/>
                <a:cs typeface="Optima"/>
              </a:rPr>
              <a:t>Lesson author:</a:t>
            </a:r>
          </a:p>
          <a:p>
            <a:r>
              <a:rPr lang="en-US" sz="1400" dirty="0" smtClean="0">
                <a:latin typeface="Arial"/>
                <a:cs typeface="Optima"/>
              </a:rPr>
              <a:t>   </a:t>
            </a:r>
            <a:r>
              <a:rPr lang="en-US" sz="1400" b="1" dirty="0" smtClean="0">
                <a:latin typeface="Arial"/>
                <a:cs typeface="Optima"/>
              </a:rPr>
              <a:t>Elizabeth </a:t>
            </a:r>
            <a:r>
              <a:rPr lang="en-US" sz="1400" b="1" dirty="0" err="1" smtClean="0">
                <a:latin typeface="Arial"/>
                <a:cs typeface="Optima"/>
              </a:rPr>
              <a:t>Deifell</a:t>
            </a:r>
            <a:r>
              <a:rPr lang="en-US" sz="1400" dirty="0" smtClean="0">
                <a:latin typeface="Arial"/>
                <a:cs typeface="Optima"/>
              </a:rPr>
              <a:t>, FLARE SLA doctoral student</a:t>
            </a:r>
          </a:p>
          <a:p>
            <a:r>
              <a:rPr lang="en-US" sz="1400" dirty="0" smtClean="0">
                <a:latin typeface="Arial"/>
                <a:cs typeface="Optima"/>
              </a:rPr>
              <a:t>   University of Iowa </a:t>
            </a:r>
            <a:endParaRPr lang="en-US" sz="1400" dirty="0">
              <a:latin typeface="Arial"/>
              <a:cs typeface="Opti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subTnLst>
                                    <p:animClr>
                                      <p:cBhvr override="childStyle">
                                        <p:cTn dur="1" fill="hold" display="0" masterRel="nextClick" afterEffect="1"/>
                                        <p:tgtEl>
                                          <p:spTgt spid="2">
                                            <p:txEl>
                                              <p:pRg st="0" end="0"/>
                                            </p:txEl>
                                          </p:spTgt>
                                        </p:tgtEl>
                                        <p:attrNameLst>
                                          <p:attrName>ppt_c</p:attrName>
                                        </p:attrNameLst>
                                      </p:cBhvr>
                                      <p:to>
                                        <a:schemeClr val="tx2"/>
                                      </p:to>
                                    </p:animClr>
                                  </p:sub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subTnLst>
                                    <p:animClr>
                                      <p:cBhvr override="childStyle">
                                        <p:cTn dur="1" fill="hold" display="0" masterRel="nextClick" afterEffect="1"/>
                                        <p:tgtEl>
                                          <p:spTgt spid="2">
                                            <p:txEl>
                                              <p:pRg st="1" end="1"/>
                                            </p:txEl>
                                          </p:spTgt>
                                        </p:tgtEl>
                                        <p:attrNameLst>
                                          <p:attrName>ppt_c</p:attrName>
                                        </p:attrNameLst>
                                      </p:cBhvr>
                                      <p:to>
                                        <a:schemeClr val="tx2"/>
                                      </p:to>
                                    </p:animClr>
                                  </p:sub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subTnLst>
                                    <p:animClr>
                                      <p:cBhvr override="childStyle">
                                        <p:cTn dur="1" fill="hold" display="0" masterRel="nextClick" afterEffect="1"/>
                                        <p:tgtEl>
                                          <p:spTgt spid="2">
                                            <p:txEl>
                                              <p:pRg st="2" end="2"/>
                                            </p:txEl>
                                          </p:spTgt>
                                        </p:tgtEl>
                                        <p:attrNameLst>
                                          <p:attrName>ppt_c</p:attrName>
                                        </p:attrNameLst>
                                      </p:cBhvr>
                                      <p:to>
                                        <a:schemeClr val="tx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28600"/>
            <a:ext cx="7772400" cy="944562"/>
          </a:xfrm>
        </p:spPr>
        <p:txBody>
          <a:bodyPr/>
          <a:lstStyle/>
          <a:p>
            <a:r>
              <a:rPr lang="en-US" dirty="0" smtClean="0">
                <a:solidFill>
                  <a:schemeClr val="tx1"/>
                </a:solidFill>
                <a:latin typeface="Arial"/>
              </a:rPr>
              <a:t>Plan</a:t>
            </a:r>
            <a:endParaRPr lang="en-US" dirty="0">
              <a:solidFill>
                <a:schemeClr val="tx1"/>
              </a:solidFill>
              <a:latin typeface="Arial"/>
            </a:endParaRPr>
          </a:p>
        </p:txBody>
      </p:sp>
      <p:sp>
        <p:nvSpPr>
          <p:cNvPr id="2" name="Content Placeholder 1"/>
          <p:cNvSpPr>
            <a:spLocks noGrp="1"/>
          </p:cNvSpPr>
          <p:nvPr>
            <p:ph sz="quarter" idx="1"/>
          </p:nvPr>
        </p:nvSpPr>
        <p:spPr>
          <a:xfrm>
            <a:off x="457200" y="1066800"/>
            <a:ext cx="7467600" cy="4572000"/>
          </a:xfrm>
        </p:spPr>
        <p:txBody>
          <a:bodyPr>
            <a:normAutofit fontScale="92500" lnSpcReduction="20000"/>
          </a:bodyPr>
          <a:lstStyle/>
          <a:p>
            <a:r>
              <a:rPr lang="en-US" sz="2400" dirty="0" smtClean="0"/>
              <a:t>Before first class: </a:t>
            </a:r>
          </a:p>
          <a:p>
            <a:pPr lvl="1"/>
            <a:r>
              <a:rPr lang="en-US" sz="2400" dirty="0" smtClean="0"/>
              <a:t>Finish reading the play</a:t>
            </a:r>
          </a:p>
          <a:p>
            <a:pPr lvl="1"/>
            <a:r>
              <a:rPr lang="en-US" sz="2400" dirty="0" smtClean="0"/>
              <a:t>Complete online activities:</a:t>
            </a:r>
          </a:p>
          <a:p>
            <a:pPr lvl="2"/>
            <a:r>
              <a:rPr lang="en-US" sz="1800" dirty="0" smtClean="0"/>
              <a:t>vocabulary </a:t>
            </a:r>
          </a:p>
          <a:p>
            <a:pPr lvl="2"/>
            <a:r>
              <a:rPr lang="en-US" sz="1800" dirty="0" smtClean="0"/>
              <a:t>grammatical structures</a:t>
            </a:r>
          </a:p>
          <a:p>
            <a:pPr lvl="2"/>
            <a:r>
              <a:rPr lang="en-US" sz="1800" dirty="0" smtClean="0"/>
              <a:t>background on </a:t>
            </a:r>
            <a:r>
              <a:rPr lang="en-US" sz="1800" dirty="0" err="1" smtClean="0"/>
              <a:t>Calderón</a:t>
            </a:r>
            <a:r>
              <a:rPr lang="en-US" sz="1800" dirty="0" smtClean="0"/>
              <a:t> de la </a:t>
            </a:r>
            <a:r>
              <a:rPr lang="en-US" sz="1800" dirty="0" err="1" smtClean="0"/>
              <a:t>Barca</a:t>
            </a:r>
            <a:r>
              <a:rPr lang="en-US" sz="1800" dirty="0" smtClean="0"/>
              <a:t> and the historical period</a:t>
            </a:r>
          </a:p>
          <a:p>
            <a:r>
              <a:rPr lang="en-US" sz="2400" dirty="0" smtClean="0"/>
              <a:t>In class:</a:t>
            </a:r>
          </a:p>
          <a:p>
            <a:pPr lvl="1"/>
            <a:r>
              <a:rPr lang="en-US" sz="2400" dirty="0" smtClean="0"/>
              <a:t>Instructor-led whole class discussion of characters</a:t>
            </a:r>
          </a:p>
          <a:p>
            <a:pPr lvl="1"/>
            <a:r>
              <a:rPr lang="en-US" sz="2400" dirty="0" smtClean="0"/>
              <a:t>Contest between teams: Who said that? </a:t>
            </a:r>
            <a:r>
              <a:rPr lang="en-US" sz="1800" dirty="0" smtClean="0"/>
              <a:t>(teacher controller computer prompts, answers via clickers or Twitter)</a:t>
            </a:r>
          </a:p>
          <a:p>
            <a:pPr lvl="1"/>
            <a:r>
              <a:rPr lang="en-US" sz="2400" dirty="0" err="1" smtClean="0"/>
              <a:t>Recrafting</a:t>
            </a:r>
            <a:r>
              <a:rPr lang="en-US" sz="2400" dirty="0" smtClean="0"/>
              <a:t> </a:t>
            </a:r>
            <a:r>
              <a:rPr lang="en-US" sz="2400" dirty="0" err="1" smtClean="0"/>
              <a:t>Segismundo’s</a:t>
            </a:r>
            <a:r>
              <a:rPr lang="en-US" sz="2400" dirty="0" smtClean="0"/>
              <a:t> Soliloquy- </a:t>
            </a:r>
            <a:r>
              <a:rPr lang="en-US" sz="1800" dirty="0" smtClean="0"/>
              <a:t>groups work with online exercise to unscramble the parts of the famous Act 2 soliloquy</a:t>
            </a:r>
          </a:p>
          <a:p>
            <a:pPr lvl="1"/>
            <a:r>
              <a:rPr lang="en-US" sz="2400" dirty="0" smtClean="0"/>
              <a:t>Where in the world?  </a:t>
            </a:r>
            <a:r>
              <a:rPr lang="en-US" sz="1800" dirty="0" smtClean="0"/>
              <a:t>Students view and discuss videos of various  productions of the play (where they are from, which they’d prefer to see)</a:t>
            </a:r>
          </a:p>
          <a:p>
            <a:pPr lvl="1" algn="r">
              <a:buNone/>
            </a:pPr>
            <a:r>
              <a:rPr lang="en-US" sz="1800" dirty="0" smtClean="0">
                <a:hlinkClick r:id="rId4"/>
              </a:rPr>
              <a:t>Example 1</a:t>
            </a:r>
            <a:r>
              <a:rPr lang="en-US" sz="1800" dirty="0" smtClean="0"/>
              <a:t>   </a:t>
            </a:r>
            <a:r>
              <a:rPr lang="en-US" sz="1800" dirty="0" smtClean="0">
                <a:hlinkClick r:id="rId5"/>
              </a:rPr>
              <a:t>Example 2</a:t>
            </a:r>
            <a:endParaRPr lang="en-US" sz="1800" dirty="0" smtClean="0"/>
          </a:p>
          <a:p>
            <a:pPr lvl="1"/>
            <a:endParaRPr lang="en-US" sz="1800" dirty="0"/>
          </a:p>
        </p:txBody>
      </p:sp>
      <p:pic>
        <p:nvPicPr>
          <p:cNvPr id="4" name="Picture 3"/>
          <p:cNvPicPr>
            <a:picLocks noChangeAspect="1"/>
          </p:cNvPicPr>
          <p:nvPr/>
        </p:nvPicPr>
        <p:blipFill>
          <a:blip r:embed="rId6"/>
          <a:stretch>
            <a:fillRect/>
          </a:stretch>
        </p:blipFill>
        <p:spPr>
          <a:xfrm>
            <a:off x="685800" y="1219200"/>
            <a:ext cx="7653131" cy="4800600"/>
          </a:xfrm>
          <a:prstGeom prst="rect">
            <a:avLst/>
          </a:prstGeom>
        </p:spPr>
      </p:pic>
      <p:pic>
        <p:nvPicPr>
          <p:cNvPr id="6" name="SegismundoSoliloquio.mov">
            <a:hlinkClick r:id="" action="ppaction://media"/>
          </p:cNvPr>
          <p:cNvPicPr/>
          <p:nvPr>
            <a:videoFile r:link="rId1"/>
          </p:nvPr>
        </p:nvPicPr>
        <p:blipFill>
          <a:blip r:embed="rId7"/>
          <a:stretch>
            <a:fillRect/>
          </a:stretch>
        </p:blipFill>
        <p:spPr>
          <a:xfrm>
            <a:off x="533400" y="1143000"/>
            <a:ext cx="7924800" cy="4457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subTnLst>
                                    <p:animClr>
                                      <p:cBhvr override="childStyle">
                                        <p:cTn dur="1" fill="hold" display="0" masterRel="nextClick" afterEffect="1"/>
                                        <p:tgtEl>
                                          <p:spTgt spid="2">
                                            <p:txEl>
                                              <p:pRg st="0" end="0"/>
                                            </p:txEl>
                                          </p:spTgt>
                                        </p:tgtEl>
                                        <p:attrNameLst>
                                          <p:attrName>ppt_c</p:attrName>
                                        </p:attrNameLst>
                                      </p:cBhvr>
                                      <p:to>
                                        <a:schemeClr val="tx2"/>
                                      </p:to>
                                    </p:animClr>
                                  </p:sub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subTnLst>
                                    <p:animClr>
                                      <p:cBhvr override="childStyle">
                                        <p:cTn dur="1" fill="hold" display="0" masterRel="nextClick" afterEffect="1"/>
                                        <p:tgtEl>
                                          <p:spTgt spid="2">
                                            <p:txEl>
                                              <p:pRg st="1" end="1"/>
                                            </p:txEl>
                                          </p:spTgt>
                                        </p:tgtEl>
                                        <p:attrNameLst>
                                          <p:attrName>ppt_c</p:attrName>
                                        </p:attrNameLst>
                                      </p:cBhvr>
                                      <p:to>
                                        <a:schemeClr val="tx2"/>
                                      </p:to>
                                    </p:animClr>
                                  </p:sub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subTnLst>
                                    <p:animClr>
                                      <p:cBhvr override="childStyle">
                                        <p:cTn dur="1" fill="hold" display="0" masterRel="nextClick" afterEffect="1"/>
                                        <p:tgtEl>
                                          <p:spTgt spid="2">
                                            <p:txEl>
                                              <p:pRg st="2" end="2"/>
                                            </p:txEl>
                                          </p:spTgt>
                                        </p:tgtEl>
                                        <p:attrNameLst>
                                          <p:attrName>ppt_c</p:attrName>
                                        </p:attrNameLst>
                                      </p:cBhvr>
                                      <p:to>
                                        <a:schemeClr val="tx2"/>
                                      </p:to>
                                    </p:animClr>
                                  </p:sub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subTnLst>
                                    <p:animClr>
                                      <p:cBhvr override="childStyle">
                                        <p:cTn dur="1" fill="hold" display="0" masterRel="nextClick" afterEffect="1"/>
                                        <p:tgtEl>
                                          <p:spTgt spid="2">
                                            <p:txEl>
                                              <p:pRg st="3" end="3"/>
                                            </p:txEl>
                                          </p:spTgt>
                                        </p:tgtEl>
                                        <p:attrNameLst>
                                          <p:attrName>ppt_c</p:attrName>
                                        </p:attrNameLst>
                                      </p:cBhvr>
                                      <p:to>
                                        <a:schemeClr val="tx2"/>
                                      </p:to>
                                    </p:animClr>
                                  </p:sub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subTnLst>
                                    <p:animClr>
                                      <p:cBhvr override="childStyle">
                                        <p:cTn dur="1" fill="hold" display="0" masterRel="nextClick" afterEffect="1"/>
                                        <p:tgtEl>
                                          <p:spTgt spid="2">
                                            <p:txEl>
                                              <p:pRg st="4" end="4"/>
                                            </p:txEl>
                                          </p:spTgt>
                                        </p:tgtEl>
                                        <p:attrNameLst>
                                          <p:attrName>ppt_c</p:attrName>
                                        </p:attrNameLst>
                                      </p:cBhvr>
                                      <p:to>
                                        <a:schemeClr val="tx2"/>
                                      </p:to>
                                    </p:animClr>
                                  </p:sub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subTnLst>
                                    <p:animClr>
                                      <p:cBhvr override="childStyle">
                                        <p:cTn dur="1" fill="hold" display="0" masterRel="nextClick" afterEffect="1"/>
                                        <p:tgtEl>
                                          <p:spTgt spid="2">
                                            <p:txEl>
                                              <p:pRg st="5" end="5"/>
                                            </p:txEl>
                                          </p:spTgt>
                                        </p:tgtEl>
                                        <p:attrNameLst>
                                          <p:attrName>ppt_c</p:attrName>
                                        </p:attrNameLst>
                                      </p:cBhvr>
                                      <p:to>
                                        <a:schemeClr val="tx2"/>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4"/>
                                        </p:tgtEl>
                                        <p:attrNameLst>
                                          <p:attrName>style.visibility</p:attrName>
                                        </p:attrNameLst>
                                      </p:cBhvr>
                                      <p:to>
                                        <p:strVal val="hidden"/>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6"/>
                    </p:tgtEl>
                  </p:cond>
                </p:stCondLst>
                <p:endSync evt="end" delay="0">
                  <p:rtn val="all"/>
                </p:endSync>
                <p:childTnLst>
                  <p:par>
                    <p:cTn id="43" fill="hold">
                      <p:stCondLst>
                        <p:cond delay="0"/>
                      </p:stCondLst>
                      <p:childTnLst>
                        <p:par>
                          <p:cTn id="44" fill="hold">
                            <p:stCondLst>
                              <p:cond delay="0"/>
                            </p:stCondLst>
                            <p:childTnLst>
                              <p:par>
                                <p:cTn id="45" presetID="2" presetClass="mediacall" presetSubtype="0" fill="hold" nodeType="clickEffect">
                                  <p:stCondLst>
                                    <p:cond delay="0"/>
                                  </p:stCondLst>
                                  <p:childTnLst>
                                    <p:cmd type="call" cmd="togglePause">
                                      <p:cBhvr>
                                        <p:cTn id="46" dur="1" fill="hold"/>
                                        <p:tgtEl>
                                          <p:spTgt spid="6"/>
                                        </p:tgtEl>
                                      </p:cBhvr>
                                    </p:cmd>
                                  </p:childTnLst>
                                </p:cTn>
                              </p:par>
                            </p:childTnLst>
                          </p:cTn>
                        </p:par>
                      </p:childTnLst>
                    </p:cTn>
                  </p:par>
                </p:childTnLst>
              </p:cTn>
              <p:nextCondLst>
                <p:cond evt="onClick" delay="0">
                  <p:tgtEl>
                    <p:spTgt spid="6"/>
                  </p:tgtEl>
                </p:cond>
              </p:nextCondLst>
            </p:seq>
            <p:video>
              <p:cMediaNode>
                <p:cTn id="47" fill="hold" display="0">
                  <p:stCondLst>
                    <p:cond delay="indefinite"/>
                  </p:stCondLst>
                  <p:endCondLst>
                    <p:cond evt="onNext" delay="0">
                      <p:tgtEl>
                        <p:sldTgt/>
                      </p:tgtEl>
                    </p:cond>
                    <p:cond evt="onPrev" delay="0">
                      <p:tgtEl>
                        <p:sldTgt/>
                      </p:tgtEl>
                    </p:cond>
                  </p:endCondLst>
                </p:cTn>
                <p:tgtEl>
                  <p:spTgt spid="6"/>
                </p:tgtEl>
              </p:cMediaNode>
            </p:video>
          </p:childTnLst>
        </p:cTn>
      </p:par>
    </p:tnLst>
    <p:bldLst>
      <p:bldP spid="2"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74638"/>
            <a:ext cx="7772400" cy="944562"/>
          </a:xfrm>
        </p:spPr>
        <p:txBody>
          <a:bodyPr/>
          <a:lstStyle/>
          <a:p>
            <a:r>
              <a:rPr lang="en-US" dirty="0" smtClean="0">
                <a:solidFill>
                  <a:schemeClr val="tx1"/>
                </a:solidFill>
                <a:latin typeface="Arial"/>
              </a:rPr>
              <a:t>Plan continued…</a:t>
            </a:r>
            <a:endParaRPr lang="en-US" dirty="0">
              <a:solidFill>
                <a:schemeClr val="tx1"/>
              </a:solidFill>
              <a:latin typeface="Arial"/>
            </a:endParaRPr>
          </a:p>
        </p:txBody>
      </p:sp>
      <p:sp>
        <p:nvSpPr>
          <p:cNvPr id="2" name="Content Placeholder 1"/>
          <p:cNvSpPr>
            <a:spLocks noGrp="1"/>
          </p:cNvSpPr>
          <p:nvPr>
            <p:ph sz="quarter" idx="1"/>
          </p:nvPr>
        </p:nvSpPr>
        <p:spPr>
          <a:xfrm>
            <a:off x="457200" y="1219200"/>
            <a:ext cx="8229600" cy="4953000"/>
          </a:xfrm>
        </p:spPr>
        <p:txBody>
          <a:bodyPr/>
          <a:lstStyle/>
          <a:p>
            <a:pPr lvl="1"/>
            <a:r>
              <a:rPr lang="en-US" sz="2400" dirty="0" smtClean="0"/>
              <a:t>Whole class discussion: </a:t>
            </a:r>
            <a:r>
              <a:rPr lang="en-US" sz="1800" dirty="0" smtClean="0"/>
              <a:t>How does a play differ from other genres?</a:t>
            </a:r>
          </a:p>
          <a:p>
            <a:pPr lvl="1"/>
            <a:r>
              <a:rPr lang="en-US" sz="2400" dirty="0" smtClean="0"/>
              <a:t>Who would you cast? </a:t>
            </a:r>
            <a:r>
              <a:rPr lang="en-US" sz="1800" dirty="0" smtClean="0"/>
              <a:t>Student teams discuss and upload their  decisions for display to the whole class for follow-up discussion and vote.</a:t>
            </a:r>
          </a:p>
          <a:p>
            <a:pPr lvl="1"/>
            <a:r>
              <a:rPr lang="en-US" sz="2400" dirty="0" smtClean="0"/>
              <a:t>Storytelling: </a:t>
            </a:r>
            <a:r>
              <a:rPr lang="en-US" sz="1800" dirty="0" smtClean="0"/>
              <a:t>Students teams reconstruct the story and post their synopses; can use the online text and internet resources to help, if necessary.</a:t>
            </a:r>
          </a:p>
          <a:p>
            <a:pPr lvl="1"/>
            <a:r>
              <a:rPr lang="en-US" sz="2400" dirty="0" smtClean="0"/>
              <a:t>Whole class discussion about “good” and “bad” kings</a:t>
            </a:r>
          </a:p>
          <a:p>
            <a:pPr lvl="1"/>
            <a:r>
              <a:rPr lang="en-US" sz="2400" dirty="0" smtClean="0"/>
              <a:t>Teacher mini-lecture on the concept of honor.</a:t>
            </a:r>
          </a:p>
          <a:p>
            <a:r>
              <a:rPr lang="en-US" sz="2800" dirty="0" smtClean="0"/>
              <a:t>After class:</a:t>
            </a:r>
          </a:p>
          <a:p>
            <a:pPr lvl="1"/>
            <a:r>
              <a:rPr lang="en-US" sz="2400" dirty="0" smtClean="0"/>
              <a:t>Groups produce collaboratively written “lecture notes” and post them to the class wiki</a:t>
            </a:r>
          </a:p>
          <a:p>
            <a:pPr lvl="1"/>
            <a:r>
              <a:rPr lang="en-US" sz="2400" dirty="0" smtClean="0"/>
              <a:t>Individuals write postings to a discussion about how they would produce the play, given unlimited resources.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subTnLst>
                                    <p:animClr>
                                      <p:cBhvr override="childStyle">
                                        <p:cTn dur="1" fill="hold" display="0" masterRel="nextClick" afterEffect="1"/>
                                        <p:tgtEl>
                                          <p:spTgt spid="2">
                                            <p:txEl>
                                              <p:pRg st="0" end="0"/>
                                            </p:txEl>
                                          </p:spTgt>
                                        </p:tgtEl>
                                        <p:attrNameLst>
                                          <p:attrName>ppt_c</p:attrName>
                                        </p:attrNameLst>
                                      </p:cBhvr>
                                      <p:to>
                                        <a:schemeClr val="tx2"/>
                                      </p:to>
                                    </p:animClr>
                                  </p:sub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subTnLst>
                                    <p:animClr>
                                      <p:cBhvr override="childStyle">
                                        <p:cTn dur="1" fill="hold" display="0" masterRel="nextClick" afterEffect="1"/>
                                        <p:tgtEl>
                                          <p:spTgt spid="2">
                                            <p:txEl>
                                              <p:pRg st="1" end="1"/>
                                            </p:txEl>
                                          </p:spTgt>
                                        </p:tgtEl>
                                        <p:attrNameLst>
                                          <p:attrName>ppt_c</p:attrName>
                                        </p:attrNameLst>
                                      </p:cBhvr>
                                      <p:to>
                                        <a:schemeClr val="tx2"/>
                                      </p:to>
                                    </p:animClr>
                                  </p:sub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subTnLst>
                                    <p:animClr>
                                      <p:cBhvr override="childStyle">
                                        <p:cTn dur="1" fill="hold" display="0" masterRel="nextClick" afterEffect="1"/>
                                        <p:tgtEl>
                                          <p:spTgt spid="2">
                                            <p:txEl>
                                              <p:pRg st="2" end="2"/>
                                            </p:txEl>
                                          </p:spTgt>
                                        </p:tgtEl>
                                        <p:attrNameLst>
                                          <p:attrName>ppt_c</p:attrName>
                                        </p:attrNameLst>
                                      </p:cBhvr>
                                      <p:to>
                                        <a:schemeClr val="tx2"/>
                                      </p:to>
                                    </p:animClr>
                                  </p:sub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subTnLst>
                                    <p:animClr>
                                      <p:cBhvr override="childStyle">
                                        <p:cTn dur="1" fill="hold" display="0" masterRel="nextClick" afterEffect="1"/>
                                        <p:tgtEl>
                                          <p:spTgt spid="2">
                                            <p:txEl>
                                              <p:pRg st="3" end="3"/>
                                            </p:txEl>
                                          </p:spTgt>
                                        </p:tgtEl>
                                        <p:attrNameLst>
                                          <p:attrName>ppt_c</p:attrName>
                                        </p:attrNameLst>
                                      </p:cBhvr>
                                      <p:to>
                                        <a:schemeClr val="tx2"/>
                                      </p:to>
                                    </p:animClr>
                                  </p:sub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subTnLst>
                                    <p:animClr>
                                      <p:cBhvr override="childStyle">
                                        <p:cTn dur="1" fill="hold" display="0" masterRel="nextClick" afterEffect="1"/>
                                        <p:tgtEl>
                                          <p:spTgt spid="2">
                                            <p:txEl>
                                              <p:pRg st="4" end="4"/>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latin typeface="Arial"/>
              </a:rPr>
              <a:t>75 minute class period:</a:t>
            </a:r>
            <a:endParaRPr lang="en-US" dirty="0">
              <a:solidFill>
                <a:schemeClr val="tx1"/>
              </a:solidFill>
              <a:latin typeface="Arial"/>
            </a:endParaRPr>
          </a:p>
        </p:txBody>
      </p:sp>
      <p:sp>
        <p:nvSpPr>
          <p:cNvPr id="2" name="Content Placeholder 1"/>
          <p:cNvSpPr>
            <a:spLocks noGrp="1"/>
          </p:cNvSpPr>
          <p:nvPr>
            <p:ph sz="quarter" idx="1"/>
          </p:nvPr>
        </p:nvSpPr>
        <p:spPr>
          <a:xfrm>
            <a:off x="457200" y="1938338"/>
            <a:ext cx="8229600" cy="3243262"/>
          </a:xfrm>
        </p:spPr>
        <p:txBody>
          <a:bodyPr>
            <a:normAutofit lnSpcReduction="10000"/>
          </a:bodyPr>
          <a:lstStyle/>
          <a:p>
            <a:r>
              <a:rPr lang="en-US" dirty="0" smtClean="0">
                <a:latin typeface="Arial"/>
              </a:rPr>
              <a:t>Student group work: 			45 minutes</a:t>
            </a:r>
          </a:p>
          <a:p>
            <a:r>
              <a:rPr lang="en-US" dirty="0" smtClean="0">
                <a:latin typeface="Arial"/>
              </a:rPr>
              <a:t>Class discussion (teacher led): 	25 minutes</a:t>
            </a:r>
          </a:p>
          <a:p>
            <a:r>
              <a:rPr lang="en-US" dirty="0" smtClean="0">
                <a:latin typeface="Arial"/>
              </a:rPr>
              <a:t>Teacher lecture:  			  5 minutes</a:t>
            </a:r>
          </a:p>
          <a:p>
            <a:endParaRPr lang="en-US" dirty="0" smtClean="0">
              <a:latin typeface="Arial"/>
            </a:endParaRPr>
          </a:p>
          <a:p>
            <a:r>
              <a:rPr lang="en-US" dirty="0" smtClean="0">
                <a:solidFill>
                  <a:schemeClr val="accent1">
                    <a:lumMod val="75000"/>
                  </a:schemeClr>
                </a:solidFill>
                <a:latin typeface="Arial"/>
              </a:rPr>
              <a:t>Technology in play for: 			50 minutes</a:t>
            </a:r>
          </a:p>
          <a:p>
            <a:r>
              <a:rPr lang="en-US" dirty="0" smtClean="0">
                <a:solidFill>
                  <a:schemeClr val="accent1">
                    <a:lumMod val="75000"/>
                  </a:schemeClr>
                </a:solidFill>
                <a:latin typeface="Arial"/>
              </a:rPr>
              <a:t>Significant practice with information resources and tools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fontAlgn="auto" hangingPunct="1">
              <a:spcAft>
                <a:spcPts val="0"/>
              </a:spcAft>
              <a:defRPr/>
            </a:pPr>
            <a:r>
              <a:rPr lang="en-US" dirty="0" smtClean="0">
                <a:solidFill>
                  <a:schemeClr val="tx1"/>
                </a:solidFill>
                <a:latin typeface="Arial"/>
                <a:ea typeface="+mj-ea"/>
                <a:cs typeface="+mj-cs"/>
              </a:rPr>
              <a:t>Practice outside of class</a:t>
            </a:r>
            <a:endParaRPr lang="en-US" sz="3600" dirty="0">
              <a:solidFill>
                <a:schemeClr val="tx1"/>
              </a:solidFill>
              <a:latin typeface="Arial"/>
              <a:ea typeface="+mj-ea"/>
              <a:cs typeface="+mj-cs"/>
            </a:endParaRPr>
          </a:p>
        </p:txBody>
      </p:sp>
      <p:sp>
        <p:nvSpPr>
          <p:cNvPr id="36866" name="Content Placeholder 1"/>
          <p:cNvSpPr>
            <a:spLocks noGrp="1"/>
          </p:cNvSpPr>
          <p:nvPr>
            <p:ph sz="quarter" idx="1"/>
          </p:nvPr>
        </p:nvSpPr>
        <p:spPr>
          <a:xfrm>
            <a:off x="914400" y="1676400"/>
            <a:ext cx="3749040" cy="4572000"/>
          </a:xfrm>
        </p:spPr>
        <p:txBody>
          <a:bodyPr>
            <a:normAutofit/>
          </a:bodyPr>
          <a:lstStyle/>
          <a:p>
            <a:pPr eaLnBrk="1" hangingPunct="1"/>
            <a:r>
              <a:rPr lang="en-US" sz="2800" dirty="0" smtClean="0">
                <a:latin typeface="Arial"/>
              </a:rPr>
              <a:t>(CALL exercises)</a:t>
            </a:r>
            <a:endParaRPr lang="en-US" sz="2200" dirty="0" smtClean="0">
              <a:latin typeface="Arial"/>
            </a:endParaRPr>
          </a:p>
          <a:p>
            <a:pPr eaLnBrk="1" hangingPunct="1">
              <a:spcBef>
                <a:spcPts val="800"/>
              </a:spcBef>
            </a:pPr>
            <a:r>
              <a:rPr lang="en-US" sz="2800" dirty="0" smtClean="0">
                <a:latin typeface="Arial"/>
              </a:rPr>
              <a:t>Podcasts</a:t>
            </a:r>
          </a:p>
          <a:p>
            <a:pPr eaLnBrk="1" hangingPunct="1">
              <a:spcBef>
                <a:spcPts val="800"/>
              </a:spcBef>
            </a:pPr>
            <a:r>
              <a:rPr lang="en-US" dirty="0" smtClean="0">
                <a:latin typeface="Arial"/>
              </a:rPr>
              <a:t>YouTube</a:t>
            </a:r>
          </a:p>
          <a:p>
            <a:pPr eaLnBrk="1" hangingPunct="1">
              <a:spcBef>
                <a:spcPts val="800"/>
              </a:spcBef>
            </a:pPr>
            <a:r>
              <a:rPr lang="en-US" sz="2800" dirty="0" smtClean="0">
                <a:latin typeface="Arial"/>
              </a:rPr>
              <a:t>Blogs</a:t>
            </a:r>
          </a:p>
          <a:p>
            <a:pPr eaLnBrk="1" hangingPunct="1">
              <a:spcBef>
                <a:spcPts val="800"/>
              </a:spcBef>
            </a:pPr>
            <a:r>
              <a:rPr lang="en-US" dirty="0" smtClean="0">
                <a:latin typeface="Arial"/>
              </a:rPr>
              <a:t>Public discussion forums</a:t>
            </a:r>
            <a:endParaRPr lang="en-US" sz="2800" dirty="0" smtClean="0">
              <a:latin typeface="Arial"/>
            </a:endParaRPr>
          </a:p>
          <a:p>
            <a:pPr eaLnBrk="1" hangingPunct="1">
              <a:spcBef>
                <a:spcPts val="800"/>
              </a:spcBef>
            </a:pPr>
            <a:r>
              <a:rPr lang="en-US" sz="2800" dirty="0" smtClean="0">
                <a:latin typeface="Arial"/>
              </a:rPr>
              <a:t>Wikis</a:t>
            </a:r>
          </a:p>
          <a:p>
            <a:pPr eaLnBrk="1" hangingPunct="1">
              <a:spcBef>
                <a:spcPts val="800"/>
              </a:spcBef>
            </a:pPr>
            <a:r>
              <a:rPr lang="en-US" dirty="0" err="1" smtClean="0">
                <a:latin typeface="Arial"/>
              </a:rPr>
              <a:t>FaceBook</a:t>
            </a:r>
            <a:endParaRPr lang="en-US" dirty="0" smtClean="0">
              <a:latin typeface="Arial"/>
            </a:endParaRPr>
          </a:p>
          <a:p>
            <a:pPr eaLnBrk="1" hangingPunct="1">
              <a:spcBef>
                <a:spcPts val="800"/>
              </a:spcBef>
            </a:pPr>
            <a:r>
              <a:rPr lang="en-US" dirty="0" smtClean="0">
                <a:latin typeface="Arial"/>
              </a:rPr>
              <a:t>Web research</a:t>
            </a:r>
          </a:p>
          <a:p>
            <a:pPr eaLnBrk="1" hangingPunct="1"/>
            <a:endParaRPr lang="en-US" sz="2800" dirty="0" smtClean="0">
              <a:latin typeface="Optima" charset="0"/>
            </a:endParaRPr>
          </a:p>
        </p:txBody>
      </p:sp>
      <p:sp>
        <p:nvSpPr>
          <p:cNvPr id="4" name="Content Placeholder 3"/>
          <p:cNvSpPr>
            <a:spLocks noGrp="1"/>
          </p:cNvSpPr>
          <p:nvPr>
            <p:ph sz="quarter" idx="2"/>
          </p:nvPr>
        </p:nvSpPr>
        <p:spPr>
          <a:xfrm>
            <a:off x="4933950" y="1676400"/>
            <a:ext cx="3749040" cy="4572000"/>
          </a:xfrm>
        </p:spPr>
        <p:txBody>
          <a:bodyPr>
            <a:normAutofit/>
          </a:bodyPr>
          <a:lstStyle/>
          <a:p>
            <a:pPr eaLnBrk="1" hangingPunct="1"/>
            <a:r>
              <a:rPr lang="en-US" dirty="0" err="1" smtClean="0">
                <a:latin typeface="Arial"/>
              </a:rPr>
              <a:t>Concordancers</a:t>
            </a:r>
            <a:r>
              <a:rPr lang="en-US" dirty="0" smtClean="0">
                <a:latin typeface="Arial"/>
              </a:rPr>
              <a:t>/corpora</a:t>
            </a:r>
          </a:p>
          <a:p>
            <a:pPr eaLnBrk="1" hangingPunct="1">
              <a:spcBef>
                <a:spcPts val="1000"/>
              </a:spcBef>
            </a:pPr>
            <a:r>
              <a:rPr lang="en-US" dirty="0" smtClean="0">
                <a:latin typeface="Arial"/>
              </a:rPr>
              <a:t>Creative projects</a:t>
            </a:r>
          </a:p>
          <a:p>
            <a:pPr eaLnBrk="1" hangingPunct="1">
              <a:spcBef>
                <a:spcPts val="1000"/>
              </a:spcBef>
            </a:pPr>
            <a:r>
              <a:rPr lang="en-US" dirty="0" smtClean="0">
                <a:latin typeface="Arial"/>
              </a:rPr>
              <a:t>Virtual worlds </a:t>
            </a:r>
            <a:r>
              <a:rPr lang="en-US" sz="2000" dirty="0" smtClean="0">
                <a:latin typeface="Arial"/>
              </a:rPr>
              <a:t>(e.g., Second Life)</a:t>
            </a:r>
          </a:p>
          <a:p>
            <a:pPr eaLnBrk="1" hangingPunct="1">
              <a:spcBef>
                <a:spcPts val="1000"/>
              </a:spcBef>
            </a:pPr>
            <a:r>
              <a:rPr lang="en-US" dirty="0" smtClean="0">
                <a:latin typeface="Arial"/>
              </a:rPr>
              <a:t>Chat, IM, Skype</a:t>
            </a:r>
          </a:p>
          <a:p>
            <a:pPr eaLnBrk="1" hangingPunct="1">
              <a:spcBef>
                <a:spcPts val="1000"/>
              </a:spcBef>
            </a:pPr>
            <a:r>
              <a:rPr lang="en-US" dirty="0" smtClean="0">
                <a:latin typeface="Arial"/>
              </a:rPr>
              <a:t>Twitter, texting</a:t>
            </a:r>
          </a:p>
          <a:p>
            <a:pPr eaLnBrk="1" hangingPunct="1">
              <a:spcBef>
                <a:spcPts val="1000"/>
              </a:spcBef>
            </a:pPr>
            <a:r>
              <a:rPr lang="en-US" dirty="0" smtClean="0">
                <a:latin typeface="Arial"/>
              </a:rPr>
              <a:t>Games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6">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1000"/>
                                  </p:stCondLst>
                                  <p:childTnLst>
                                    <p:set>
                                      <p:cBhvr>
                                        <p:cTn id="13" dur="1" fill="hold">
                                          <p:stCondLst>
                                            <p:cond delay="0"/>
                                          </p:stCondLst>
                                        </p:cTn>
                                        <p:tgtEl>
                                          <p:spTgt spid="36866">
                                            <p:txEl>
                                              <p:pRg st="2" end="2"/>
                                            </p:txEl>
                                          </p:spTgt>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1000"/>
                                  </p:stCondLst>
                                  <p:childTnLst>
                                    <p:set>
                                      <p:cBhvr>
                                        <p:cTn id="16" dur="1" fill="hold">
                                          <p:stCondLst>
                                            <p:cond delay="0"/>
                                          </p:stCondLst>
                                        </p:cTn>
                                        <p:tgtEl>
                                          <p:spTgt spid="36866">
                                            <p:txEl>
                                              <p:pRg st="3" end="3"/>
                                            </p:txEl>
                                          </p:spTgt>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1000"/>
                                  </p:stCondLst>
                                  <p:childTnLst>
                                    <p:set>
                                      <p:cBhvr>
                                        <p:cTn id="19" dur="1" fill="hold">
                                          <p:stCondLst>
                                            <p:cond delay="0"/>
                                          </p:stCondLst>
                                        </p:cTn>
                                        <p:tgtEl>
                                          <p:spTgt spid="36866">
                                            <p:txEl>
                                              <p:pRg st="4" end="4"/>
                                            </p:txEl>
                                          </p:spTgt>
                                        </p:tgtEl>
                                        <p:attrNameLst>
                                          <p:attrName>style.visibility</p:attrName>
                                        </p:attrNameLst>
                                      </p:cBhvr>
                                      <p:to>
                                        <p:strVal val="visible"/>
                                      </p:to>
                                    </p:set>
                                  </p:childTnLst>
                                </p:cTn>
                              </p:par>
                            </p:childTnLst>
                          </p:cTn>
                        </p:par>
                        <p:par>
                          <p:cTn id="20" fill="hold">
                            <p:stCondLst>
                              <p:cond delay="3000"/>
                            </p:stCondLst>
                            <p:childTnLst>
                              <p:par>
                                <p:cTn id="21" presetID="1" presetClass="entr" presetSubtype="0" fill="hold" grpId="0" nodeType="afterEffect">
                                  <p:stCondLst>
                                    <p:cond delay="1000"/>
                                  </p:stCondLst>
                                  <p:childTnLst>
                                    <p:set>
                                      <p:cBhvr>
                                        <p:cTn id="22" dur="1" fill="hold">
                                          <p:stCondLst>
                                            <p:cond delay="0"/>
                                          </p:stCondLst>
                                        </p:cTn>
                                        <p:tgtEl>
                                          <p:spTgt spid="36866">
                                            <p:txEl>
                                              <p:pRg st="5" end="5"/>
                                            </p:txEl>
                                          </p:spTgt>
                                        </p:tgtEl>
                                        <p:attrNameLst>
                                          <p:attrName>style.visibility</p:attrName>
                                        </p:attrNameLst>
                                      </p:cBhvr>
                                      <p:to>
                                        <p:strVal val="visible"/>
                                      </p:to>
                                    </p:set>
                                  </p:childTnLst>
                                </p:cTn>
                              </p:par>
                            </p:childTnLst>
                          </p:cTn>
                        </p:par>
                        <p:par>
                          <p:cTn id="23" fill="hold">
                            <p:stCondLst>
                              <p:cond delay="4000"/>
                            </p:stCondLst>
                            <p:childTnLst>
                              <p:par>
                                <p:cTn id="24" presetID="1" presetClass="entr" presetSubtype="0" fill="hold" grpId="0" nodeType="afterEffect">
                                  <p:stCondLst>
                                    <p:cond delay="1000"/>
                                  </p:stCondLst>
                                  <p:childTnLst>
                                    <p:set>
                                      <p:cBhvr>
                                        <p:cTn id="25" dur="1" fill="hold">
                                          <p:stCondLst>
                                            <p:cond delay="0"/>
                                          </p:stCondLst>
                                        </p:cTn>
                                        <p:tgtEl>
                                          <p:spTgt spid="36866">
                                            <p:txEl>
                                              <p:pRg st="6" end="6"/>
                                            </p:txEl>
                                          </p:spTgt>
                                        </p:tgtEl>
                                        <p:attrNameLst>
                                          <p:attrName>style.visibility</p:attrName>
                                        </p:attrNameLst>
                                      </p:cBhvr>
                                      <p:to>
                                        <p:strVal val="visible"/>
                                      </p:to>
                                    </p:set>
                                  </p:childTnLst>
                                </p:cTn>
                              </p:par>
                            </p:childTnLst>
                          </p:cTn>
                        </p:par>
                        <p:par>
                          <p:cTn id="26" fill="hold">
                            <p:stCondLst>
                              <p:cond delay="5000"/>
                            </p:stCondLst>
                            <p:childTnLst>
                              <p:par>
                                <p:cTn id="27" presetID="1" presetClass="entr" presetSubtype="0" fill="hold" grpId="0" nodeType="afterEffect">
                                  <p:stCondLst>
                                    <p:cond delay="1000"/>
                                  </p:stCondLst>
                                  <p:childTnLst>
                                    <p:set>
                                      <p:cBhvr>
                                        <p:cTn id="28" dur="1" fill="hold">
                                          <p:stCondLst>
                                            <p:cond delay="0"/>
                                          </p:stCondLst>
                                        </p:cTn>
                                        <p:tgtEl>
                                          <p:spTgt spid="36866">
                                            <p:txEl>
                                              <p:pRg st="7" end="7"/>
                                            </p:txEl>
                                          </p:spTgt>
                                        </p:tgtEl>
                                        <p:attrNameLst>
                                          <p:attrName>style.visibility</p:attrName>
                                        </p:attrNameLst>
                                      </p:cBhvr>
                                      <p:to>
                                        <p:strVal val="visible"/>
                                      </p:to>
                                    </p:set>
                                  </p:childTnLst>
                                </p:cTn>
                              </p:par>
                            </p:childTnLst>
                          </p:cTn>
                        </p:par>
                        <p:par>
                          <p:cTn id="29" fill="hold">
                            <p:stCondLst>
                              <p:cond delay="6000"/>
                            </p:stCondLst>
                            <p:childTnLst>
                              <p:par>
                                <p:cTn id="30" presetID="1" presetClass="entr" presetSubtype="0" fill="hold" grpId="0" nodeType="afterEffect">
                                  <p:stCondLst>
                                    <p:cond delay="1000"/>
                                  </p:stCondLst>
                                  <p:childTnLst>
                                    <p:set>
                                      <p:cBhvr>
                                        <p:cTn id="31" dur="1" fill="hold">
                                          <p:stCondLst>
                                            <p:cond delay="0"/>
                                          </p:stCondLst>
                                        </p:cTn>
                                        <p:tgtEl>
                                          <p:spTgt spid="4">
                                            <p:txEl>
                                              <p:pRg st="0" end="0"/>
                                            </p:txEl>
                                          </p:spTgt>
                                        </p:tgtEl>
                                        <p:attrNameLst>
                                          <p:attrName>style.visibility</p:attrName>
                                        </p:attrNameLst>
                                      </p:cBhvr>
                                      <p:to>
                                        <p:strVal val="visible"/>
                                      </p:to>
                                    </p:set>
                                  </p:childTnLst>
                                </p:cTn>
                              </p:par>
                            </p:childTnLst>
                          </p:cTn>
                        </p:par>
                        <p:par>
                          <p:cTn id="32" fill="hold">
                            <p:stCondLst>
                              <p:cond delay="7000"/>
                            </p:stCondLst>
                            <p:childTnLst>
                              <p:par>
                                <p:cTn id="33" presetID="1" presetClass="entr" presetSubtype="0" fill="hold" grpId="0" nodeType="afterEffect">
                                  <p:stCondLst>
                                    <p:cond delay="100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par>
                          <p:cTn id="35" fill="hold">
                            <p:stCondLst>
                              <p:cond delay="8000"/>
                            </p:stCondLst>
                            <p:childTnLst>
                              <p:par>
                                <p:cTn id="36" presetID="1" presetClass="entr" presetSubtype="0" fill="hold" grpId="0" nodeType="afterEffect">
                                  <p:stCondLst>
                                    <p:cond delay="1000"/>
                                  </p:stCondLst>
                                  <p:childTnLst>
                                    <p:set>
                                      <p:cBhvr>
                                        <p:cTn id="37" dur="1" fill="hold">
                                          <p:stCondLst>
                                            <p:cond delay="0"/>
                                          </p:stCondLst>
                                        </p:cTn>
                                        <p:tgtEl>
                                          <p:spTgt spid="4">
                                            <p:txEl>
                                              <p:pRg st="2" end="2"/>
                                            </p:txEl>
                                          </p:spTgt>
                                        </p:tgtEl>
                                        <p:attrNameLst>
                                          <p:attrName>style.visibility</p:attrName>
                                        </p:attrNameLst>
                                      </p:cBhvr>
                                      <p:to>
                                        <p:strVal val="visible"/>
                                      </p:to>
                                    </p:set>
                                  </p:childTnLst>
                                </p:cTn>
                              </p:par>
                            </p:childTnLst>
                          </p:cTn>
                        </p:par>
                        <p:par>
                          <p:cTn id="38" fill="hold">
                            <p:stCondLst>
                              <p:cond delay="9000"/>
                            </p:stCondLst>
                            <p:childTnLst>
                              <p:par>
                                <p:cTn id="39" presetID="1" presetClass="entr" presetSubtype="0" fill="hold" grpId="0" nodeType="afterEffect">
                                  <p:stCondLst>
                                    <p:cond delay="1000"/>
                                  </p:stCondLst>
                                  <p:childTnLst>
                                    <p:set>
                                      <p:cBhvr>
                                        <p:cTn id="40" dur="1" fill="hold">
                                          <p:stCondLst>
                                            <p:cond delay="0"/>
                                          </p:stCondLst>
                                        </p:cTn>
                                        <p:tgtEl>
                                          <p:spTgt spid="4">
                                            <p:txEl>
                                              <p:pRg st="3" end="3"/>
                                            </p:txEl>
                                          </p:spTgt>
                                        </p:tgtEl>
                                        <p:attrNameLst>
                                          <p:attrName>style.visibility</p:attrName>
                                        </p:attrNameLst>
                                      </p:cBhvr>
                                      <p:to>
                                        <p:strVal val="visible"/>
                                      </p:to>
                                    </p:set>
                                  </p:childTnLst>
                                </p:cTn>
                              </p:par>
                            </p:childTnLst>
                          </p:cTn>
                        </p:par>
                        <p:par>
                          <p:cTn id="41" fill="hold">
                            <p:stCondLst>
                              <p:cond delay="10000"/>
                            </p:stCondLst>
                            <p:childTnLst>
                              <p:par>
                                <p:cTn id="42" presetID="1" presetClass="entr" presetSubtype="0" fill="hold" grpId="0" nodeType="afterEffect">
                                  <p:stCondLst>
                                    <p:cond delay="1000"/>
                                  </p:stCondLst>
                                  <p:childTnLst>
                                    <p:set>
                                      <p:cBhvr>
                                        <p:cTn id="43" dur="1" fill="hold">
                                          <p:stCondLst>
                                            <p:cond delay="0"/>
                                          </p:stCondLst>
                                        </p:cTn>
                                        <p:tgtEl>
                                          <p:spTgt spid="4">
                                            <p:txEl>
                                              <p:pRg st="4" end="4"/>
                                            </p:txEl>
                                          </p:spTgt>
                                        </p:tgtEl>
                                        <p:attrNameLst>
                                          <p:attrName>style.visibility</p:attrName>
                                        </p:attrNameLst>
                                      </p:cBhvr>
                                      <p:to>
                                        <p:strVal val="visible"/>
                                      </p:to>
                                    </p:set>
                                  </p:childTnLst>
                                </p:cTn>
                              </p:par>
                            </p:childTnLst>
                          </p:cTn>
                        </p:par>
                        <p:par>
                          <p:cTn id="44" fill="hold">
                            <p:stCondLst>
                              <p:cond delay="11000"/>
                            </p:stCondLst>
                            <p:childTnLst>
                              <p:par>
                                <p:cTn id="45" presetID="1" presetClass="entr" presetSubtype="0" fill="hold" grpId="0" nodeType="afterEffect">
                                  <p:stCondLst>
                                    <p:cond delay="100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p:bldP spid="4" grpId="0" build="p"/>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7772400" cy="1143000"/>
          </a:xfrm>
        </p:spPr>
        <p:txBody>
          <a:bodyPr>
            <a:normAutofit fontScale="90000"/>
          </a:bodyPr>
          <a:lstStyle/>
          <a:p>
            <a:r>
              <a:rPr lang="en-US" sz="4400" dirty="0" smtClean="0">
                <a:solidFill>
                  <a:schemeClr val="tx1"/>
                </a:solidFill>
                <a:latin typeface="Arial"/>
              </a:rPr>
              <a:t>Russian Language in Context</a:t>
            </a:r>
            <a:r>
              <a:rPr lang="en-US" sz="4400" dirty="0" smtClean="0">
                <a:latin typeface="Arial"/>
              </a:rPr>
              <a:t/>
            </a:r>
            <a:br>
              <a:rPr lang="en-US" sz="4400" dirty="0" smtClean="0">
                <a:latin typeface="Arial"/>
              </a:rPr>
            </a:br>
            <a:endParaRPr lang="en-US" dirty="0">
              <a:solidFill>
                <a:schemeClr val="tx1"/>
              </a:solidFill>
              <a:latin typeface="Arial"/>
            </a:endParaRPr>
          </a:p>
        </p:txBody>
      </p:sp>
      <p:sp>
        <p:nvSpPr>
          <p:cNvPr id="2" name="Content Placeholder 1"/>
          <p:cNvSpPr>
            <a:spLocks noGrp="1"/>
          </p:cNvSpPr>
          <p:nvPr>
            <p:ph sz="quarter" idx="1"/>
          </p:nvPr>
        </p:nvSpPr>
        <p:spPr>
          <a:xfrm>
            <a:off x="304800" y="1219200"/>
            <a:ext cx="8229600" cy="4525962"/>
          </a:xfrm>
        </p:spPr>
        <p:txBody>
          <a:bodyPr>
            <a:normAutofit lnSpcReduction="10000"/>
          </a:bodyPr>
          <a:lstStyle/>
          <a:p>
            <a:r>
              <a:rPr lang="en-US" sz="2800" dirty="0" smtClean="0">
                <a:latin typeface="Arial"/>
              </a:rPr>
              <a:t>Advanced</a:t>
            </a:r>
            <a:r>
              <a:rPr lang="en-US" dirty="0" smtClean="0">
                <a:latin typeface="Arial"/>
              </a:rPr>
              <a:t> </a:t>
            </a:r>
            <a:r>
              <a:rPr lang="en-US" sz="2800" dirty="0" smtClean="0">
                <a:latin typeface="Arial"/>
              </a:rPr>
              <a:t>Russian students</a:t>
            </a:r>
          </a:p>
          <a:p>
            <a:pPr>
              <a:spcBef>
                <a:spcPts val="800"/>
              </a:spcBef>
            </a:pPr>
            <a:r>
              <a:rPr lang="en-US" sz="2800" dirty="0" smtClean="0">
                <a:latin typeface="Arial"/>
              </a:rPr>
              <a:t>Project on Vladimir </a:t>
            </a:r>
            <a:r>
              <a:rPr lang="en-US" sz="2800" dirty="0" err="1" smtClean="0">
                <a:latin typeface="Arial"/>
              </a:rPr>
              <a:t>Zherebtsov</a:t>
            </a:r>
            <a:endParaRPr lang="en-US" sz="2800" dirty="0" smtClean="0">
              <a:latin typeface="Arial"/>
            </a:endParaRPr>
          </a:p>
          <a:p>
            <a:pPr lvl="1">
              <a:spcBef>
                <a:spcPts val="800"/>
              </a:spcBef>
            </a:pPr>
            <a:r>
              <a:rPr lang="en-US" sz="2400" dirty="0" smtClean="0">
                <a:latin typeface="Arial"/>
              </a:rPr>
              <a:t>Popular actor: </a:t>
            </a:r>
            <a:r>
              <a:rPr lang="en-US" sz="1600" dirty="0" smtClean="0">
                <a:latin typeface="Arial"/>
                <a:hlinkClick r:id="rId3"/>
              </a:rPr>
              <a:t>http://zherebtsov-vladimir.narod.ru/index2.html</a:t>
            </a:r>
            <a:endParaRPr lang="en-US" sz="1600" dirty="0" smtClean="0">
              <a:latin typeface="Arial"/>
            </a:endParaRPr>
          </a:p>
          <a:p>
            <a:pPr lvl="1">
              <a:spcBef>
                <a:spcPts val="800"/>
              </a:spcBef>
            </a:pPr>
            <a:r>
              <a:rPr lang="en-US" sz="2400" dirty="0" smtClean="0">
                <a:latin typeface="Arial"/>
              </a:rPr>
              <a:t>Forum: </a:t>
            </a:r>
            <a:r>
              <a:rPr lang="en-US" sz="1600" dirty="0" smtClean="0">
                <a:latin typeface="Arial"/>
                <a:hlinkClick r:id="rId4"/>
              </a:rPr>
              <a:t>http://zherebtsov.borda.ru/ </a:t>
            </a:r>
            <a:endParaRPr lang="en-US" sz="1600" dirty="0" smtClean="0">
              <a:latin typeface="Arial"/>
            </a:endParaRPr>
          </a:p>
          <a:p>
            <a:pPr lvl="1">
              <a:spcBef>
                <a:spcPts val="800"/>
              </a:spcBef>
            </a:pPr>
            <a:r>
              <a:rPr lang="en-US" sz="2400" dirty="0" smtClean="0">
                <a:latin typeface="Arial"/>
              </a:rPr>
              <a:t>Main tasks:</a:t>
            </a:r>
          </a:p>
          <a:p>
            <a:pPr lvl="2">
              <a:spcBef>
                <a:spcPts val="800"/>
              </a:spcBef>
            </a:pPr>
            <a:r>
              <a:rPr lang="en-US" sz="1800" dirty="0" smtClean="0">
                <a:latin typeface="Arial"/>
              </a:rPr>
              <a:t>Visit website and gather personal information to answer questions.</a:t>
            </a:r>
          </a:p>
          <a:p>
            <a:pPr lvl="2">
              <a:spcBef>
                <a:spcPts val="800"/>
              </a:spcBef>
            </a:pPr>
            <a:r>
              <a:rPr lang="en-US" sz="1800" dirty="0" smtClean="0">
                <a:latin typeface="Arial"/>
              </a:rPr>
              <a:t>Explore and find out information about the forum; register.</a:t>
            </a:r>
          </a:p>
          <a:p>
            <a:pPr lvl="2">
              <a:spcBef>
                <a:spcPts val="800"/>
              </a:spcBef>
            </a:pPr>
            <a:r>
              <a:rPr lang="en-US" sz="1800" dirty="0" smtClean="0">
                <a:latin typeface="Arial"/>
              </a:rPr>
              <a:t>Students read recent postings for 3 discussion threads, write 1-2 posts per thread, monitor responses to their posts, document their forum activities.</a:t>
            </a:r>
          </a:p>
          <a:p>
            <a:pPr lvl="2">
              <a:spcBef>
                <a:spcPts val="800"/>
              </a:spcBef>
            </a:pPr>
            <a:r>
              <a:rPr lang="en-US" sz="1800" dirty="0" smtClean="0">
                <a:latin typeface="Arial"/>
              </a:rPr>
              <a:t>Culminating reflections: differences between this forum and US forums; thoughts on the various tasks; what students learned/gained</a:t>
            </a:r>
          </a:p>
          <a:p>
            <a:pPr lvl="2">
              <a:spcBef>
                <a:spcPts val="800"/>
              </a:spcBef>
            </a:pPr>
            <a:endParaRPr lang="en-US" sz="2200" dirty="0" smtClean="0"/>
          </a:p>
          <a:p>
            <a:pPr lvl="2">
              <a:spcBef>
                <a:spcPts val="800"/>
              </a:spcBef>
            </a:pPr>
            <a:endParaRPr lang="en-US" sz="2200" dirty="0" smtClean="0"/>
          </a:p>
          <a:p>
            <a:pPr lvl="2">
              <a:spcBef>
                <a:spcPts val="2400"/>
              </a:spcBef>
            </a:pPr>
            <a:endParaRPr lang="en-US" sz="2200" dirty="0"/>
          </a:p>
        </p:txBody>
      </p:sp>
      <p:sp>
        <p:nvSpPr>
          <p:cNvPr id="4" name="TextBox 3"/>
          <p:cNvSpPr txBox="1"/>
          <p:nvPr/>
        </p:nvSpPr>
        <p:spPr>
          <a:xfrm>
            <a:off x="4343400" y="5867400"/>
            <a:ext cx="4648200" cy="738664"/>
          </a:xfrm>
          <a:prstGeom prst="rect">
            <a:avLst/>
          </a:prstGeom>
          <a:noFill/>
          <a:ln w="19050" cap="flat" cmpd="sng" algn="ctr">
            <a:solidFill>
              <a:schemeClr val="bg2">
                <a:lumMod val="50000"/>
              </a:schemeClr>
            </a:solidFill>
            <a:prstDash val="solid"/>
            <a:round/>
            <a:headEnd type="none" w="med" len="med"/>
            <a:tailEnd type="none" w="med" len="med"/>
          </a:ln>
        </p:spPr>
        <p:txBody>
          <a:bodyPr wrap="square" rtlCol="0">
            <a:spAutoFit/>
          </a:bodyPr>
          <a:lstStyle/>
          <a:p>
            <a:r>
              <a:rPr lang="en-US" sz="1400" dirty="0" smtClean="0">
                <a:latin typeface="Arial"/>
                <a:cs typeface="Optima"/>
              </a:rPr>
              <a:t>Lesson author:</a:t>
            </a:r>
          </a:p>
          <a:p>
            <a:r>
              <a:rPr lang="en-US" sz="1400" dirty="0" smtClean="0">
                <a:latin typeface="Arial"/>
                <a:cs typeface="Optima"/>
              </a:rPr>
              <a:t>    </a:t>
            </a:r>
            <a:r>
              <a:rPr lang="en-US" sz="1400" b="1" dirty="0" smtClean="0">
                <a:latin typeface="Arial"/>
                <a:cs typeface="Optima"/>
              </a:rPr>
              <a:t>Lyudmila Klimanova</a:t>
            </a:r>
            <a:r>
              <a:rPr lang="en-US" sz="1400" dirty="0" smtClean="0">
                <a:latin typeface="Arial"/>
                <a:cs typeface="Optima"/>
              </a:rPr>
              <a:t>, FLARE SLA doctoral student</a:t>
            </a:r>
          </a:p>
          <a:p>
            <a:r>
              <a:rPr lang="en-US" sz="1400" dirty="0" smtClean="0">
                <a:latin typeface="Arial"/>
                <a:cs typeface="Optima"/>
              </a:rPr>
              <a:t>    University of Iowa </a:t>
            </a:r>
            <a:endParaRPr lang="en-US" sz="1400" dirty="0">
              <a:latin typeface="Arial"/>
              <a:cs typeface="Optima"/>
            </a:endParaRPr>
          </a:p>
        </p:txBody>
      </p:sp>
      <p:pic>
        <p:nvPicPr>
          <p:cNvPr id="6" name="Picture 5"/>
          <p:cNvPicPr>
            <a:picLocks noChangeAspect="1"/>
          </p:cNvPicPr>
          <p:nvPr/>
        </p:nvPicPr>
        <p:blipFill>
          <a:blip r:embed="rId5"/>
          <a:stretch>
            <a:fillRect/>
          </a:stretch>
        </p:blipFill>
        <p:spPr>
          <a:xfrm>
            <a:off x="7162800" y="1143000"/>
            <a:ext cx="1781833" cy="1676400"/>
          </a:xfrm>
          <a:prstGeom prst="rect">
            <a:avLst/>
          </a:prstGeom>
        </p:spPr>
      </p:pic>
      <p:pic>
        <p:nvPicPr>
          <p:cNvPr id="7" name="Picture 6"/>
          <p:cNvPicPr>
            <a:picLocks noChangeAspect="1"/>
          </p:cNvPicPr>
          <p:nvPr/>
        </p:nvPicPr>
        <p:blipFill>
          <a:blip r:embed="rId6"/>
          <a:stretch>
            <a:fillRect/>
          </a:stretch>
        </p:blipFill>
        <p:spPr>
          <a:xfrm>
            <a:off x="1752600" y="381000"/>
            <a:ext cx="5486400" cy="60005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3600" dirty="0" smtClean="0">
                <a:solidFill>
                  <a:schemeClr val="tx1"/>
                </a:solidFill>
                <a:latin typeface="Arial"/>
                <a:ea typeface="+mj-ea"/>
                <a:cs typeface="Arial"/>
              </a:rPr>
              <a:t>And I looked like this…</a:t>
            </a:r>
            <a:endParaRPr lang="en-US" sz="3600" dirty="0">
              <a:solidFill>
                <a:schemeClr val="tx1"/>
              </a:solidFill>
              <a:latin typeface="Arial"/>
              <a:ea typeface="+mj-ea"/>
              <a:cs typeface="Arial"/>
            </a:endParaRPr>
          </a:p>
        </p:txBody>
      </p:sp>
      <p:pic>
        <p:nvPicPr>
          <p:cNvPr id="4" name="Picture 3"/>
          <p:cNvPicPr>
            <a:picLocks noChangeAspect="1"/>
          </p:cNvPicPr>
          <p:nvPr/>
        </p:nvPicPr>
        <p:blipFill>
          <a:blip r:embed="rId2"/>
          <a:srcRect/>
          <a:stretch>
            <a:fillRect/>
          </a:stretch>
        </p:blipFill>
        <p:spPr bwMode="auto">
          <a:xfrm>
            <a:off x="1600200" y="1828800"/>
            <a:ext cx="6046788" cy="3829050"/>
          </a:xfrm>
          <a:prstGeom prst="rect">
            <a:avLst/>
          </a:prstGeom>
          <a:noFill/>
          <a:ln w="9525">
            <a:noFill/>
            <a:miter lim="800000"/>
            <a:headEnd/>
            <a:tailEnd/>
          </a:ln>
        </p:spPr>
      </p:pic>
      <p:sp>
        <p:nvSpPr>
          <p:cNvPr id="5" name="TextBox 4"/>
          <p:cNvSpPr txBox="1"/>
          <p:nvPr/>
        </p:nvSpPr>
        <p:spPr>
          <a:xfrm>
            <a:off x="1752600" y="5638800"/>
            <a:ext cx="5688351" cy="646331"/>
          </a:xfrm>
          <a:prstGeom prst="rect">
            <a:avLst/>
          </a:prstGeom>
          <a:noFill/>
        </p:spPr>
        <p:txBody>
          <a:bodyPr wrap="none" rtlCol="0">
            <a:spAutoFit/>
          </a:bodyPr>
          <a:lstStyle/>
          <a:p>
            <a:pPr algn="ctr"/>
            <a:r>
              <a:rPr lang="en-US" sz="1800" dirty="0" smtClean="0">
                <a:latin typeface="Arial"/>
                <a:cs typeface="Arial"/>
              </a:rPr>
              <a:t>James Pusack              Sue Otto            </a:t>
            </a:r>
            <a:r>
              <a:rPr lang="en-US" sz="1800" dirty="0" err="1" smtClean="0">
                <a:latin typeface="Arial"/>
                <a:cs typeface="Arial"/>
              </a:rPr>
              <a:t>Giulio</a:t>
            </a:r>
            <a:r>
              <a:rPr lang="en-US" sz="1800" dirty="0" smtClean="0">
                <a:latin typeface="Arial"/>
                <a:cs typeface="Arial"/>
              </a:rPr>
              <a:t> </a:t>
            </a:r>
            <a:r>
              <a:rPr lang="en-US" sz="1800" dirty="0" err="1" smtClean="0">
                <a:latin typeface="Arial"/>
                <a:cs typeface="Arial"/>
              </a:rPr>
              <a:t>Ongaro</a:t>
            </a:r>
            <a:endParaRPr lang="en-US" sz="1800" dirty="0" smtClean="0">
              <a:latin typeface="Arial"/>
              <a:cs typeface="Arial"/>
            </a:endParaRPr>
          </a:p>
          <a:p>
            <a:pPr algn="ctr"/>
            <a:r>
              <a:rPr lang="en-US" sz="1800" dirty="0" smtClean="0">
                <a:latin typeface="Arial"/>
                <a:cs typeface="Arial"/>
              </a:rPr>
              <a:t>   circa 1976</a:t>
            </a:r>
            <a:endParaRPr lang="en-US" sz="1800"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Arial"/>
              </a:rPr>
              <a:t>Up and Down Sides</a:t>
            </a:r>
            <a:endParaRPr lang="en-US" dirty="0">
              <a:solidFill>
                <a:schemeClr val="tx1"/>
              </a:solidFill>
              <a:latin typeface="Arial"/>
            </a:endParaRPr>
          </a:p>
        </p:txBody>
      </p:sp>
      <p:sp>
        <p:nvSpPr>
          <p:cNvPr id="3" name="Content Placeholder 2"/>
          <p:cNvSpPr>
            <a:spLocks noGrp="1"/>
          </p:cNvSpPr>
          <p:nvPr>
            <p:ph sz="quarter" idx="1"/>
          </p:nvPr>
        </p:nvSpPr>
        <p:spPr/>
        <p:txBody>
          <a:bodyPr>
            <a:normAutofit/>
          </a:bodyPr>
          <a:lstStyle/>
          <a:p>
            <a:r>
              <a:rPr lang="en-US" sz="2800" dirty="0" smtClean="0">
                <a:latin typeface="Arial"/>
              </a:rPr>
              <a:t>Students explore/participate in authentic fan forum</a:t>
            </a:r>
          </a:p>
          <a:p>
            <a:pPr lvl="1"/>
            <a:r>
              <a:rPr lang="en-US" dirty="0" smtClean="0">
                <a:latin typeface="Arial"/>
              </a:rPr>
              <a:t>Culturally authentic environment</a:t>
            </a:r>
          </a:p>
          <a:p>
            <a:pPr lvl="1"/>
            <a:r>
              <a:rPr lang="en-US" dirty="0" smtClean="0">
                <a:latin typeface="Arial"/>
              </a:rPr>
              <a:t>Authentic language use</a:t>
            </a:r>
          </a:p>
          <a:p>
            <a:pPr lvl="1"/>
            <a:r>
              <a:rPr lang="en-US" dirty="0" smtClean="0">
                <a:latin typeface="Arial"/>
              </a:rPr>
              <a:t>Interaction with Russian native speakers</a:t>
            </a:r>
          </a:p>
          <a:p>
            <a:pPr lvl="1"/>
            <a:r>
              <a:rPr lang="en-US" dirty="0" smtClean="0">
                <a:latin typeface="Arial"/>
              </a:rPr>
              <a:t>Exposure to Russian </a:t>
            </a:r>
            <a:r>
              <a:rPr lang="en-US" smtClean="0">
                <a:latin typeface="Arial"/>
              </a:rPr>
              <a:t>pop culture</a:t>
            </a:r>
            <a:br>
              <a:rPr lang="en-US" smtClean="0">
                <a:latin typeface="Arial"/>
              </a:rPr>
            </a:br>
            <a:endParaRPr lang="en-US" smtClean="0">
              <a:latin typeface="Arial"/>
            </a:endParaRPr>
          </a:p>
          <a:p>
            <a:r>
              <a:rPr lang="en-US" dirty="0" smtClean="0">
                <a:latin typeface="Arial"/>
              </a:rPr>
              <a:t>Student acceptance not immediate</a:t>
            </a:r>
          </a:p>
          <a:p>
            <a:r>
              <a:rPr lang="en-US" dirty="0" smtClean="0">
                <a:latin typeface="Arial"/>
              </a:rPr>
              <a:t>Some students not interested/not engaged</a:t>
            </a:r>
          </a:p>
          <a:p>
            <a:r>
              <a:rPr lang="en-US" dirty="0" smtClean="0">
                <a:latin typeface="Arial"/>
              </a:rPr>
              <a:t>Difficulty in tracking participation (teacher)</a:t>
            </a:r>
          </a:p>
          <a:p>
            <a:endParaRPr lang="en-US" dirty="0" smtClean="0">
              <a:latin typeface="Arial"/>
            </a:endParaRPr>
          </a:p>
          <a:p>
            <a:endParaRPr lang="en-US" dirty="0" smtClean="0">
              <a:latin typeface="Arial"/>
            </a:endParaRPr>
          </a:p>
          <a:p>
            <a:endParaRPr lang="en-US" dirty="0">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81000" y="1524000"/>
            <a:ext cx="8458200" cy="4893647"/>
          </a:xfrm>
          <a:prstGeom prst="rect">
            <a:avLst/>
          </a:prstGeom>
          <a:noFill/>
        </p:spPr>
        <p:txBody>
          <a:bodyPr wrap="square" rtlCol="0">
            <a:spAutoFit/>
          </a:bodyPr>
          <a:lstStyle/>
          <a:p>
            <a:r>
              <a:rPr lang="en-US" dirty="0" smtClean="0"/>
              <a:t>Language is changing around us, and so is our culture of literacy, but that is what languages and cultures always do. What we need to attend to are the fundamental principles that have linked language, technology, and cultures of reading and writing for centuries, that surface in new guises with every new technology that comes along, but that are nevertheless grounded in a common semiotic substrate. In language teaching, an emphasis on </a:t>
            </a:r>
            <a:r>
              <a:rPr lang="en-US" i="1" dirty="0" smtClean="0"/>
              <a:t>analysis </a:t>
            </a:r>
            <a:r>
              <a:rPr lang="en-US" dirty="0" smtClean="0"/>
              <a:t>and </a:t>
            </a:r>
            <a:r>
              <a:rPr lang="en-US" i="1" dirty="0" smtClean="0"/>
              <a:t>thinking </a:t>
            </a:r>
            <a:r>
              <a:rPr lang="en-US" dirty="0" smtClean="0"/>
              <a:t>in a literacy-based approach can help prepare our students not only to use, but also to assess critically, new multimodal forms of expression as they continue to evolve. </a:t>
            </a:r>
          </a:p>
          <a:p>
            <a:endParaRPr lang="en-US" i="1" dirty="0" smtClean="0"/>
          </a:p>
          <a:p>
            <a:pPr algn="r"/>
            <a:r>
              <a:rPr lang="en-US" sz="2000" dirty="0" smtClean="0"/>
              <a:t>Richard Kern (2006</a:t>
            </a:r>
            <a:r>
              <a:rPr lang="en-US" sz="1800" dirty="0" smtClean="0"/>
              <a:t>)</a:t>
            </a:r>
            <a:endParaRPr lang="en-US" sz="1800" dirty="0"/>
          </a:p>
        </p:txBody>
      </p:sp>
      <p:sp>
        <p:nvSpPr>
          <p:cNvPr id="3" name="Title 2"/>
          <p:cNvSpPr>
            <a:spLocks noGrp="1"/>
          </p:cNvSpPr>
          <p:nvPr>
            <p:ph type="title"/>
          </p:nvPr>
        </p:nvSpPr>
        <p:spPr>
          <a:xfrm>
            <a:off x="304800" y="274638"/>
            <a:ext cx="7772400" cy="1143000"/>
          </a:xfrm>
        </p:spPr>
        <p:txBody>
          <a:bodyPr>
            <a:normAutofit/>
          </a:bodyPr>
          <a:lstStyle/>
          <a:p>
            <a:r>
              <a:rPr lang="en-US" sz="3600" dirty="0" smtClean="0">
                <a:solidFill>
                  <a:schemeClr val="tx1"/>
                </a:solidFill>
                <a:latin typeface="Arial"/>
                <a:cs typeface="Arial"/>
              </a:rPr>
              <a:t>Closing thought…</a:t>
            </a:r>
            <a:endParaRPr lang="en-US" sz="3600" dirty="0">
              <a:solidFill>
                <a:schemeClr val="tx1"/>
              </a:solidFill>
              <a:latin typeface="Arial"/>
              <a:cs typeface="Arial"/>
            </a:endParaRPr>
          </a:p>
        </p:txBody>
      </p:sp>
      <p:sp>
        <p:nvSpPr>
          <p:cNvPr id="4" name="TextBox 3"/>
          <p:cNvSpPr txBox="1"/>
          <p:nvPr/>
        </p:nvSpPr>
        <p:spPr>
          <a:xfrm>
            <a:off x="381000" y="1524000"/>
            <a:ext cx="8458200" cy="4893647"/>
          </a:xfrm>
          <a:prstGeom prst="rect">
            <a:avLst/>
          </a:prstGeom>
          <a:noFill/>
        </p:spPr>
        <p:txBody>
          <a:bodyPr wrap="square" rtlCol="0">
            <a:spAutoFit/>
          </a:bodyPr>
          <a:lstStyle/>
          <a:p>
            <a:r>
              <a:rPr lang="en-US" dirty="0" smtClean="0"/>
              <a:t>Language is changing around us, and so is our culture of literacy, but that is what languages and cultures always do. What we need to attend to are the fundamental principles that have linked language, technology, and cultures of reading and writing for centuries, that surface in new guises with every new technology that comes along, but that are nevertheless grounded in a common semiotic substrate. </a:t>
            </a:r>
            <a:r>
              <a:rPr lang="en-US" dirty="0" smtClean="0">
                <a:solidFill>
                  <a:schemeClr val="accent1"/>
                </a:solidFill>
              </a:rPr>
              <a:t>In language teaching, an emphasis on </a:t>
            </a:r>
            <a:r>
              <a:rPr lang="en-US" i="1" dirty="0" smtClean="0">
                <a:solidFill>
                  <a:schemeClr val="accent2"/>
                </a:solidFill>
              </a:rPr>
              <a:t>analysis </a:t>
            </a:r>
            <a:r>
              <a:rPr lang="en-US" dirty="0" smtClean="0">
                <a:solidFill>
                  <a:schemeClr val="accent1"/>
                </a:solidFill>
              </a:rPr>
              <a:t>and </a:t>
            </a:r>
            <a:r>
              <a:rPr lang="en-US" i="1" dirty="0" smtClean="0">
                <a:solidFill>
                  <a:schemeClr val="accent2"/>
                </a:solidFill>
              </a:rPr>
              <a:t>thinking </a:t>
            </a:r>
            <a:r>
              <a:rPr lang="en-US" dirty="0" smtClean="0">
                <a:solidFill>
                  <a:schemeClr val="accent1"/>
                </a:solidFill>
              </a:rPr>
              <a:t>in a literacy-based approach can help prepare our students not only to use, but also to assess critically, new multimodal forms of expression as they continue to evolve. </a:t>
            </a:r>
          </a:p>
          <a:p>
            <a:endParaRPr lang="en-US" i="1" dirty="0" smtClean="0"/>
          </a:p>
          <a:p>
            <a:pPr algn="r"/>
            <a:r>
              <a:rPr lang="en-US" sz="2000" dirty="0" smtClean="0"/>
              <a:t>Richard Kern (2006</a:t>
            </a:r>
            <a:r>
              <a:rPr lang="en-US" sz="1800" dirty="0" smtClean="0"/>
              <a:t>)</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1143000" y="2252008"/>
            <a:ext cx="7010400" cy="1938992"/>
          </a:xfrm>
          <a:prstGeom prst="rect">
            <a:avLst/>
          </a:prstGeom>
          <a:noFill/>
        </p:spPr>
        <p:txBody>
          <a:bodyPr wrap="square" rtlCol="0">
            <a:spAutoFit/>
          </a:bodyPr>
          <a:lstStyle/>
          <a:p>
            <a:r>
              <a:rPr lang="en-US" sz="4000" dirty="0" smtClean="0"/>
              <a:t>The condition or quality of being </a:t>
            </a:r>
            <a:r>
              <a:rPr lang="en-US" sz="4000" i="1" dirty="0" smtClean="0"/>
              <a:t>literate</a:t>
            </a:r>
            <a:r>
              <a:rPr lang="en-US" sz="4000" dirty="0" smtClean="0"/>
              <a:t>, especially the ability to read and write.</a:t>
            </a:r>
            <a:endParaRPr lang="en-US" sz="4000" dirty="0"/>
          </a:p>
        </p:txBody>
      </p:sp>
      <p:sp>
        <p:nvSpPr>
          <p:cNvPr id="5" name="Title 4"/>
          <p:cNvSpPr>
            <a:spLocks noGrp="1"/>
          </p:cNvSpPr>
          <p:nvPr>
            <p:ph type="title"/>
          </p:nvPr>
        </p:nvSpPr>
        <p:spPr/>
        <p:txBody>
          <a:bodyPr>
            <a:normAutofit/>
          </a:bodyPr>
          <a:lstStyle/>
          <a:p>
            <a:r>
              <a:rPr lang="en-US" sz="4800" b="1" dirty="0" smtClean="0">
                <a:solidFill>
                  <a:schemeClr val="tx1"/>
                </a:solidFill>
                <a:latin typeface="Arial"/>
              </a:rPr>
              <a:t>Literacy</a:t>
            </a:r>
            <a:endParaRPr lang="en-US" sz="4800" dirty="0">
              <a:solidFill>
                <a:schemeClr val="tx1"/>
              </a:solidFill>
              <a:latin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1"/>
                </a:solidFill>
                <a:latin typeface="Arial"/>
              </a:rPr>
              <a:t>Information Literacy</a:t>
            </a:r>
            <a:endParaRPr lang="en-US" sz="3111" dirty="0">
              <a:solidFill>
                <a:schemeClr val="tx1"/>
              </a:solidFill>
              <a:latin typeface="Arial"/>
            </a:endParaRPr>
          </a:p>
        </p:txBody>
      </p:sp>
      <p:sp>
        <p:nvSpPr>
          <p:cNvPr id="3" name="Content Placeholder 2"/>
          <p:cNvSpPr>
            <a:spLocks noGrp="1"/>
          </p:cNvSpPr>
          <p:nvPr>
            <p:ph sz="quarter" idx="1"/>
          </p:nvPr>
        </p:nvSpPr>
        <p:spPr>
          <a:xfrm>
            <a:off x="609600" y="1447800"/>
            <a:ext cx="7924800" cy="4724400"/>
          </a:xfrm>
        </p:spPr>
        <p:txBody>
          <a:bodyPr>
            <a:normAutofit lnSpcReduction="10000"/>
          </a:bodyPr>
          <a:lstStyle/>
          <a:p>
            <a:pPr indent="0">
              <a:buNone/>
            </a:pPr>
            <a:r>
              <a:rPr lang="en-US" sz="2800" b="1" dirty="0" smtClean="0">
                <a:latin typeface="Arial"/>
                <a:cs typeface="Optima"/>
              </a:rPr>
              <a:t>Skills needed to find, retrieve, analyze, and use information that include the abilities to:</a:t>
            </a:r>
          </a:p>
          <a:p>
            <a:pPr lvl="1">
              <a:spcBef>
                <a:spcPts val="600"/>
              </a:spcBef>
            </a:pPr>
            <a:r>
              <a:rPr lang="en-US" sz="2800" dirty="0" smtClean="0">
                <a:latin typeface="Arial"/>
                <a:cs typeface="Optima"/>
              </a:rPr>
              <a:t>Determine the extent of information needed</a:t>
            </a:r>
          </a:p>
          <a:p>
            <a:pPr lvl="1">
              <a:spcBef>
                <a:spcPts val="600"/>
              </a:spcBef>
            </a:pPr>
            <a:r>
              <a:rPr lang="en-US" sz="2800" dirty="0" smtClean="0">
                <a:latin typeface="Arial"/>
                <a:cs typeface="Optima"/>
              </a:rPr>
              <a:t>Access information sources in many formats effectively and efficiently </a:t>
            </a:r>
          </a:p>
          <a:p>
            <a:pPr lvl="1">
              <a:spcBef>
                <a:spcPts val="600"/>
              </a:spcBef>
            </a:pPr>
            <a:r>
              <a:rPr lang="en-US" sz="2800" dirty="0" smtClean="0">
                <a:latin typeface="Arial"/>
                <a:cs typeface="Optima"/>
              </a:rPr>
              <a:t>Critically evaluate information and sources</a:t>
            </a:r>
          </a:p>
          <a:p>
            <a:pPr lvl="1">
              <a:spcBef>
                <a:spcPts val="600"/>
              </a:spcBef>
            </a:pPr>
            <a:r>
              <a:rPr lang="en-US" sz="2800" dirty="0" smtClean="0">
                <a:latin typeface="Arial"/>
                <a:cs typeface="Optima"/>
              </a:rPr>
              <a:t>Use information to achieve a specific goal </a:t>
            </a:r>
          </a:p>
          <a:p>
            <a:pPr lvl="1">
              <a:spcBef>
                <a:spcPts val="600"/>
              </a:spcBef>
            </a:pPr>
            <a:r>
              <a:rPr lang="en-US" sz="2800" dirty="0" smtClean="0">
                <a:latin typeface="Arial"/>
                <a:cs typeface="Optima"/>
              </a:rPr>
              <a:t>Understand the legal and social issues involved in using information and making ethical and legal use of it</a:t>
            </a:r>
          </a:p>
          <a:p>
            <a:endParaRPr lang="en-US" dirty="0">
              <a:latin typeface="Optima"/>
              <a:cs typeface="Optima"/>
            </a:endParaRPr>
          </a:p>
        </p:txBody>
      </p:sp>
      <p:sp>
        <p:nvSpPr>
          <p:cNvPr id="4" name="TextBox 3"/>
          <p:cNvSpPr txBox="1"/>
          <p:nvPr/>
        </p:nvSpPr>
        <p:spPr>
          <a:xfrm>
            <a:off x="3810000" y="5943600"/>
            <a:ext cx="4746198" cy="369332"/>
          </a:xfrm>
          <a:prstGeom prst="rect">
            <a:avLst/>
          </a:prstGeom>
          <a:noFill/>
        </p:spPr>
        <p:txBody>
          <a:bodyPr wrap="none" rtlCol="0">
            <a:spAutoFit/>
          </a:bodyPr>
          <a:lstStyle/>
          <a:p>
            <a:r>
              <a:rPr lang="en-US" sz="1800" baseline="30000" dirty="0" smtClean="0">
                <a:latin typeface="Arial"/>
                <a:cs typeface="Optima"/>
              </a:rPr>
              <a:t> </a:t>
            </a:r>
            <a:r>
              <a:rPr lang="en-US" sz="1800" dirty="0" smtClean="0">
                <a:latin typeface="Optima"/>
                <a:cs typeface="Optima"/>
              </a:rPr>
              <a:t>Association of College and Research Libraries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latin typeface="Arial"/>
              </a:rPr>
              <a:t>New Media </a:t>
            </a:r>
            <a:r>
              <a:rPr lang="en-US" dirty="0" err="1" smtClean="0">
                <a:solidFill>
                  <a:schemeClr val="tx1"/>
                </a:solidFill>
                <a:latin typeface="Arial"/>
              </a:rPr>
              <a:t>Literacies</a:t>
            </a:r>
            <a:r>
              <a:rPr lang="en-US" dirty="0" smtClean="0">
                <a:solidFill>
                  <a:schemeClr val="tx1"/>
                </a:solidFill>
                <a:latin typeface="Arial"/>
              </a:rPr>
              <a:t> – MIT Style</a:t>
            </a:r>
            <a:endParaRPr lang="en-US" dirty="0">
              <a:solidFill>
                <a:schemeClr val="tx1"/>
              </a:solidFill>
              <a:latin typeface="Arial"/>
            </a:endParaRPr>
          </a:p>
        </p:txBody>
      </p:sp>
      <p:pic>
        <p:nvPicPr>
          <p:cNvPr id="5" name="NewMediaLiteraciesMovie.mov">
            <a:hlinkClick r:id="" action="ppaction://media"/>
          </p:cNvPr>
          <p:cNvPicPr/>
          <p:nvPr>
            <a:videoFile r:link="rId1"/>
          </p:nvPr>
        </p:nvPicPr>
        <p:blipFill>
          <a:blip r:embed="rId4"/>
          <a:stretch>
            <a:fillRect/>
          </a:stretch>
        </p:blipFill>
        <p:spPr>
          <a:xfrm>
            <a:off x="990600" y="1938336"/>
            <a:ext cx="7086600" cy="398621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latin typeface="Arial"/>
              </a:rPr>
              <a:t>Information Literacy Skills</a:t>
            </a:r>
            <a:endParaRPr lang="en-US" dirty="0">
              <a:solidFill>
                <a:schemeClr val="tx1"/>
              </a:solidFill>
              <a:latin typeface="Arial"/>
            </a:endParaRPr>
          </a:p>
        </p:txBody>
      </p:sp>
      <p:sp>
        <p:nvSpPr>
          <p:cNvPr id="6" name="TextBox 5"/>
          <p:cNvSpPr txBox="1"/>
          <p:nvPr/>
        </p:nvSpPr>
        <p:spPr>
          <a:xfrm>
            <a:off x="1060029" y="1730126"/>
            <a:ext cx="6864771" cy="3908762"/>
          </a:xfrm>
          <a:prstGeom prst="rect">
            <a:avLst/>
          </a:prstGeom>
          <a:noFill/>
        </p:spPr>
        <p:txBody>
          <a:bodyPr wrap="square" rtlCol="0">
            <a:spAutoFit/>
          </a:bodyPr>
          <a:lstStyle/>
          <a:p>
            <a:r>
              <a:rPr lang="en-US" sz="2800" dirty="0" smtClean="0"/>
              <a:t>They are not just skills for the classroom. And they’re not just skills for the workplace.  They’re skills that involve creative expression, they’re skills that involve citizenship, they’re skills that connect people together at something larger than the individual level.</a:t>
            </a:r>
          </a:p>
          <a:p>
            <a:endParaRPr lang="en-US" sz="2800" dirty="0" smtClean="0"/>
          </a:p>
          <a:p>
            <a:pPr algn="r"/>
            <a:r>
              <a:rPr lang="en-US" dirty="0" smtClean="0"/>
              <a:t>Henry Jenkins, MIT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57200" y="924262"/>
            <a:ext cx="8305800" cy="2657138"/>
          </a:xfrm>
          <a:prstGeom prst="rect">
            <a:avLst/>
          </a:prstGeom>
          <a:noFill/>
        </p:spPr>
        <p:txBody>
          <a:bodyPr wrap="square" rtlCol="0">
            <a:spAutoFit/>
          </a:bodyPr>
          <a:lstStyle/>
          <a:p>
            <a:r>
              <a:rPr lang="en-US" sz="3200" b="1" dirty="0" smtClean="0"/>
              <a:t>Information literacy &amp; language learning: </a:t>
            </a:r>
          </a:p>
          <a:p>
            <a:pPr>
              <a:spcBef>
                <a:spcPts val="800"/>
              </a:spcBef>
            </a:pPr>
            <a:r>
              <a:rPr lang="en-US" sz="3200" dirty="0" smtClean="0"/>
              <a:t>Ability to </a:t>
            </a:r>
            <a:r>
              <a:rPr lang="en-US" sz="3200" b="1" dirty="0" smtClean="0">
                <a:latin typeface="Arial"/>
                <a:cs typeface="Optima"/>
              </a:rPr>
              <a:t>find, retrieve, analyze, and use </a:t>
            </a:r>
            <a:r>
              <a:rPr lang="en-US" sz="3200" dirty="0" smtClean="0">
                <a:latin typeface="Arial"/>
                <a:cs typeface="Optima"/>
              </a:rPr>
              <a:t>information </a:t>
            </a:r>
            <a:r>
              <a:rPr lang="en-US" sz="3200" dirty="0" smtClean="0"/>
              <a:t>in the target language, interpreting it in the context of the target culture.</a:t>
            </a:r>
          </a:p>
        </p:txBody>
      </p:sp>
      <p:pic>
        <p:nvPicPr>
          <p:cNvPr id="4" name="Picture 3"/>
          <p:cNvPicPr>
            <a:picLocks noChangeAspect="1"/>
          </p:cNvPicPr>
          <p:nvPr/>
        </p:nvPicPr>
        <p:blipFill>
          <a:blip r:embed="rId3"/>
          <a:stretch>
            <a:fillRect/>
          </a:stretch>
        </p:blipFill>
        <p:spPr>
          <a:xfrm>
            <a:off x="304800" y="4038600"/>
            <a:ext cx="1865376" cy="1371600"/>
          </a:xfrm>
          <a:prstGeom prst="rect">
            <a:avLst/>
          </a:prstGeom>
        </p:spPr>
      </p:pic>
      <p:pic>
        <p:nvPicPr>
          <p:cNvPr id="6" name="Picture 5"/>
          <p:cNvPicPr>
            <a:picLocks noChangeAspect="1"/>
          </p:cNvPicPr>
          <p:nvPr/>
        </p:nvPicPr>
        <p:blipFill>
          <a:blip r:embed="rId4"/>
          <a:stretch>
            <a:fillRect/>
          </a:stretch>
        </p:blipFill>
        <p:spPr>
          <a:xfrm>
            <a:off x="990600" y="5334000"/>
            <a:ext cx="1971570" cy="1295400"/>
          </a:xfrm>
          <a:prstGeom prst="rect">
            <a:avLst/>
          </a:prstGeom>
        </p:spPr>
      </p:pic>
      <p:pic>
        <p:nvPicPr>
          <p:cNvPr id="7" name="Picture 6"/>
          <p:cNvPicPr>
            <a:picLocks noChangeAspect="1"/>
          </p:cNvPicPr>
          <p:nvPr/>
        </p:nvPicPr>
        <p:blipFill>
          <a:blip r:embed="rId5"/>
          <a:stretch>
            <a:fillRect/>
          </a:stretch>
        </p:blipFill>
        <p:spPr>
          <a:xfrm>
            <a:off x="2667000" y="3733800"/>
            <a:ext cx="1608317" cy="1689100"/>
          </a:xfrm>
          <a:prstGeom prst="rect">
            <a:avLst/>
          </a:prstGeom>
        </p:spPr>
      </p:pic>
      <p:pic>
        <p:nvPicPr>
          <p:cNvPr id="8" name="Picture 7"/>
          <p:cNvPicPr>
            <a:picLocks noChangeAspect="1"/>
          </p:cNvPicPr>
          <p:nvPr/>
        </p:nvPicPr>
        <p:blipFill>
          <a:blip r:embed="rId6"/>
          <a:stretch>
            <a:fillRect/>
          </a:stretch>
        </p:blipFill>
        <p:spPr>
          <a:xfrm>
            <a:off x="4343400" y="4114800"/>
            <a:ext cx="1996776" cy="1295400"/>
          </a:xfrm>
          <a:prstGeom prst="rect">
            <a:avLst/>
          </a:prstGeom>
        </p:spPr>
      </p:pic>
      <p:grpSp>
        <p:nvGrpSpPr>
          <p:cNvPr id="12" name="Group 11"/>
          <p:cNvGrpSpPr/>
          <p:nvPr/>
        </p:nvGrpSpPr>
        <p:grpSpPr>
          <a:xfrm>
            <a:off x="5867400" y="4876800"/>
            <a:ext cx="2928769" cy="1676400"/>
            <a:chOff x="5867400" y="4876800"/>
            <a:chExt cx="2928769" cy="1676400"/>
          </a:xfrm>
        </p:grpSpPr>
        <p:pic>
          <p:nvPicPr>
            <p:cNvPr id="10" name="Picture 9"/>
            <p:cNvPicPr>
              <a:picLocks noChangeAspect="1"/>
            </p:cNvPicPr>
            <p:nvPr/>
          </p:nvPicPr>
          <p:blipFill>
            <a:blip r:embed="rId7"/>
            <a:stretch>
              <a:fillRect/>
            </a:stretch>
          </p:blipFill>
          <p:spPr>
            <a:xfrm>
              <a:off x="5867400" y="4876800"/>
              <a:ext cx="2928769" cy="1676400"/>
            </a:xfrm>
            <a:prstGeom prst="rect">
              <a:avLst/>
            </a:prstGeom>
          </p:spPr>
        </p:pic>
        <p:pic>
          <p:nvPicPr>
            <p:cNvPr id="11" name="Picture 10" descr="InterculturalConversation.gif"/>
            <p:cNvPicPr>
              <a:picLocks noChangeAspect="1"/>
            </p:cNvPicPr>
            <p:nvPr/>
          </p:nvPicPr>
          <p:blipFill>
            <a:blip r:embed="rId8"/>
            <a:stretch>
              <a:fillRect/>
            </a:stretch>
          </p:blipFill>
          <p:spPr>
            <a:xfrm>
              <a:off x="6248400" y="4953000"/>
              <a:ext cx="2235200" cy="15494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74638"/>
            <a:ext cx="8229600" cy="1143000"/>
          </a:xfrm>
        </p:spPr>
        <p:txBody>
          <a:bodyPr>
            <a:normAutofit fontScale="90000"/>
          </a:bodyPr>
          <a:lstStyle/>
          <a:p>
            <a:r>
              <a:rPr lang="en-US" sz="4444" dirty="0" smtClean="0">
                <a:solidFill>
                  <a:schemeClr val="tx1"/>
                </a:solidFill>
                <a:latin typeface="Arial"/>
              </a:rPr>
              <a:t>Contextual Factors: </a:t>
            </a:r>
            <a:r>
              <a:rPr lang="en-US" dirty="0" smtClean="0">
                <a:solidFill>
                  <a:schemeClr val="tx1"/>
                </a:solidFill>
                <a:latin typeface="Arial"/>
              </a:rPr>
              <a:t>The Broad View </a:t>
            </a:r>
            <a:endParaRPr lang="en-US" dirty="0">
              <a:solidFill>
                <a:schemeClr val="tx1"/>
              </a:solidFill>
              <a:latin typeface="Arial"/>
            </a:endParaRPr>
          </a:p>
        </p:txBody>
      </p:sp>
      <p:sp>
        <p:nvSpPr>
          <p:cNvPr id="5" name="Content Placeholder 4"/>
          <p:cNvSpPr>
            <a:spLocks noGrp="1"/>
          </p:cNvSpPr>
          <p:nvPr>
            <p:ph sz="quarter" idx="1"/>
          </p:nvPr>
        </p:nvSpPr>
        <p:spPr>
          <a:xfrm>
            <a:off x="762000" y="1447800"/>
            <a:ext cx="8153400" cy="4572000"/>
          </a:xfrm>
        </p:spPr>
        <p:txBody>
          <a:bodyPr>
            <a:normAutofit/>
          </a:bodyPr>
          <a:lstStyle/>
          <a:p>
            <a:pPr>
              <a:lnSpc>
                <a:spcPct val="150000"/>
              </a:lnSpc>
            </a:pPr>
            <a:r>
              <a:rPr lang="en-US" sz="3200" dirty="0" smtClean="0">
                <a:latin typeface="Arial"/>
              </a:rPr>
              <a:t>“Digital native” students</a:t>
            </a:r>
          </a:p>
          <a:p>
            <a:pPr>
              <a:lnSpc>
                <a:spcPct val="150000"/>
              </a:lnSpc>
            </a:pPr>
            <a:r>
              <a:rPr lang="en-US" sz="3200" dirty="0" smtClean="0">
                <a:latin typeface="Arial"/>
              </a:rPr>
              <a:t>Education reform, current trends/demands</a:t>
            </a:r>
          </a:p>
          <a:p>
            <a:pPr>
              <a:lnSpc>
                <a:spcPct val="150000"/>
              </a:lnSpc>
            </a:pPr>
            <a:r>
              <a:rPr lang="en-US" sz="3200" dirty="0" smtClean="0">
                <a:latin typeface="Arial"/>
              </a:rPr>
              <a:t>Second language teaching and learning</a:t>
            </a:r>
          </a:p>
          <a:p>
            <a:pPr>
              <a:buNone/>
            </a:pPr>
            <a:endParaRPr lang="en-US" sz="3200" dirty="0" smtClean="0">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Foundry.thmx</Template>
  <TotalTime>4501</TotalTime>
  <Words>5178</Words>
  <Application>Microsoft Macintosh PowerPoint</Application>
  <PresentationFormat>On-screen Show (4:3)</PresentationFormat>
  <Paragraphs>324</Paragraphs>
  <Slides>31</Slides>
  <Notes>27</Notes>
  <HiddenSlides>0</HiddenSlides>
  <MMClips>3</MMClips>
  <ScaleCrop>false</ScaleCrop>
  <HeadingPairs>
    <vt:vector size="4" baseType="variant">
      <vt:variant>
        <vt:lpstr>Design Template</vt:lpstr>
      </vt:variant>
      <vt:variant>
        <vt:i4>1</vt:i4>
      </vt:variant>
      <vt:variant>
        <vt:lpstr>Slide Titles</vt:lpstr>
      </vt:variant>
      <vt:variant>
        <vt:i4>31</vt:i4>
      </vt:variant>
    </vt:vector>
  </HeadingPairs>
  <TitlesOfParts>
    <vt:vector size="32" baseType="lpstr">
      <vt:lpstr>Equity</vt:lpstr>
      <vt:lpstr>In Pursuit of Fluency Information Literacy, Technology and  Language Learning  </vt:lpstr>
      <vt:lpstr>Perspectives of a 70’s CAI Digital Settler</vt:lpstr>
      <vt:lpstr>And I looked like this…</vt:lpstr>
      <vt:lpstr>Literacy</vt:lpstr>
      <vt:lpstr>Information Literacy</vt:lpstr>
      <vt:lpstr>New Media Literacies – MIT Style</vt:lpstr>
      <vt:lpstr>Information Literacy Skills</vt:lpstr>
      <vt:lpstr>Slide 8</vt:lpstr>
      <vt:lpstr>Contextual Factors: The Broad View </vt:lpstr>
      <vt:lpstr>Digital Immigrants and Natives</vt:lpstr>
      <vt:lpstr>What is a digital native?</vt:lpstr>
      <vt:lpstr>Digital Natives Described</vt:lpstr>
      <vt:lpstr>Connected most of the time?</vt:lpstr>
      <vt:lpstr>World Community: Internet Usage</vt:lpstr>
      <vt:lpstr>Cyber-sophisticates?</vt:lpstr>
      <vt:lpstr>Changes in Education</vt:lpstr>
      <vt:lpstr>Education Reform for the 21st Century</vt:lpstr>
      <vt:lpstr>Recent Imperatives in Higher Ed</vt:lpstr>
      <vt:lpstr>SLA theories, approaches and issues</vt:lpstr>
      <vt:lpstr>The “Big Picture”</vt:lpstr>
      <vt:lpstr>Fundamental changes</vt:lpstr>
      <vt:lpstr>Instructional Goals:        move from knowledge to knowledge-able</vt:lpstr>
      <vt:lpstr>Class time</vt:lpstr>
      <vt:lpstr>La vida es sueño</vt:lpstr>
      <vt:lpstr>Plan</vt:lpstr>
      <vt:lpstr>Plan continued…</vt:lpstr>
      <vt:lpstr>75 minute class period:</vt:lpstr>
      <vt:lpstr>Practice outside of class</vt:lpstr>
      <vt:lpstr>Russian Language in Context </vt:lpstr>
      <vt:lpstr>Up and Down Sides</vt:lpstr>
      <vt:lpstr>Closing thought…</vt:lpstr>
    </vt:vector>
  </TitlesOfParts>
  <Company>University of Iowa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Digital Natives  Are Restless</dc:title>
  <dc:creator>Sue Otto</dc:creator>
  <cp:lastModifiedBy>Sue Otto</cp:lastModifiedBy>
  <cp:revision>445</cp:revision>
  <cp:lastPrinted>2007-04-19T17:45:39Z</cp:lastPrinted>
  <dcterms:created xsi:type="dcterms:W3CDTF">2010-09-24T16:09:08Z</dcterms:created>
  <dcterms:modified xsi:type="dcterms:W3CDTF">2010-09-24T16:11:29Z</dcterms:modified>
</cp:coreProperties>
</file>