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42208450" cy="3209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999"/>
    <a:srgbClr val="FFFFCC"/>
    <a:srgbClr val="CC00CC"/>
    <a:srgbClr val="FF0000"/>
    <a:srgbClr val="FF9900"/>
    <a:srgbClr val="FFFF00"/>
    <a:srgbClr val="6699FF"/>
    <a:srgbClr val="0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342" y="-19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289588" cy="160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907750" y="0"/>
            <a:ext cx="18291175" cy="160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C164-1A11-4164-99BE-BE7888D3B13A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79413" y="2408238"/>
            <a:ext cx="16049625" cy="1203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21163" y="15247938"/>
            <a:ext cx="33766125" cy="14444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487938"/>
            <a:ext cx="18289588" cy="160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907750" y="30487938"/>
            <a:ext cx="18291175" cy="160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0975-4A17-4F47-B6C0-D5BDAB90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28FA6-48ED-4347-9065-D5C4156F5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2CF3-3378-4C96-85CE-C0B55D662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94E1B-69C7-438D-9007-CABA91A8F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0187C-437A-4720-A44F-C7A1D8743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160B-7A40-4735-A08A-B8C1FB3AB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57811-F796-4133-A08D-4689BDABF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22AC3-CCE8-4DAD-8BBB-A7277E531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4D323-7262-44C8-88DB-711874CEE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0C820-F9D2-4508-B2B4-7BAEF01A0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E0E1-9D9A-45E6-B18C-541954F3E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B53B6-39FE-4D50-91E5-FDAD651D4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5E5F4BA5-CC33-403C-88E6-E3818BF185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MS PGothic" pitchFamily="34" charset="-128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MS PGothic" pitchFamily="34" charset="-128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MS PGothic" pitchFamily="34" charset="-128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MS PGothic" pitchFamily="34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-128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-128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-128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3955713" y="4419600"/>
            <a:ext cx="13628687" cy="282051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endParaRPr lang="en-US" sz="3000" b="1" i="1"/>
          </a:p>
          <a:p>
            <a:pPr eaLnBrk="1" hangingPunct="1"/>
            <a:endParaRPr lang="en-US" sz="3000" b="1" i="1"/>
          </a:p>
          <a:p>
            <a:pPr eaLnBrk="1" hangingPunct="1"/>
            <a:endParaRPr lang="en-US" b="1" i="1"/>
          </a:p>
          <a:p>
            <a:pPr eaLnBrk="1" hangingPunct="1"/>
            <a:endParaRPr lang="en-US" b="1" i="1"/>
          </a:p>
          <a:p>
            <a:pPr eaLnBrk="1" hangingPunct="1"/>
            <a:endParaRPr lang="en-US" b="1" i="1"/>
          </a:p>
          <a:p>
            <a:pPr eaLnBrk="1" hangingPunct="1"/>
            <a:endParaRPr lang="en-US" b="1" i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352425"/>
            <a:ext cx="43021250" cy="3825875"/>
          </a:xfrm>
          <a:prstGeom prst="rect">
            <a:avLst/>
          </a:prstGeom>
          <a:solidFill>
            <a:schemeClr val="bg1"/>
          </a:solidFill>
          <a:ln w="889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0" b="1"/>
              <a:t>Around the World of Psychology in 150 Days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6000"/>
              <a:t>Donna K. McMillan &amp; Gary M. Muir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6000"/>
              <a:t>St. Olaf College, Northfield, MN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endParaRPr lang="en-US" sz="1200"/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457200" y="23199725"/>
            <a:ext cx="13182600" cy="94249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274320" tIns="27432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 b="1" dirty="0"/>
              <a:t>Students</a:t>
            </a:r>
          </a:p>
          <a:p>
            <a:pPr algn="ctr" eaLnBrk="1" hangingPunct="1"/>
            <a:endParaRPr lang="en-US" sz="1600" b="1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26-28 students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12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Students apply for the Global program.  Students applications include essays, letters of recommendation, and an interview with a selection committee.</a:t>
            </a:r>
          </a:p>
          <a:p>
            <a:pPr eaLnBrk="1" hangingPunct="1"/>
            <a:endParaRPr lang="en-US" sz="1200" b="1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Because Global is a liberal arts program, students come from a variety of majors. There are no prerequisites for the courses.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12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Most students are juniors or seniors.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12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The student group tends to be predominantly female.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1200" b="1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Students participate in committees to help facilitate necessary tasks, e.g., Transportation, Social, and  Bathroom Committees.</a:t>
            </a:r>
          </a:p>
          <a:p>
            <a:pPr eaLnBrk="1" hangingPunct="1"/>
            <a:endParaRPr lang="en-US" dirty="0"/>
          </a:p>
        </p:txBody>
      </p: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2147483647" y="2147483647"/>
            <a:ext cx="0" cy="0"/>
            <a:chOff x="0" y="0"/>
            <a:chExt cx="20529" cy="0"/>
          </a:xfrm>
        </p:grpSpPr>
        <p:sp>
          <p:nvSpPr>
            <p:cNvPr id="2097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2052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98" name="Group 23"/>
            <p:cNvGrpSpPr>
              <a:grpSpLocks/>
            </p:cNvGrpSpPr>
            <p:nvPr/>
          </p:nvGrpSpPr>
          <p:grpSpPr bwMode="auto">
            <a:xfrm>
              <a:off x="0" y="0"/>
              <a:ext cx="13271" cy="0"/>
              <a:chOff x="0" y="0"/>
              <a:chExt cx="13271" cy="0"/>
            </a:xfrm>
          </p:grpSpPr>
          <p:sp>
            <p:nvSpPr>
              <p:cNvPr id="2099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71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00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71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54" name="Group 37"/>
          <p:cNvGrpSpPr>
            <a:grpSpLocks/>
          </p:cNvGrpSpPr>
          <p:nvPr/>
        </p:nvGrpSpPr>
        <p:grpSpPr bwMode="auto">
          <a:xfrm>
            <a:off x="-2147483648" y="2147483647"/>
            <a:ext cx="2147483647" cy="0"/>
            <a:chOff x="0" y="0"/>
            <a:chExt cx="20529" cy="0"/>
          </a:xfrm>
        </p:grpSpPr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2052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94" name="Group 36"/>
            <p:cNvGrpSpPr>
              <a:grpSpLocks/>
            </p:cNvGrpSpPr>
            <p:nvPr/>
          </p:nvGrpSpPr>
          <p:grpSpPr bwMode="auto">
            <a:xfrm>
              <a:off x="0" y="0"/>
              <a:ext cx="13271" cy="0"/>
              <a:chOff x="0" y="0"/>
              <a:chExt cx="13271" cy="0"/>
            </a:xfrm>
          </p:grpSpPr>
          <p:sp>
            <p:nvSpPr>
              <p:cNvPr id="2095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71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96" name="Rectangle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71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055" name="Picture 297" descr="St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352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477"/>
          <p:cNvSpPr txBox="1">
            <a:spLocks noChangeArrowheads="1"/>
          </p:cNvSpPr>
          <p:nvPr/>
        </p:nvSpPr>
        <p:spPr bwMode="auto">
          <a:xfrm>
            <a:off x="27889200" y="4419600"/>
            <a:ext cx="15589250" cy="282051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365760" tIns="27432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400" b="1" dirty="0"/>
              <a:t> </a:t>
            </a:r>
            <a:r>
              <a:rPr lang="en-US" sz="4800" b="1" dirty="0"/>
              <a:t>The Psychology Course</a:t>
            </a:r>
            <a:endParaRPr lang="en-US" sz="4400" b="1" dirty="0"/>
          </a:p>
          <a:p>
            <a:pPr algn="ctr" eaLnBrk="1" hangingPunct="1"/>
            <a:endParaRPr lang="en-US" sz="200" b="1" dirty="0"/>
          </a:p>
          <a:p>
            <a:pPr eaLnBrk="1" hangingPunct="1"/>
            <a:r>
              <a:rPr lang="en-US" sz="4400" b="1" dirty="0"/>
              <a:t>Overview:</a:t>
            </a:r>
            <a:r>
              <a:rPr lang="en-US" sz="4400" dirty="0"/>
              <a:t>  </a:t>
            </a:r>
          </a:p>
          <a:p>
            <a:pPr eaLnBrk="1" hangingPunct="1"/>
            <a:r>
              <a:rPr lang="en-US" sz="4000" dirty="0">
                <a:sym typeface="Symbol" pitchFamily="18" charset="2"/>
              </a:rPr>
              <a:t>     </a:t>
            </a:r>
            <a:r>
              <a:rPr lang="en-US" sz="4000" dirty="0"/>
              <a:t>The supervisor</a:t>
            </a:r>
            <a:r>
              <a:rPr lang="en-US" altLang="en-US" sz="4000" dirty="0"/>
              <a:t>’</a:t>
            </a:r>
            <a:r>
              <a:rPr lang="en-US" sz="4000" dirty="0"/>
              <a:t>s Psychology course examines ways in which</a:t>
            </a:r>
          </a:p>
          <a:p>
            <a:pPr eaLnBrk="1" hangingPunct="1"/>
            <a:r>
              <a:rPr lang="en-US" sz="4000" dirty="0"/>
              <a:t>	culture influences people and their behavior.</a:t>
            </a:r>
          </a:p>
          <a:p>
            <a:pPr eaLnBrk="1" hangingPunct="1"/>
            <a:endParaRPr lang="en-US" sz="600" dirty="0"/>
          </a:p>
          <a:p>
            <a:pPr lvl="1" eaLnBrk="1" hangingPunct="1"/>
            <a:r>
              <a:rPr lang="en-US" sz="4000" dirty="0">
                <a:sym typeface="Symbol" pitchFamily="18" charset="2"/>
              </a:rPr>
              <a:t> </a:t>
            </a:r>
            <a:r>
              <a:rPr lang="en-US" sz="4000" dirty="0"/>
              <a:t>Integrates traditional academic and experiential learning.</a:t>
            </a:r>
          </a:p>
          <a:p>
            <a:pPr lvl="1" eaLnBrk="1" hangingPunct="1">
              <a:buFont typeface="Symbol" pitchFamily="18" charset="2"/>
              <a:buChar char="·"/>
            </a:pPr>
            <a:endParaRPr lang="en-US" sz="600" dirty="0"/>
          </a:p>
          <a:p>
            <a:pPr lvl="1" eaLnBrk="1" hangingPunct="1"/>
            <a:r>
              <a:rPr lang="en-US" sz="4000" dirty="0">
                <a:sym typeface="Symbol" pitchFamily="18" charset="2"/>
              </a:rPr>
              <a:t> </a:t>
            </a:r>
            <a:r>
              <a:rPr lang="en-US" sz="4000" dirty="0"/>
              <a:t>Primarily discussion-based, but includes mini-lectures.</a:t>
            </a:r>
          </a:p>
          <a:p>
            <a:pPr lvl="1" eaLnBrk="1" hangingPunct="1"/>
            <a:endParaRPr lang="en-US" sz="600" dirty="0"/>
          </a:p>
          <a:p>
            <a:pPr lvl="1" eaLnBrk="1" hangingPunct="1"/>
            <a:r>
              <a:rPr lang="en-US" sz="4000" dirty="0">
                <a:sym typeface="Symbol" pitchFamily="18" charset="2"/>
              </a:rPr>
              <a:t> </a:t>
            </a:r>
            <a:r>
              <a:rPr lang="en-US" sz="4000" dirty="0"/>
              <a:t>Meets throughout the five-month period.</a:t>
            </a:r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4400" b="1" dirty="0"/>
              <a:t>Topics:</a:t>
            </a:r>
            <a:r>
              <a:rPr lang="en-US" sz="4400" dirty="0"/>
              <a:t>  </a:t>
            </a:r>
          </a:p>
          <a:p>
            <a:r>
              <a:rPr lang="en-US" sz="4000" dirty="0">
                <a:sym typeface="Symbol" pitchFamily="18" charset="2"/>
              </a:rPr>
              <a:t>     </a:t>
            </a:r>
            <a:r>
              <a:rPr lang="en-US" sz="4000" dirty="0"/>
              <a:t>The nature and challenges of cross-cultural research in psychology</a:t>
            </a:r>
          </a:p>
          <a:p>
            <a:r>
              <a:rPr lang="en-US" sz="4000" dirty="0">
                <a:sym typeface="Symbol" pitchFamily="18" charset="2"/>
              </a:rPr>
              <a:t>     </a:t>
            </a:r>
            <a:r>
              <a:rPr lang="en-US" sz="4000" dirty="0"/>
              <a:t>The development of psychology across different cultures</a:t>
            </a:r>
          </a:p>
          <a:p>
            <a:r>
              <a:rPr lang="en-US" sz="4000" dirty="0">
                <a:sym typeface="Symbol" pitchFamily="18" charset="2"/>
              </a:rPr>
              <a:t>    </a:t>
            </a:r>
            <a:r>
              <a:rPr lang="en-US" sz="4000" dirty="0"/>
              <a:t> Culture and… </a:t>
            </a:r>
          </a:p>
          <a:p>
            <a:r>
              <a:rPr lang="en-US" sz="4000" dirty="0"/>
              <a:t>	…cognition, e.g., cultural influences on intelligence &amp; perception</a:t>
            </a:r>
          </a:p>
          <a:p>
            <a:r>
              <a:rPr lang="en-US" sz="4000" dirty="0">
                <a:sym typeface="Symbol" pitchFamily="18" charset="2"/>
              </a:rPr>
              <a:t>	…</a:t>
            </a:r>
            <a:r>
              <a:rPr lang="en-US" sz="4000" dirty="0"/>
              <a:t>personality, e.g., culture-specific vs. universal concepts</a:t>
            </a:r>
          </a:p>
          <a:p>
            <a:r>
              <a:rPr lang="en-US" sz="4000" dirty="0">
                <a:sym typeface="Symbol" pitchFamily="18" charset="2"/>
              </a:rPr>
              <a:t>	…</a:t>
            </a:r>
            <a:r>
              <a:rPr lang="en-US" sz="4000" dirty="0"/>
              <a:t>gender, e.g., gender stereotypes and sex roles </a:t>
            </a:r>
          </a:p>
          <a:p>
            <a:r>
              <a:rPr lang="en-US" sz="4000" dirty="0">
                <a:sym typeface="Symbol" pitchFamily="18" charset="2"/>
              </a:rPr>
              <a:t>	</a:t>
            </a:r>
            <a:r>
              <a:rPr lang="en-US" sz="4000" dirty="0"/>
              <a:t>…emotion, e.g., experience of emotion, and display rules </a:t>
            </a:r>
          </a:p>
          <a:p>
            <a:r>
              <a:rPr lang="en-US" sz="4000" dirty="0">
                <a:sym typeface="Symbol" pitchFamily="18" charset="2"/>
              </a:rPr>
              <a:t>	</a:t>
            </a:r>
            <a:r>
              <a:rPr lang="en-US" sz="4000" dirty="0"/>
              <a:t>…social behavior, e.g., individualism and collectivism, and</a:t>
            </a:r>
          </a:p>
          <a:p>
            <a:r>
              <a:rPr lang="en-US" sz="4000" dirty="0"/>
              <a:t>		 behaviors such as aggression, helping, and conformity</a:t>
            </a:r>
          </a:p>
          <a:p>
            <a:r>
              <a:rPr lang="en-US" sz="4000" dirty="0">
                <a:sym typeface="Symbol" pitchFamily="18" charset="2"/>
              </a:rPr>
              <a:t>	…conceptions of </a:t>
            </a:r>
            <a:r>
              <a:rPr lang="en-US" sz="4000" dirty="0"/>
              <a:t>psychological well-being, e.g., notions of mental</a:t>
            </a:r>
          </a:p>
          <a:p>
            <a:r>
              <a:rPr lang="en-US" sz="4000" dirty="0"/>
              <a:t>		 health, and approaches to treatment 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2800" dirty="0"/>
          </a:p>
          <a:p>
            <a:pPr eaLnBrk="1" hangingPunct="1"/>
            <a:r>
              <a:rPr lang="en-US" sz="4400" b="1" dirty="0"/>
              <a:t>Field Excursions:</a:t>
            </a:r>
            <a:r>
              <a:rPr lang="en-US" sz="4400" dirty="0"/>
              <a:t>  </a:t>
            </a:r>
          </a:p>
          <a:p>
            <a:pPr eaLnBrk="1" hangingPunct="1"/>
            <a:r>
              <a:rPr lang="en-US" sz="4000" dirty="0"/>
              <a:t>Excursions to locations such as the pyramids and Valley of the Kings, places of worship, museums, city markets, and universities facilitate interaction with local people and provide experiential learning opportunities</a:t>
            </a:r>
          </a:p>
          <a:p>
            <a:pPr eaLnBrk="1" hangingPunct="1">
              <a:buFont typeface="Symbol" pitchFamily="18" charset="2"/>
              <a:buChar char="·"/>
            </a:pPr>
            <a:endParaRPr lang="en-US" sz="2800" dirty="0"/>
          </a:p>
          <a:p>
            <a:pPr eaLnBrk="1" hangingPunct="1"/>
            <a:r>
              <a:rPr lang="en-US" sz="4400" b="1" dirty="0"/>
              <a:t>Assignments:</a:t>
            </a:r>
            <a:r>
              <a:rPr lang="en-US" sz="4400" dirty="0"/>
              <a:t>  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4000"/>
              <a:t>Participation, including discussion preparation: 	</a:t>
            </a:r>
            <a:r>
              <a:rPr lang="en-US" sz="4000"/>
              <a:t>	</a:t>
            </a:r>
            <a:r>
              <a:rPr lang="en-US" sz="4000" smtClean="0"/>
              <a:t>	20</a:t>
            </a:r>
            <a:r>
              <a:rPr lang="en-US" sz="4000"/>
              <a:t>%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4000" dirty="0"/>
              <a:t>Academic journal:									20%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4000" dirty="0"/>
              <a:t>Quizzes/ Tests:										40%  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4000" dirty="0"/>
              <a:t>Integrative paper:									20%  </a:t>
            </a:r>
          </a:p>
          <a:p>
            <a:endParaRPr lang="en-US" sz="2800" b="1" dirty="0"/>
          </a:p>
          <a:p>
            <a:r>
              <a:rPr lang="en-US" sz="4400" b="1" dirty="0"/>
              <a:t>Sample Readings:</a:t>
            </a:r>
            <a:r>
              <a:rPr lang="en-US" sz="4400" dirty="0"/>
              <a:t>  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200" dirty="0"/>
          </a:p>
          <a:p>
            <a:pPr eaLnBrk="1" hangingPunct="1"/>
            <a:r>
              <a:rPr lang="en-US" sz="3800" dirty="0"/>
              <a:t>Bond, M. H.  (1992). </a:t>
            </a:r>
            <a:r>
              <a:rPr lang="en-US" sz="3800" i="1" dirty="0"/>
              <a:t>Beyond the Chinese face: Insights from	psychology</a:t>
            </a:r>
            <a:r>
              <a:rPr lang="en-US" sz="3800" dirty="0"/>
              <a:t>. 	Oxford University Press.</a:t>
            </a:r>
          </a:p>
          <a:p>
            <a:pPr eaLnBrk="1" hangingPunct="1"/>
            <a:r>
              <a:rPr lang="en-US" sz="3800" dirty="0"/>
              <a:t>Levine, M. (2000). </a:t>
            </a:r>
            <a:r>
              <a:rPr lang="en-US" sz="3800" i="1" dirty="0"/>
              <a:t>The positive psychology of Buddhism and yoga</a:t>
            </a:r>
            <a:r>
              <a:rPr lang="en-US" sz="3800" dirty="0"/>
              <a:t>. Mahwah, 	NJ: Lawrence Erlbaum Associates.</a:t>
            </a:r>
          </a:p>
          <a:p>
            <a:pPr eaLnBrk="1" hangingPunct="1"/>
            <a:r>
              <a:rPr lang="en-US" sz="3800" dirty="0" err="1"/>
              <a:t>Nisbett</a:t>
            </a:r>
            <a:r>
              <a:rPr lang="en-US" sz="3800" dirty="0"/>
              <a:t>, R.E. (2003). </a:t>
            </a:r>
            <a:r>
              <a:rPr lang="en-US" sz="3800" i="1" dirty="0"/>
              <a:t>The geography of thought: How Asians and Westerners 	think differently… and why.</a:t>
            </a:r>
            <a:r>
              <a:rPr lang="en-US" sz="3800" dirty="0"/>
              <a:t> New York: The Free Press.</a:t>
            </a:r>
          </a:p>
          <a:p>
            <a:pPr eaLnBrk="1" hangingPunct="1"/>
            <a:r>
              <a:rPr lang="en-US" sz="3800" dirty="0"/>
              <a:t>Stevens, M., and Wedding, D. (Eds.)</a:t>
            </a:r>
            <a:r>
              <a:rPr lang="de-DE" sz="3800" dirty="0"/>
              <a:t>. (2009). </a:t>
            </a:r>
            <a:r>
              <a:rPr lang="en-US" sz="3800" i="1" dirty="0"/>
              <a:t>The handbook of international 	psychology. </a:t>
            </a:r>
            <a:r>
              <a:rPr lang="en-US" sz="3800" dirty="0"/>
              <a:t>New York, N.Y: </a:t>
            </a:r>
            <a:r>
              <a:rPr lang="en-US" sz="3800" dirty="0" err="1"/>
              <a:t>Routledge</a:t>
            </a:r>
            <a:r>
              <a:rPr lang="en-US" sz="3800" dirty="0"/>
              <a:t>.</a:t>
            </a:r>
          </a:p>
          <a:p>
            <a:pPr eaLnBrk="1" hangingPunct="1"/>
            <a:r>
              <a:rPr lang="en-US" sz="3800" dirty="0" err="1"/>
              <a:t>Triandis</a:t>
            </a:r>
            <a:r>
              <a:rPr lang="en-US" sz="3800" dirty="0"/>
              <a:t>, H.C. (1994). </a:t>
            </a:r>
            <a:r>
              <a:rPr lang="en-US" sz="3800" i="1" dirty="0"/>
              <a:t>Culture and social behavior</a:t>
            </a:r>
            <a:r>
              <a:rPr lang="en-US" sz="3800" dirty="0"/>
              <a:t>. New York: McGraw-Hill. </a:t>
            </a:r>
          </a:p>
          <a:p>
            <a:pPr eaLnBrk="1" hangingPunct="1"/>
            <a:r>
              <a:rPr lang="en-US" sz="3800" dirty="0"/>
              <a:t>International Association for Cross-Cultural Psychology (2011, June 1). 	</a:t>
            </a:r>
            <a:r>
              <a:rPr lang="en-US" sz="3800" i="1" dirty="0"/>
              <a:t>Online Readings in Psychology and Culture  (ORPC). </a:t>
            </a:r>
            <a:r>
              <a:rPr lang="en-US" sz="3800" dirty="0"/>
              <a:t>Retrieved from 	http://orpc.iaccp.org/index.php.</a:t>
            </a:r>
          </a:p>
        </p:txBody>
      </p:sp>
      <p:sp>
        <p:nvSpPr>
          <p:cNvPr id="2" name="Text Box 500"/>
          <p:cNvSpPr txBox="1">
            <a:spLocks noChangeArrowheads="1"/>
          </p:cNvSpPr>
          <p:nvPr/>
        </p:nvSpPr>
        <p:spPr bwMode="auto">
          <a:xfrm>
            <a:off x="31165800" y="12192000"/>
            <a:ext cx="571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	</a:t>
            </a:r>
          </a:p>
        </p:txBody>
      </p:sp>
      <p:sp>
        <p:nvSpPr>
          <p:cNvPr id="2058" name="Text Box 570"/>
          <p:cNvSpPr txBox="1">
            <a:spLocks noChangeArrowheads="1"/>
          </p:cNvSpPr>
          <p:nvPr/>
        </p:nvSpPr>
        <p:spPr bwMode="auto">
          <a:xfrm>
            <a:off x="457200" y="4419600"/>
            <a:ext cx="13182600" cy="18568988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tIns="274320"/>
          <a:lstStyle>
            <a:lvl1pPr marL="1825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 b="1" dirty="0"/>
              <a:t>Overview of Global Semester</a:t>
            </a:r>
          </a:p>
          <a:p>
            <a:pPr algn="ctr" eaLnBrk="1" hangingPunct="1"/>
            <a:endParaRPr lang="en-US" sz="1600" b="1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</a:t>
            </a:r>
            <a:r>
              <a:rPr lang="en-US" sz="4000" b="1" dirty="0"/>
              <a:t>Global Semester (</a:t>
            </a:r>
            <a:r>
              <a:rPr lang="en-US" altLang="en-US" sz="4000" b="1" dirty="0"/>
              <a:t>“</a:t>
            </a:r>
            <a:r>
              <a:rPr lang="en-US" sz="4000" b="1" dirty="0"/>
              <a:t>Global</a:t>
            </a:r>
            <a:r>
              <a:rPr lang="en-US" altLang="en-US" sz="4000" b="1" dirty="0"/>
              <a:t>”</a:t>
            </a:r>
            <a:r>
              <a:rPr lang="en-US" sz="4000" b="1" dirty="0"/>
              <a:t>) is a five month study abroad program in which 26-28 students travel as a group with two faculty supervisors.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40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Extends over Fall semester and the January Interim.</a:t>
            </a:r>
          </a:p>
          <a:p>
            <a:pPr eaLnBrk="1" hangingPunct="1"/>
            <a:endParaRPr lang="en-US" sz="40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The group travels to seven different countries: Switzerland, a country of the faculty supervisor</a:t>
            </a:r>
            <a:r>
              <a:rPr lang="en-US" altLang="en-US" sz="4000" dirty="0"/>
              <a:t>’</a:t>
            </a:r>
            <a:r>
              <a:rPr lang="en-US" sz="4000" dirty="0"/>
              <a:t>s choice (e.g., Greece, Germany), Egypt, India, Thailand, Hong Kong &amp; mainland China, and South Korea.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sz="40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Students complete five courses: four courses taught by on-site faculty (history, art, religion, and sociology) and one course in the faculty supervisor</a:t>
            </a:r>
            <a:r>
              <a:rPr lang="en-US" altLang="en-US" sz="4000" dirty="0"/>
              <a:t>’</a:t>
            </a:r>
            <a:r>
              <a:rPr lang="en-US" sz="4000" dirty="0"/>
              <a:t>s discipline - psychology. Most of these courses meet St. Olaf general education requirements.</a:t>
            </a:r>
          </a:p>
          <a:p>
            <a:pPr eaLnBrk="1" hangingPunct="1"/>
            <a:endParaRPr lang="en-US" sz="4000" dirty="0"/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A tenured St. Olaf faculty member leads the program (accompanied by an assistant supervisor – often a spouse), teaching a relevant course in his/her discipline.</a:t>
            </a:r>
          </a:p>
          <a:p>
            <a:pPr eaLnBrk="1" hangingPunct="1"/>
            <a:endParaRPr lang="en-US" sz="4000" dirty="0">
              <a:latin typeface="Wingdings" pitchFamily="2" charset="2"/>
            </a:endParaRPr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Global is a 44-year old tradition at St. Olaf. Some students choose to attend St. Olaf specifically to participate in the Global program or have had parents/family participate previously.</a:t>
            </a:r>
          </a:p>
          <a:p>
            <a:pPr eaLnBrk="1" hangingPunct="1"/>
            <a:endParaRPr lang="en-US" sz="4000" dirty="0">
              <a:latin typeface="Wingdings" pitchFamily="2" charset="2"/>
            </a:endParaRPr>
          </a:p>
          <a:p>
            <a:pPr eaLnBrk="1" hangingPunct="1">
              <a:buFont typeface="Wingdings" pitchFamily="2" charset="2"/>
              <a:buChar char=""/>
            </a:pPr>
            <a:r>
              <a:rPr lang="en-US" sz="4000" dirty="0"/>
              <a:t> One of the major goals of the program is to return with </a:t>
            </a:r>
            <a:r>
              <a:rPr lang="en-US" sz="4000" dirty="0" smtClean="0"/>
              <a:t>the same number of students </a:t>
            </a:r>
            <a:r>
              <a:rPr lang="en-US" sz="4000" dirty="0"/>
              <a:t>as </a:t>
            </a:r>
            <a:r>
              <a:rPr lang="en-US" sz="4000" dirty="0" smtClean="0"/>
              <a:t>started it</a:t>
            </a:r>
            <a:r>
              <a:rPr lang="en-US" sz="4000" dirty="0"/>
              <a:t>.</a:t>
            </a:r>
          </a:p>
          <a:p>
            <a:pPr eaLnBrk="1" hangingPunct="1">
              <a:buFont typeface="Wingdings" pitchFamily="2" charset="2"/>
              <a:buChar char=""/>
            </a:pPr>
            <a:endParaRPr lang="en-US" dirty="0"/>
          </a:p>
        </p:txBody>
      </p:sp>
      <p:pic>
        <p:nvPicPr>
          <p:cNvPr id="2059" name="Picture 2" descr="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0" y="698500"/>
            <a:ext cx="31242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3"/>
          <p:cNvGrpSpPr>
            <a:grpSpLocks/>
          </p:cNvGrpSpPr>
          <p:nvPr/>
        </p:nvGrpSpPr>
        <p:grpSpPr bwMode="auto">
          <a:xfrm>
            <a:off x="14249400" y="12449175"/>
            <a:ext cx="13689013" cy="11477625"/>
            <a:chOff x="14451013" y="6019800"/>
            <a:chExt cx="13689012" cy="11477503"/>
          </a:xfrm>
        </p:grpSpPr>
        <p:pic>
          <p:nvPicPr>
            <p:cNvPr id="20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297" y="6019800"/>
              <a:ext cx="11477503" cy="1147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Rectangle 38"/>
            <p:cNvSpPr>
              <a:spLocks noChangeArrowheads="1"/>
            </p:cNvSpPr>
            <p:nvPr/>
          </p:nvSpPr>
          <p:spPr bwMode="auto">
            <a:xfrm>
              <a:off x="17297400" y="6781800"/>
              <a:ext cx="10842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630401" y="7010389"/>
              <a:ext cx="1822450" cy="1271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pic>
          <p:nvPicPr>
            <p:cNvPr id="2068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3550" y="11430000"/>
              <a:ext cx="1822450" cy="1220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1013" y="8020050"/>
              <a:ext cx="1322387" cy="1322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538" y="8020050"/>
              <a:ext cx="1973262" cy="1322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9150" y="13087350"/>
              <a:ext cx="1847850" cy="1238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0400" y="12152313"/>
              <a:ext cx="1847850" cy="1238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0050" y="8716963"/>
              <a:ext cx="2003425" cy="1341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2200" y="10058400"/>
              <a:ext cx="2144713" cy="14366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5903576" y="9342403"/>
              <a:ext cx="398462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302038" y="9553537"/>
              <a:ext cx="398463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6443326" y="10058357"/>
              <a:ext cx="396875" cy="3984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6643351" y="10679063"/>
              <a:ext cx="398462" cy="3984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7232313" y="10788599"/>
              <a:ext cx="398463" cy="3984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8745201" y="11202933"/>
              <a:ext cx="398462" cy="3984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983201" y="10988622"/>
              <a:ext cx="398462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9407188" y="11431530"/>
              <a:ext cx="396875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9975513" y="11702990"/>
              <a:ext cx="398463" cy="3984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70838" y="11999849"/>
              <a:ext cx="398463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318537" y="11953812"/>
              <a:ext cx="398463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2102762" y="11828401"/>
              <a:ext cx="398463" cy="3984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2793325" y="11812526"/>
              <a:ext cx="398462" cy="3984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pic>
          <p:nvPicPr>
            <p:cNvPr id="2088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9838" y="10431463"/>
              <a:ext cx="1928812" cy="1293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Oval 48"/>
            <p:cNvSpPr/>
            <p:nvPr/>
          </p:nvSpPr>
          <p:spPr>
            <a:xfrm>
              <a:off x="23488650" y="11601391"/>
              <a:ext cx="398462" cy="3984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766462" y="11004497"/>
              <a:ext cx="398463" cy="396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3993475" y="10450466"/>
              <a:ext cx="398462" cy="3984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4444325" y="10217105"/>
              <a:ext cx="398462" cy="3984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pic>
        <p:nvPicPr>
          <p:cNvPr id="206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r="32468" b="627"/>
          <a:stretch>
            <a:fillRect/>
          </a:stretch>
        </p:blipFill>
        <p:spPr bwMode="auto">
          <a:xfrm>
            <a:off x="20667663" y="27098625"/>
            <a:ext cx="66881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>
            <a:fillRect/>
          </a:stretch>
        </p:blipFill>
        <p:spPr bwMode="auto">
          <a:xfrm>
            <a:off x="20810538" y="5126038"/>
            <a:ext cx="6469062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27098625"/>
            <a:ext cx="6237288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r="38216"/>
          <a:stretch>
            <a:fillRect/>
          </a:stretch>
        </p:blipFill>
        <p:spPr bwMode="auto">
          <a:xfrm>
            <a:off x="14249400" y="5126038"/>
            <a:ext cx="6342063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346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MS PGothic</vt:lpstr>
      <vt:lpstr>Arial</vt:lpstr>
      <vt:lpstr>Calibri</vt:lpstr>
      <vt:lpstr>Wingdings</vt:lpstr>
      <vt:lpstr>Symbol</vt:lpstr>
      <vt:lpstr>Default Design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</dc:creator>
  <cp:lastModifiedBy>Gary Muir</cp:lastModifiedBy>
  <cp:revision>420</cp:revision>
  <cp:lastPrinted>2011-06-01T20:54:59Z</cp:lastPrinted>
  <dcterms:created xsi:type="dcterms:W3CDTF">2010-08-10T18:49:37Z</dcterms:created>
  <dcterms:modified xsi:type="dcterms:W3CDTF">2011-06-03T04:21:44Z</dcterms:modified>
</cp:coreProperties>
</file>