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Default Extension="pdf" ContentType="application/pd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0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C10F-6F8D-2149-ACC0-DEB5A16DA0D7}" type="datetimeFigureOut">
              <a:rPr lang="en-US" smtClean="0"/>
              <a:pPr/>
              <a:t>5/31/11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21DEC-1183-6443-A701-32621F10E7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C10F-6F8D-2149-ACC0-DEB5A16DA0D7}" type="datetimeFigureOut">
              <a:rPr lang="en-US" smtClean="0"/>
              <a:pPr/>
              <a:t>5/31/11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1DEC-1183-6443-A701-32621F10E7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C10F-6F8D-2149-ACC0-DEB5A16DA0D7}" type="datetimeFigureOut">
              <a:rPr lang="en-US" smtClean="0"/>
              <a:pPr/>
              <a:t>5/31/11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1DEC-1183-6443-A701-32621F10E7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B3C10F-6F8D-2149-ACC0-DEB5A16DA0D7}" type="datetimeFigureOut">
              <a:rPr lang="en-US" smtClean="0"/>
              <a:pPr/>
              <a:t>5/31/11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1121DEC-1183-6443-A701-32621F10E7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C10F-6F8D-2149-ACC0-DEB5A16DA0D7}" type="datetimeFigureOut">
              <a:rPr lang="en-US" smtClean="0"/>
              <a:pPr/>
              <a:t>5/31/11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1DEC-1183-6443-A701-32621F10E7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C10F-6F8D-2149-ACC0-DEB5A16DA0D7}" type="datetimeFigureOut">
              <a:rPr lang="en-US" smtClean="0"/>
              <a:pPr/>
              <a:t>5/31/11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1DEC-1183-6443-A701-32621F10E7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1DEC-1183-6443-A701-32621F10E7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C10F-6F8D-2149-ACC0-DEB5A16DA0D7}" type="datetimeFigureOut">
              <a:rPr lang="en-US" smtClean="0"/>
              <a:pPr/>
              <a:t>5/31/11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C10F-6F8D-2149-ACC0-DEB5A16DA0D7}" type="datetimeFigureOut">
              <a:rPr lang="en-US" smtClean="0"/>
              <a:pPr/>
              <a:t>5/31/11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1DEC-1183-6443-A701-32621F10E7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C10F-6F8D-2149-ACC0-DEB5A16DA0D7}" type="datetimeFigureOut">
              <a:rPr lang="en-US" smtClean="0"/>
              <a:pPr/>
              <a:t>5/31/11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21DEC-1183-6443-A701-32621F10E7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B3C10F-6F8D-2149-ACC0-DEB5A16DA0D7}" type="datetimeFigureOut">
              <a:rPr lang="en-US" smtClean="0"/>
              <a:pPr/>
              <a:t>5/31/11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121DEC-1183-6443-A701-32621F10E7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C10F-6F8D-2149-ACC0-DEB5A16DA0D7}" type="datetimeFigureOut">
              <a:rPr lang="en-US" smtClean="0"/>
              <a:pPr/>
              <a:t>5/31/11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121DEC-1183-6443-A701-32621F10E7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DB3C10F-6F8D-2149-ACC0-DEB5A16DA0D7}" type="datetimeFigureOut">
              <a:rPr lang="en-US" smtClean="0"/>
              <a:pPr/>
              <a:t>5/31/11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1121DEC-1183-6443-A701-32621F10E7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apps.carleton.edu/curricular/ocs/prague/" TargetMode="External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sychologie.ff.cuni.cz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pps.carleton.edu/curricular/ocs/prague/" TargetMode="External"/><Relationship Id="rId3" Type="http://schemas.openxmlformats.org/officeDocument/2006/relationships/image" Target="../media/image4.pd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166047"/>
            <a:ext cx="8229600" cy="139172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dirty="0" smtClean="0"/>
              <a:t>Ken Abrams</a:t>
            </a:r>
          </a:p>
          <a:p>
            <a:pPr algn="ctr">
              <a:buNone/>
            </a:pPr>
            <a:r>
              <a:rPr lang="en-US" sz="2000" dirty="0" smtClean="0"/>
              <a:t>Carleton College</a:t>
            </a:r>
          </a:p>
          <a:p>
            <a:pPr algn="ctr">
              <a:buNone/>
            </a:pPr>
            <a:r>
              <a:rPr lang="en-US" sz="2000" dirty="0" smtClean="0"/>
              <a:t>June 3, 2011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68133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Leading and Directing an Off-Campus Studies Program in Psychology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Bohnice1 Bld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4610" y="1792773"/>
            <a:ext cx="4151372" cy="3113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Professor of “</a:t>
            </a:r>
            <a:r>
              <a:rPr lang="en-US" dirty="0" err="1" smtClean="0"/>
              <a:t>Sexuology</a:t>
            </a:r>
            <a:r>
              <a:rPr lang="en-US" dirty="0" smtClean="0"/>
              <a:t>”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Professor of Forensic Psychology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Guest Lectures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Boukelova Forens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290" y="2984305"/>
            <a:ext cx="4148927" cy="3111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Non-Psychology Courses</a:t>
            </a:r>
          </a:p>
          <a:p>
            <a:pPr lvl="1"/>
            <a:r>
              <a:rPr lang="en-US" dirty="0" smtClean="0"/>
              <a:t>Central European History</a:t>
            </a:r>
          </a:p>
          <a:p>
            <a:pPr lvl="1"/>
            <a:r>
              <a:rPr lang="en-US" dirty="0" smtClean="0"/>
              <a:t>Modern Art &amp; Architecture</a:t>
            </a:r>
          </a:p>
          <a:p>
            <a:pPr lvl="1"/>
            <a:r>
              <a:rPr lang="en-US" dirty="0" smtClean="0"/>
              <a:t>Czech Language</a:t>
            </a:r>
          </a:p>
          <a:p>
            <a:r>
              <a:rPr lang="en-US" dirty="0" smtClean="0"/>
              <a:t>Extracurricular Activities</a:t>
            </a:r>
            <a:endParaRPr lang="en-US" dirty="0" smtClean="0"/>
          </a:p>
          <a:p>
            <a:pPr lvl="1"/>
            <a:r>
              <a:rPr lang="en-US" dirty="0" smtClean="0"/>
              <a:t>Film nights</a:t>
            </a:r>
            <a:endParaRPr lang="en-US" dirty="0" smtClean="0"/>
          </a:p>
          <a:p>
            <a:pPr lvl="1"/>
            <a:r>
              <a:rPr lang="en-US" dirty="0" smtClean="0"/>
              <a:t>A</a:t>
            </a:r>
            <a:r>
              <a:rPr lang="en-US" dirty="0" smtClean="0"/>
              <a:t>thletic </a:t>
            </a:r>
            <a:r>
              <a:rPr lang="en-US" dirty="0" smtClean="0"/>
              <a:t>events</a:t>
            </a:r>
            <a:endParaRPr lang="en-US" dirty="0" smtClean="0"/>
          </a:p>
          <a:p>
            <a:pPr lvl="1"/>
            <a:r>
              <a:rPr lang="en-US" dirty="0" smtClean="0"/>
              <a:t>Castles </a:t>
            </a:r>
            <a:r>
              <a:rPr lang="en-US" dirty="0" smtClean="0"/>
              <a:t>and museums</a:t>
            </a:r>
          </a:p>
          <a:p>
            <a:r>
              <a:rPr lang="en-US" dirty="0" smtClean="0"/>
              <a:t>Excursions</a:t>
            </a:r>
          </a:p>
          <a:p>
            <a:pPr lvl="1"/>
            <a:r>
              <a:rPr lang="en-US" dirty="0" smtClean="0"/>
              <a:t>Historical towns</a:t>
            </a:r>
          </a:p>
          <a:p>
            <a:pPr lvl="1"/>
            <a:r>
              <a:rPr lang="en-US" dirty="0" smtClean="0"/>
              <a:t>Hiking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Other Program Components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837" y="1806497"/>
            <a:ext cx="2763057" cy="4062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hlinkClick r:id="rId2"/>
              </a:rPr>
              <a:t>Blog </a:t>
            </a:r>
            <a:r>
              <a:rPr lang="en-US" dirty="0" smtClean="0"/>
              <a:t>For Friends and Parents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Web Site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IMG_0707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171" y="2221884"/>
            <a:ext cx="5448746" cy="4086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0"/>
              </a:spcAft>
            </a:pPr>
            <a:r>
              <a:rPr lang="en-US" dirty="0" smtClean="0"/>
              <a:t>Program Assessment</a:t>
            </a:r>
          </a:p>
          <a:p>
            <a:pPr>
              <a:spcAft>
                <a:spcPts val="12000"/>
              </a:spcAft>
            </a:pPr>
            <a:r>
              <a:rPr lang="en-US" dirty="0" smtClean="0"/>
              <a:t>Reunion!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Post-Program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2983478-applicant-completing-health-questionnai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662" y="1524000"/>
            <a:ext cx="2350961" cy="1679258"/>
          </a:xfrm>
          <a:prstGeom prst="rect">
            <a:avLst/>
          </a:prstGeom>
        </p:spPr>
      </p:pic>
      <p:pic>
        <p:nvPicPr>
          <p:cNvPr id="5" name="Picture 4" descr="reunion-fu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421" y="3867319"/>
            <a:ext cx="2995202" cy="1998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vert="horz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Via the Web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Psych dept </a:t>
            </a:r>
            <a:r>
              <a:rPr lang="en-US" dirty="0" smtClean="0">
                <a:hlinkClick r:id="rId2"/>
              </a:rPr>
              <a:t>website </a:t>
            </a:r>
            <a:r>
              <a:rPr lang="en-US" dirty="0" smtClean="0"/>
              <a:t>of main university in host country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Literature review using host country as a search term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On Campus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Director of Off-Campus Studies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For interdisciplinary programs, faculty from other </a:t>
            </a:r>
            <a:r>
              <a:rPr lang="en-US" dirty="0" err="1" smtClean="0"/>
              <a:t>depts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Networking within professional organizations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NAFSA: The Association of International Educators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IACCP: Int’l Association of Cross-Cultural Psychology 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SCCR: The Society for Cross-Cultural Research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Making Connections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Meet with Psychology Faculty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“Snowball” approach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Meet with Potential Host Organizations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Student (and faculty) housing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Excursion transportation and hotels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Local professors to teach non-psychology courses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Evaluate Potential Excursion Sites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Scouting Trip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>
                <a:hlinkClick r:id="rId2"/>
              </a:rPr>
              <a:t>Website</a:t>
            </a: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dirty="0" smtClean="0"/>
              <a:t>Flyers / </a:t>
            </a:r>
            <a:r>
              <a:rPr lang="en-US" dirty="0" smtClean="0"/>
              <a:t>Brochures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OCS Fairs</a:t>
            </a: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dirty="0" smtClean="0"/>
              <a:t>Information Meetings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Email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Post-Application: Group </a:t>
            </a:r>
            <a:r>
              <a:rPr lang="en-US" dirty="0" err="1" smtClean="0"/>
              <a:t>Mtg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Student Recruitment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 descr="Mtg Flye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454680" y="1524000"/>
            <a:ext cx="3232120" cy="41829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 Alumni</a:t>
            </a:r>
            <a:endParaRPr lang="en-US" dirty="0" smtClean="0"/>
          </a:p>
          <a:p>
            <a:r>
              <a:rPr lang="en-US" dirty="0" smtClean="0"/>
              <a:t>Visa Issues</a:t>
            </a:r>
          </a:p>
          <a:p>
            <a:r>
              <a:rPr lang="en-US" dirty="0" smtClean="0"/>
              <a:t>Health </a:t>
            </a:r>
            <a:r>
              <a:rPr lang="en-US" dirty="0" smtClean="0"/>
              <a:t>Insurance</a:t>
            </a:r>
            <a:endParaRPr lang="en-US" dirty="0" smtClean="0"/>
          </a:p>
          <a:p>
            <a:r>
              <a:rPr lang="en-US" dirty="0" smtClean="0"/>
              <a:t>Orientation </a:t>
            </a:r>
            <a:r>
              <a:rPr lang="en-US" dirty="0" smtClean="0"/>
              <a:t>Meetings</a:t>
            </a:r>
          </a:p>
          <a:p>
            <a:pPr lvl="1"/>
            <a:r>
              <a:rPr lang="en-US" dirty="0" smtClean="0"/>
              <a:t>logistical / practical information</a:t>
            </a:r>
          </a:p>
          <a:p>
            <a:pPr lvl="1"/>
            <a:r>
              <a:rPr lang="en-US" dirty="0" smtClean="0"/>
              <a:t>vocabulary</a:t>
            </a:r>
          </a:p>
          <a:p>
            <a:pPr lvl="1"/>
            <a:r>
              <a:rPr lang="en-US" dirty="0" smtClean="0"/>
              <a:t>map assignments</a:t>
            </a:r>
          </a:p>
          <a:p>
            <a:pPr lvl="1"/>
            <a:r>
              <a:rPr lang="en-US" dirty="0" smtClean="0"/>
              <a:t>goal setting</a:t>
            </a:r>
          </a:p>
          <a:p>
            <a:pPr lvl="1"/>
            <a:r>
              <a:rPr lang="en-US" dirty="0" smtClean="0"/>
              <a:t>student interaction (creating a sense of community)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Pre-Departure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visa-requirements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151" y="1738136"/>
            <a:ext cx="2794000" cy="209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Assigned Readings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Crazy Like Us (Watters, 2010)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Culture and Mental Health (</a:t>
            </a:r>
            <a:r>
              <a:rPr lang="en-US" dirty="0" err="1" smtClean="0"/>
              <a:t>Eshun</a:t>
            </a:r>
            <a:r>
              <a:rPr lang="en-US" dirty="0" smtClean="0"/>
              <a:t> &amp; </a:t>
            </a:r>
            <a:r>
              <a:rPr lang="en-US" dirty="0" err="1" smtClean="0"/>
              <a:t>Gurung</a:t>
            </a:r>
            <a:r>
              <a:rPr lang="en-US" dirty="0" smtClean="0"/>
              <a:t>, 2009)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Open-Ended Questions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How may well-intentioned Western psychologists who overlook cultural factors do more harm than good?</a:t>
            </a:r>
          </a:p>
          <a:p>
            <a:pPr lvl="1">
              <a:spcAft>
                <a:spcPts val="1200"/>
              </a:spcAft>
            </a:pPr>
            <a:r>
              <a:rPr lang="en-US" sz="2378" dirty="0" smtClean="0"/>
              <a:t>What additional evidence, if found, would support or contradict Ethan Watters’ arguments?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Week 1 Exam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Directed Readings Course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33660"/>
            <a:ext cx="8229600" cy="416234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To what extent are mental illnesses such as depression and schizophrenia universal vs. culturally specific? 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Do “culture-bound syndromes” exist? How similar must syndromes be to be considered the same?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What are the treatment implications of cultural relativity for psychopathology?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83575"/>
            <a:ext cx="8229600" cy="121920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Cross-Cultural Psychopathology: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Broad Themes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2" grpId="2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64545"/>
            <a:ext cx="8229600" cy="417677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The fall of communism and rise of eating disorders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Involuntary commitment as a political tool under communism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The assessment and treatment of sexual offenders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The treatment of individuals with GID</a:t>
            </a:r>
          </a:p>
          <a:p>
            <a:pPr lvl="1">
              <a:spcAft>
                <a:spcPts val="600"/>
              </a:spcAft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28890"/>
            <a:ext cx="8229600" cy="121920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Cross-Cultural Psychopathology: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Country-Specific Themes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map_of_czech_republic.gif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074" y="4500978"/>
            <a:ext cx="2344726" cy="1840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Eating Disorders Unit (patient with anorexia)</a:t>
            </a:r>
          </a:p>
          <a:p>
            <a:r>
              <a:rPr lang="en-US" dirty="0" smtClean="0"/>
              <a:t>Sexual Disorders Unit (patients with GID)</a:t>
            </a:r>
          </a:p>
          <a:p>
            <a:r>
              <a:rPr lang="en-US" dirty="0" err="1" smtClean="0"/>
              <a:t>Bohnice</a:t>
            </a:r>
            <a:r>
              <a:rPr lang="en-US" dirty="0" smtClean="0"/>
              <a:t> Psychiatric Hospital (sexual offenders)</a:t>
            </a:r>
          </a:p>
          <a:p>
            <a:r>
              <a:rPr lang="en-US" dirty="0" smtClean="0"/>
              <a:t>Private Practice (assessment of </a:t>
            </a:r>
            <a:r>
              <a:rPr lang="en-US" dirty="0" err="1" smtClean="0"/>
              <a:t>paraphilias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Visits to Psychiatric Clinics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Krch4 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328" y="3700272"/>
            <a:ext cx="4400282" cy="2586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95</TotalTime>
  <Words>418</Words>
  <Application>Microsoft Macintosh PowerPoint</Application>
  <PresentationFormat>On-screen Show (4:3)</PresentationFormat>
  <Paragraphs>82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Paper</vt:lpstr>
      <vt:lpstr>Leading and Directing an Off-Campus Studies Program in Psychology</vt:lpstr>
      <vt:lpstr>Making Connections</vt:lpstr>
      <vt:lpstr>Scouting Trip</vt:lpstr>
      <vt:lpstr>Student Recruitment</vt:lpstr>
      <vt:lpstr>Pre-Departure</vt:lpstr>
      <vt:lpstr>Directed Readings Course</vt:lpstr>
      <vt:lpstr>Cross-Cultural Psychopathology: Broad Themes</vt:lpstr>
      <vt:lpstr>Cross-Cultural Psychopathology: Country-Specific Themes</vt:lpstr>
      <vt:lpstr>Visits to Psychiatric Clinics</vt:lpstr>
      <vt:lpstr>Guest Lectures</vt:lpstr>
      <vt:lpstr>Other Program Components</vt:lpstr>
      <vt:lpstr>Web Site</vt:lpstr>
      <vt:lpstr>Post-Program</vt:lpstr>
    </vt:vector>
  </TitlesOfParts>
  <Company>Carleton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Connections</dc:title>
  <dc:creator>Carleton User</dc:creator>
  <cp:lastModifiedBy>Carleton User</cp:lastModifiedBy>
  <cp:revision>37</cp:revision>
  <dcterms:created xsi:type="dcterms:W3CDTF">2011-05-31T23:40:36Z</dcterms:created>
  <dcterms:modified xsi:type="dcterms:W3CDTF">2011-05-31T23:45:41Z</dcterms:modified>
</cp:coreProperties>
</file>