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91" r:id="rId1"/>
  </p:sldMasterIdLst>
  <p:notesMasterIdLst>
    <p:notesMasterId r:id="rId40"/>
  </p:notesMasterIdLst>
  <p:sldIdLst>
    <p:sldId id="256" r:id="rId2"/>
    <p:sldId id="257" r:id="rId3"/>
    <p:sldId id="258" r:id="rId4"/>
    <p:sldId id="281" r:id="rId5"/>
    <p:sldId id="260" r:id="rId6"/>
    <p:sldId id="261" r:id="rId7"/>
    <p:sldId id="287" r:id="rId8"/>
    <p:sldId id="282" r:id="rId9"/>
    <p:sldId id="299" r:id="rId10"/>
    <p:sldId id="262" r:id="rId11"/>
    <p:sldId id="305" r:id="rId12"/>
    <p:sldId id="284" r:id="rId13"/>
    <p:sldId id="272" r:id="rId14"/>
    <p:sldId id="276" r:id="rId15"/>
    <p:sldId id="275" r:id="rId16"/>
    <p:sldId id="264" r:id="rId17"/>
    <p:sldId id="298" r:id="rId18"/>
    <p:sldId id="271" r:id="rId19"/>
    <p:sldId id="308" r:id="rId20"/>
    <p:sldId id="300" r:id="rId21"/>
    <p:sldId id="290" r:id="rId22"/>
    <p:sldId id="291" r:id="rId23"/>
    <p:sldId id="293" r:id="rId24"/>
    <p:sldId id="285" r:id="rId25"/>
    <p:sldId id="306" r:id="rId26"/>
    <p:sldId id="263" r:id="rId27"/>
    <p:sldId id="280" r:id="rId28"/>
    <p:sldId id="268" r:id="rId29"/>
    <p:sldId id="265" r:id="rId30"/>
    <p:sldId id="278" r:id="rId31"/>
    <p:sldId id="301" r:id="rId32"/>
    <p:sldId id="270" r:id="rId33"/>
    <p:sldId id="307" r:id="rId34"/>
    <p:sldId id="294" r:id="rId35"/>
    <p:sldId id="266" r:id="rId36"/>
    <p:sldId id="267" r:id="rId37"/>
    <p:sldId id="269" r:id="rId38"/>
    <p:sldId id="296" r:id="rId39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54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352" y="9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6DCB-0DF3-D940-A8C0-81F4A49BD8A1}" type="datetimeFigureOut">
              <a:rPr lang="da-DK" smtClean="0"/>
              <a:pPr/>
              <a:t>6/5/11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564A9-AFA9-2742-8BD5-F3208BEB32F1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Meta </a:t>
            </a:r>
            <a:r>
              <a:rPr lang="da-DK" dirty="0" err="1" smtClean="0"/>
              <a:t>reflections</a:t>
            </a:r>
            <a:r>
              <a:rPr lang="da-DK" dirty="0" smtClean="0"/>
              <a:t> </a:t>
            </a:r>
            <a:r>
              <a:rPr lang="da-DK" dirty="0" err="1" smtClean="0"/>
              <a:t>on</a:t>
            </a:r>
            <a:r>
              <a:rPr lang="da-DK" dirty="0" smtClean="0"/>
              <a:t> </a:t>
            </a:r>
            <a:r>
              <a:rPr lang="da-DK" dirty="0" err="1" smtClean="0"/>
              <a:t>psychology</a:t>
            </a:r>
            <a:r>
              <a:rPr lang="da-DK" baseline="0" dirty="0" smtClean="0"/>
              <a:t> as a </a:t>
            </a:r>
            <a:r>
              <a:rPr lang="da-DK" baseline="0" dirty="0" err="1" smtClean="0"/>
              <a:t>discipline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64A9-AFA9-2742-8BD5-F3208BEB32F1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The </a:t>
            </a:r>
            <a:r>
              <a:rPr lang="da-DK" dirty="0" err="1" smtClean="0"/>
              <a:t>interrelatedness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view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</a:t>
            </a:r>
            <a:r>
              <a:rPr lang="da-DK" baseline="0" dirty="0" smtClean="0"/>
              <a:t> man, </a:t>
            </a:r>
            <a:r>
              <a:rPr lang="da-DK" baseline="0" dirty="0" err="1" smtClean="0"/>
              <a:t>view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</a:t>
            </a:r>
            <a:r>
              <a:rPr lang="da-DK" baseline="0" dirty="0" smtClean="0"/>
              <a:t> science, </a:t>
            </a:r>
            <a:r>
              <a:rPr lang="da-DK" baseline="0" dirty="0" err="1" smtClean="0"/>
              <a:t>psychological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theories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psychological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concepts</a:t>
            </a:r>
            <a:r>
              <a:rPr lang="da-DK" baseline="0" dirty="0" smtClean="0"/>
              <a:t> , </a:t>
            </a:r>
            <a:r>
              <a:rPr lang="da-DK" baseline="0" dirty="0" err="1" smtClean="0"/>
              <a:t>methodologies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how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conceps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carry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consequences</a:t>
            </a:r>
            <a:r>
              <a:rPr lang="da-DK" baseline="0" dirty="0" smtClean="0"/>
              <a:t> for professionals as </a:t>
            </a:r>
            <a:r>
              <a:rPr lang="da-DK" baseline="0" dirty="0" err="1" smtClean="0"/>
              <a:t>well</a:t>
            </a:r>
            <a:r>
              <a:rPr lang="da-DK" baseline="0" dirty="0" smtClean="0"/>
              <a:t> as </a:t>
            </a:r>
            <a:r>
              <a:rPr lang="da-DK" baseline="0" dirty="0" err="1" smtClean="0"/>
              <a:t>clients</a:t>
            </a:r>
            <a:r>
              <a:rPr lang="da-DK" baseline="0" dirty="0" smtClean="0"/>
              <a:t> in the </a:t>
            </a:r>
            <a:r>
              <a:rPr lang="da-DK" baseline="0" dirty="0" err="1" smtClean="0"/>
              <a:t>field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psychology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64A9-AFA9-2742-8BD5-F3208BEB32F1}" type="slidenum">
              <a:rPr lang="da-DK" smtClean="0"/>
              <a:pPr/>
              <a:t>26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What</a:t>
            </a:r>
            <a:r>
              <a:rPr lang="da-DK" baseline="0" dirty="0" smtClean="0"/>
              <a:t> did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notice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first</a:t>
            </a:r>
            <a:r>
              <a:rPr lang="da-DK" baseline="0" dirty="0" smtClean="0"/>
              <a:t>?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1AA38-9D8F-4B44-BB62-55056BB25E47}" type="slidenum">
              <a:rPr lang="da-DK" smtClean="0"/>
              <a:pPr/>
              <a:t>29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What</a:t>
            </a:r>
            <a:r>
              <a:rPr lang="da-DK" baseline="0" dirty="0" smtClean="0"/>
              <a:t> did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notice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first</a:t>
            </a:r>
            <a:r>
              <a:rPr lang="da-DK" baseline="0" dirty="0" smtClean="0"/>
              <a:t>?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1AA38-9D8F-4B44-BB62-55056BB25E47}" type="slidenum">
              <a:rPr lang="da-DK" smtClean="0"/>
              <a:pPr/>
              <a:t>30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Stern –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born</a:t>
            </a:r>
            <a:r>
              <a:rPr lang="da-DK" baseline="0" dirty="0" smtClean="0"/>
              <a:t> 1935, US, The </a:t>
            </a:r>
            <a:r>
              <a:rPr lang="da-DK" baseline="0" dirty="0" err="1" smtClean="0"/>
              <a:t>interpersonal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world</a:t>
            </a:r>
            <a:r>
              <a:rPr lang="da-DK" baseline="0" dirty="0" smtClean="0"/>
              <a:t> of the infant” 1991) – social </a:t>
            </a:r>
            <a:r>
              <a:rPr lang="da-DK" baseline="0" dirty="0" err="1" smtClean="0"/>
              <a:t>relational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competent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child</a:t>
            </a:r>
            <a:r>
              <a:rPr lang="da-DK" baseline="0" dirty="0" smtClean="0"/>
              <a:t>. GOING BACK TO AHMED’S  CASE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7D8AE-A342-1B4A-A7C9-2F388C174810}" type="slidenum">
              <a:rPr lang="da-DK" smtClean="0"/>
              <a:pPr/>
              <a:t>35</a:t>
            </a:fld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Cultural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characteristics</a:t>
            </a:r>
            <a:r>
              <a:rPr lang="da-DK" baseline="0" dirty="0" smtClean="0"/>
              <a:t> of &lt;</a:t>
            </a:r>
            <a:r>
              <a:rPr lang="da-DK" baseline="0" dirty="0" err="1" smtClean="0"/>
              <a:t>dk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1AA38-9D8F-4B44-BB62-55056BB25E47}" type="slidenum">
              <a:rPr lang="da-DK" smtClean="0"/>
              <a:pPr/>
              <a:t>38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Defining</a:t>
            </a:r>
            <a:r>
              <a:rPr lang="da-DK" dirty="0" smtClean="0"/>
              <a:t> </a:t>
            </a:r>
            <a:r>
              <a:rPr lang="da-DK" dirty="0" err="1" smtClean="0"/>
              <a:t>psychology</a:t>
            </a:r>
            <a:r>
              <a:rPr lang="da-DK" dirty="0" smtClean="0"/>
              <a:t> in a </a:t>
            </a:r>
            <a:r>
              <a:rPr lang="da-DK" dirty="0" err="1" smtClean="0"/>
              <a:t>danish</a:t>
            </a:r>
            <a:r>
              <a:rPr lang="da-DK" dirty="0" smtClean="0"/>
              <a:t> </a:t>
            </a:r>
            <a:r>
              <a:rPr lang="da-DK" dirty="0" err="1" smtClean="0"/>
              <a:t>context</a:t>
            </a:r>
            <a:r>
              <a:rPr lang="da-DK" dirty="0" smtClean="0"/>
              <a:t>. </a:t>
            </a:r>
            <a:r>
              <a:rPr lang="da-DK" dirty="0" err="1" smtClean="0"/>
              <a:t>Humanistic</a:t>
            </a:r>
            <a:r>
              <a:rPr lang="da-DK" dirty="0" smtClean="0"/>
              <a:t> tradition up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till</a:t>
            </a:r>
            <a:r>
              <a:rPr lang="da-DK" baseline="0" dirty="0" smtClean="0"/>
              <a:t> 3 </a:t>
            </a:r>
            <a:r>
              <a:rPr lang="da-DK" baseline="0" dirty="0" err="1" smtClean="0"/>
              <a:t>years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ago</a:t>
            </a:r>
            <a:r>
              <a:rPr lang="da-DK" baseline="0" dirty="0" smtClean="0"/>
              <a:t>. 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64A9-AFA9-2742-8BD5-F3208BEB32F1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B8C19-5392-4BB1-974A-954D071A0A84}" type="slidenum">
              <a:rPr lang="da-DK"/>
              <a:pPr/>
              <a:t>11</a:t>
            </a:fld>
            <a:endParaRPr lang="da-DK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Defining</a:t>
            </a:r>
            <a:r>
              <a:rPr lang="da-DK" dirty="0" smtClean="0"/>
              <a:t> the </a:t>
            </a:r>
            <a:r>
              <a:rPr lang="da-DK" dirty="0" err="1" smtClean="0"/>
              <a:t>somewhere</a:t>
            </a:r>
            <a:r>
              <a:rPr lang="da-DK" baseline="0" dirty="0" smtClean="0"/>
              <a:t> American students </a:t>
            </a:r>
            <a:r>
              <a:rPr lang="da-DK" baseline="0" dirty="0" err="1" smtClean="0"/>
              <a:t>meet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my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somewhere</a:t>
            </a:r>
            <a:r>
              <a:rPr lang="da-DK" baseline="0" dirty="0" smtClean="0"/>
              <a:t> as a speaker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64A9-AFA9-2742-8BD5-F3208BEB32F1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Cultural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characteristics</a:t>
            </a:r>
            <a:r>
              <a:rPr lang="da-DK" baseline="0" dirty="0" smtClean="0"/>
              <a:t> of &lt;</a:t>
            </a:r>
            <a:r>
              <a:rPr lang="da-DK" baseline="0" dirty="0" err="1" smtClean="0"/>
              <a:t>dk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1AA38-9D8F-4B44-BB62-55056BB25E47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The </a:t>
            </a:r>
            <a:r>
              <a:rPr lang="da-DK" dirty="0" err="1" smtClean="0"/>
              <a:t>concept</a:t>
            </a:r>
            <a:r>
              <a:rPr lang="da-DK" dirty="0" smtClean="0"/>
              <a:t> of hygge – </a:t>
            </a:r>
            <a:r>
              <a:rPr lang="da-DK" dirty="0" err="1" smtClean="0"/>
              <a:t>what</a:t>
            </a:r>
            <a:r>
              <a:rPr lang="da-DK" dirty="0" smtClean="0"/>
              <a:t> American students </a:t>
            </a:r>
            <a:r>
              <a:rPr lang="da-DK" dirty="0" err="1" smtClean="0"/>
              <a:t>notice</a:t>
            </a:r>
            <a:r>
              <a:rPr lang="da-DK" dirty="0" smtClean="0"/>
              <a:t> the most in DK – </a:t>
            </a:r>
            <a:r>
              <a:rPr lang="da-DK" dirty="0" err="1" smtClean="0"/>
              <a:t>Meals</a:t>
            </a:r>
            <a:r>
              <a:rPr lang="da-DK" dirty="0" smtClean="0"/>
              <a:t> </a:t>
            </a:r>
            <a:r>
              <a:rPr lang="da-DK" dirty="0" err="1" smtClean="0"/>
              <a:t>take</a:t>
            </a:r>
            <a:r>
              <a:rPr lang="da-DK" dirty="0" smtClean="0"/>
              <a:t> HOURS (</a:t>
            </a:r>
            <a:r>
              <a:rPr lang="da-DK" dirty="0" err="1" smtClean="0"/>
              <a:t>we</a:t>
            </a:r>
            <a:r>
              <a:rPr lang="da-DK" dirty="0" smtClean="0"/>
              <a:t> do </a:t>
            </a:r>
            <a:r>
              <a:rPr lang="da-DK" dirty="0" err="1" smtClean="0"/>
              <a:t>share</a:t>
            </a:r>
            <a:r>
              <a:rPr lang="da-DK" baseline="0" dirty="0" smtClean="0"/>
              <a:t> more and longer </a:t>
            </a:r>
            <a:r>
              <a:rPr lang="da-DK" baseline="0" dirty="0" err="1" smtClean="0"/>
              <a:t>meals</a:t>
            </a:r>
            <a:r>
              <a:rPr lang="da-DK" baseline="0" dirty="0" smtClean="0"/>
              <a:t> in the (</a:t>
            </a:r>
            <a:r>
              <a:rPr lang="da-DK" baseline="0" dirty="0" err="1" smtClean="0"/>
              <a:t>measured</a:t>
            </a:r>
            <a:r>
              <a:rPr lang="da-DK" baseline="0" dirty="0" smtClean="0"/>
              <a:t>) </a:t>
            </a:r>
            <a:r>
              <a:rPr lang="da-DK" baseline="0" dirty="0" err="1" smtClean="0"/>
              <a:t>world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1AA38-9D8F-4B44-BB62-55056BB25E47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5320A-01F6-40E9-AF06-EA476A4B1442}" type="slidenum">
              <a:rPr lang="en-US"/>
              <a:pPr/>
              <a:t>21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577A4-D18D-4DF1-8EE4-563F94927596}" type="slidenum">
              <a:rPr lang="en-US"/>
              <a:pPr/>
              <a:t>22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A583F-8060-42F1-BB04-03777E209C43}" type="slidenum">
              <a:rPr lang="en-US"/>
              <a:pPr/>
              <a:t>23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D5C2-4C1C-A14C-939C-F31CCB3A0E47}" type="datetimeFigureOut">
              <a:rPr lang="da-DK" smtClean="0"/>
              <a:pPr/>
              <a:t>6/5/11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D5C2-4C1C-A14C-939C-F31CCB3A0E47}" type="datetimeFigureOut">
              <a:rPr lang="da-DK" smtClean="0"/>
              <a:pPr/>
              <a:t>6/5/11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A20A-BC97-F344-8D5E-8469E9E48640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D5C2-4C1C-A14C-939C-F31CCB3A0E47}" type="datetimeFigureOut">
              <a:rPr lang="da-DK" smtClean="0"/>
              <a:pPr/>
              <a:t>6/5/11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A20A-BC97-F344-8D5E-8469E9E48640}" type="slidenum">
              <a:rPr lang="da-DK" smtClean="0"/>
              <a:pPr/>
              <a:t>‹#›</a:t>
            </a:fld>
            <a:endParaRPr lang="da-DK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1F75D5C2-4C1C-A14C-939C-F31CCB3A0E47}" type="datetimeFigureOut">
              <a:rPr lang="da-DK" smtClean="0"/>
              <a:pPr/>
              <a:t>6/5/11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A20A-BC97-F344-8D5E-8469E9E48640}" type="slidenum">
              <a:rPr lang="da-DK" smtClean="0"/>
              <a:pPr/>
              <a:t>‹#›</a:t>
            </a:fld>
            <a:endParaRPr lang="da-DK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D5C2-4C1C-A14C-939C-F31CCB3A0E47}" type="datetimeFigureOut">
              <a:rPr lang="da-DK" smtClean="0"/>
              <a:pPr/>
              <a:t>6/5/11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A20A-BC97-F344-8D5E-8469E9E48640}" type="slidenum">
              <a:rPr lang="da-DK" smtClean="0"/>
              <a:pPr/>
              <a:t>‹#›</a:t>
            </a:fld>
            <a:endParaRPr lang="da-DK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D5C2-4C1C-A14C-939C-F31CCB3A0E47}" type="datetimeFigureOut">
              <a:rPr lang="da-DK" smtClean="0"/>
              <a:pPr/>
              <a:t>6/5/11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da-DK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da-DK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D5C2-4C1C-A14C-939C-F31CCB3A0E47}" type="datetimeFigureOut">
              <a:rPr lang="da-DK" smtClean="0"/>
              <a:pPr/>
              <a:t>6/5/11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A20A-BC97-F344-8D5E-8469E9E48640}" type="slidenum">
              <a:rPr lang="da-DK" smtClean="0"/>
              <a:pPr/>
              <a:t>‹#›</a:t>
            </a:fld>
            <a:endParaRPr lang="da-DK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D5C2-4C1C-A14C-939C-F31CCB3A0E47}" type="datetimeFigureOut">
              <a:rPr lang="da-DK" smtClean="0"/>
              <a:pPr/>
              <a:t>6/5/11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A20A-BC97-F344-8D5E-8469E9E48640}" type="slidenum">
              <a:rPr lang="da-DK" smtClean="0"/>
              <a:pPr/>
              <a:t>‹#›</a:t>
            </a:fld>
            <a:endParaRPr lang="da-DK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D5C2-4C1C-A14C-939C-F31CCB3A0E47}" type="datetimeFigureOut">
              <a:rPr lang="da-DK" smtClean="0"/>
              <a:pPr/>
              <a:t>6/5/11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A20A-BC97-F344-8D5E-8469E9E4864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D5C2-4C1C-A14C-939C-F31CCB3A0E47}" type="datetimeFigureOut">
              <a:rPr lang="da-DK" smtClean="0"/>
              <a:pPr/>
              <a:t>6/5/11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A20A-BC97-F344-8D5E-8469E9E48640}" type="slidenum">
              <a:rPr lang="da-DK" smtClean="0"/>
              <a:pPr/>
              <a:t>‹#›</a:t>
            </a:fld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D5C2-4C1C-A14C-939C-F31CCB3A0E47}" type="datetimeFigureOut">
              <a:rPr lang="da-DK" smtClean="0"/>
              <a:pPr/>
              <a:t>6/5/11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A20A-BC97-F344-8D5E-8469E9E4864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D5C2-4C1C-A14C-939C-F31CCB3A0E47}" type="datetimeFigureOut">
              <a:rPr lang="da-DK" smtClean="0"/>
              <a:pPr/>
              <a:t>6/5/11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5D5C2-4C1C-A14C-939C-F31CCB3A0E47}" type="datetimeFigureOut">
              <a:rPr lang="da-DK" smtClean="0"/>
              <a:pPr/>
              <a:t>6/5/11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1A20A-BC97-F344-8D5E-8469E9E48640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MgDISIExAg" TargetMode="External"/><Relationship Id="rId3" Type="http://schemas.openxmlformats.org/officeDocument/2006/relationships/hyperlink" Target="http://www.youtube.com/watch?v=h8souKoo2Lo&amp;NR=1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elle.harnisch@gmail.com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4294967295"/>
          </p:nvPr>
        </p:nvSpPr>
        <p:spPr>
          <a:xfrm>
            <a:off x="0" y="3064933"/>
            <a:ext cx="6688667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3200" dirty="0" smtClean="0">
                <a:solidFill>
                  <a:srgbClr val="FFFFFF"/>
                </a:solidFill>
              </a:rPr>
              <a:t>     A European </a:t>
            </a:r>
            <a:r>
              <a:rPr lang="da-DK" sz="3200" dirty="0" err="1" smtClean="0">
                <a:solidFill>
                  <a:srgbClr val="FFFFFF"/>
                </a:solidFill>
              </a:rPr>
              <a:t>Perspective</a:t>
            </a:r>
            <a:r>
              <a:rPr lang="da-DK" sz="3200" dirty="0" smtClean="0">
                <a:solidFill>
                  <a:srgbClr val="FFFFFF"/>
                </a:solidFill>
              </a:rPr>
              <a:t> </a:t>
            </a:r>
            <a:r>
              <a:rPr lang="da-DK" sz="3200" dirty="0" err="1" smtClean="0">
                <a:solidFill>
                  <a:srgbClr val="FFFFFF"/>
                </a:solidFill>
              </a:rPr>
              <a:t>on</a:t>
            </a:r>
            <a:r>
              <a:rPr lang="da-DK" sz="3200" dirty="0" smtClean="0">
                <a:solidFill>
                  <a:srgbClr val="FFFFFF"/>
                </a:solidFill>
              </a:rPr>
              <a:t> </a:t>
            </a:r>
            <a:r>
              <a:rPr lang="da-DK" sz="3200" dirty="0" err="1" smtClean="0">
                <a:solidFill>
                  <a:srgbClr val="FFFFFF"/>
                </a:solidFill>
              </a:rPr>
              <a:t>Internationalizing</a:t>
            </a:r>
            <a:r>
              <a:rPr lang="da-DK" sz="3200" dirty="0" smtClean="0">
                <a:solidFill>
                  <a:srgbClr val="FFFFFF"/>
                </a:solidFill>
              </a:rPr>
              <a:t> </a:t>
            </a:r>
            <a:r>
              <a:rPr lang="da-DK" sz="3200" dirty="0" err="1" smtClean="0">
                <a:solidFill>
                  <a:srgbClr val="FFFFFF"/>
                </a:solidFill>
              </a:rPr>
              <a:t>Psychology</a:t>
            </a:r>
            <a:endParaRPr lang="da-DK" sz="3200" dirty="0" smtClean="0">
              <a:solidFill>
                <a:srgbClr val="FFFFFF"/>
              </a:solidFill>
            </a:endParaRPr>
          </a:p>
          <a:p>
            <a:endParaRPr lang="da-DK" dirty="0"/>
          </a:p>
        </p:txBody>
      </p:sp>
      <p:pic>
        <p:nvPicPr>
          <p:cNvPr id="12" name="Picture 11" descr="glob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" y="241202"/>
            <a:ext cx="8556978" cy="64177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2667" y="1270127"/>
            <a:ext cx="8235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err="1" smtClean="0">
                <a:latin typeface="Calibri"/>
                <a:cs typeface="Calibri"/>
              </a:rPr>
              <a:t>Culture</a:t>
            </a:r>
            <a:r>
              <a:rPr lang="da-DK" sz="4800" dirty="0" smtClean="0">
                <a:latin typeface="Calibri"/>
                <a:cs typeface="Calibri"/>
              </a:rPr>
              <a:t> </a:t>
            </a:r>
            <a:r>
              <a:rPr lang="da-DK" sz="4800" dirty="0" err="1" smtClean="0">
                <a:latin typeface="Calibri"/>
                <a:cs typeface="Calibri"/>
              </a:rPr>
              <a:t>Shock</a:t>
            </a:r>
            <a:r>
              <a:rPr lang="da-DK" sz="4800" dirty="0" smtClean="0">
                <a:latin typeface="Calibri"/>
                <a:cs typeface="Calibri"/>
              </a:rPr>
              <a:t> </a:t>
            </a:r>
            <a:br>
              <a:rPr lang="da-DK" sz="4800" dirty="0" smtClean="0">
                <a:latin typeface="Calibri"/>
                <a:cs typeface="Calibri"/>
              </a:rPr>
            </a:br>
            <a:r>
              <a:rPr lang="da-DK" sz="4800" dirty="0" smtClean="0">
                <a:latin typeface="Calibri"/>
                <a:cs typeface="Calibri"/>
              </a:rPr>
              <a:t>as a </a:t>
            </a:r>
            <a:r>
              <a:rPr lang="da-DK" sz="4800" dirty="0" err="1" smtClean="0">
                <a:latin typeface="Calibri"/>
                <a:cs typeface="Calibri"/>
              </a:rPr>
              <a:t>Foundation</a:t>
            </a:r>
            <a:r>
              <a:rPr lang="da-DK" sz="4800" dirty="0" smtClean="0">
                <a:latin typeface="Calibri"/>
                <a:cs typeface="Calibri"/>
              </a:rPr>
              <a:t> for </a:t>
            </a:r>
            <a:r>
              <a:rPr lang="da-DK" sz="4800" dirty="0" err="1" smtClean="0">
                <a:latin typeface="Calibri"/>
                <a:cs typeface="Calibri"/>
              </a:rPr>
              <a:t>Learning</a:t>
            </a:r>
            <a:endParaRPr lang="da-DK" sz="4800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667" y="3139182"/>
            <a:ext cx="8007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latin typeface="Calibri"/>
                <a:cs typeface="Calibri"/>
              </a:rPr>
              <a:t>A European </a:t>
            </a:r>
            <a:r>
              <a:rPr lang="da-DK" sz="2800" dirty="0" err="1" smtClean="0">
                <a:latin typeface="Calibri"/>
                <a:cs typeface="Calibri"/>
              </a:rPr>
              <a:t>Perspective</a:t>
            </a:r>
            <a:r>
              <a:rPr lang="da-DK" sz="2800" dirty="0" smtClean="0">
                <a:latin typeface="Calibri"/>
                <a:cs typeface="Calibri"/>
              </a:rPr>
              <a:t> </a:t>
            </a:r>
            <a:r>
              <a:rPr lang="da-DK" sz="2800" dirty="0" err="1" smtClean="0">
                <a:latin typeface="Calibri"/>
                <a:cs typeface="Calibri"/>
              </a:rPr>
              <a:t>on</a:t>
            </a:r>
            <a:r>
              <a:rPr lang="da-DK" sz="2800" dirty="0" smtClean="0">
                <a:latin typeface="Calibri"/>
                <a:cs typeface="Calibri"/>
              </a:rPr>
              <a:t> </a:t>
            </a:r>
            <a:r>
              <a:rPr lang="da-DK" sz="2800" dirty="0" err="1" smtClean="0">
                <a:latin typeface="Calibri"/>
                <a:cs typeface="Calibri"/>
              </a:rPr>
              <a:t>internationalizing</a:t>
            </a:r>
            <a:r>
              <a:rPr lang="da-DK" sz="2800" dirty="0" smtClean="0">
                <a:latin typeface="Calibri"/>
                <a:cs typeface="Calibri"/>
              </a:rPr>
              <a:t> </a:t>
            </a:r>
            <a:r>
              <a:rPr lang="da-DK" sz="2800" dirty="0" err="1" smtClean="0">
                <a:latin typeface="Calibri"/>
                <a:cs typeface="Calibri"/>
              </a:rPr>
              <a:t>Psychology</a:t>
            </a:r>
            <a:r>
              <a:rPr lang="da-DK" sz="2800" dirty="0" smtClean="0">
                <a:latin typeface="Calibri"/>
                <a:cs typeface="Calibri"/>
              </a:rPr>
              <a:t> </a:t>
            </a:r>
            <a:r>
              <a:rPr lang="da-DK" sz="2800" dirty="0" err="1" smtClean="0">
                <a:latin typeface="Calibri"/>
                <a:cs typeface="Calibri"/>
              </a:rPr>
              <a:t>Education</a:t>
            </a:r>
            <a:r>
              <a:rPr lang="da-DK" sz="2800" dirty="0" smtClean="0">
                <a:latin typeface="Calibri"/>
                <a:cs typeface="Calibri"/>
              </a:rPr>
              <a:t>.</a:t>
            </a:r>
            <a:endParaRPr lang="da-DK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0" dirty="0" err="1" smtClean="0">
                <a:solidFill>
                  <a:srgbClr val="000000"/>
                </a:solidFill>
              </a:rPr>
              <a:t>Psychology</a:t>
            </a:r>
            <a:r>
              <a:rPr lang="da-DK" b="0" dirty="0" smtClean="0">
                <a:solidFill>
                  <a:srgbClr val="000000"/>
                </a:solidFill>
              </a:rPr>
              <a:t> as </a:t>
            </a:r>
            <a:r>
              <a:rPr lang="da-DK" b="0" dirty="0" err="1" smtClean="0">
                <a:solidFill>
                  <a:srgbClr val="000000"/>
                </a:solidFill>
              </a:rPr>
              <a:t>culturally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embedded</a:t>
            </a:r>
            <a:endParaRPr lang="da-DK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3067"/>
            <a:ext cx="8229600" cy="3496734"/>
          </a:xfrm>
        </p:spPr>
        <p:txBody>
          <a:bodyPr/>
          <a:lstStyle/>
          <a:p>
            <a:r>
              <a:rPr lang="da-DK" b="0" dirty="0" smtClean="0">
                <a:solidFill>
                  <a:srgbClr val="000000"/>
                </a:solidFill>
              </a:rPr>
              <a:t>”</a:t>
            </a:r>
            <a:r>
              <a:rPr lang="da-DK" b="0" dirty="0" err="1" smtClean="0">
                <a:solidFill>
                  <a:srgbClr val="000000"/>
                </a:solidFill>
              </a:rPr>
              <a:t>There</a:t>
            </a:r>
            <a:r>
              <a:rPr lang="da-DK" b="0" dirty="0" smtClean="0">
                <a:solidFill>
                  <a:srgbClr val="000000"/>
                </a:solidFill>
              </a:rPr>
              <a:t> is </a:t>
            </a:r>
            <a:r>
              <a:rPr lang="da-DK" b="0" dirty="0" err="1" smtClean="0">
                <a:solidFill>
                  <a:srgbClr val="000000"/>
                </a:solidFill>
              </a:rPr>
              <a:t>always</a:t>
            </a:r>
            <a:r>
              <a:rPr lang="da-DK" b="0" dirty="0" smtClean="0">
                <a:solidFill>
                  <a:srgbClr val="000000"/>
                </a:solidFill>
              </a:rPr>
              <a:t> a </a:t>
            </a:r>
            <a:r>
              <a:rPr lang="da-DK" b="0" dirty="0" err="1" smtClean="0">
                <a:solidFill>
                  <a:srgbClr val="000000"/>
                </a:solidFill>
              </a:rPr>
              <a:t>somewhere</a:t>
            </a:r>
            <a:r>
              <a:rPr lang="da-DK" b="0" dirty="0" smtClean="0">
                <a:solidFill>
                  <a:srgbClr val="000000"/>
                </a:solidFill>
              </a:rPr>
              <a:t>” (Davies and </a:t>
            </a:r>
            <a:r>
              <a:rPr lang="da-DK" b="0" dirty="0" err="1" smtClean="0">
                <a:solidFill>
                  <a:srgbClr val="000000"/>
                </a:solidFill>
              </a:rPr>
              <a:t>Harré</a:t>
            </a:r>
            <a:r>
              <a:rPr lang="da-DK" b="0" dirty="0" smtClean="0">
                <a:solidFill>
                  <a:srgbClr val="000000"/>
                </a:solidFill>
              </a:rPr>
              <a:t>)</a:t>
            </a:r>
          </a:p>
          <a:p>
            <a:r>
              <a:rPr lang="da-DK" b="0" dirty="0" smtClean="0">
                <a:solidFill>
                  <a:srgbClr val="000000"/>
                </a:solidFill>
              </a:rPr>
              <a:t>”</a:t>
            </a:r>
            <a:r>
              <a:rPr lang="da-DK" b="0" dirty="0" err="1" smtClean="0">
                <a:solidFill>
                  <a:srgbClr val="000000"/>
                </a:solidFill>
              </a:rPr>
              <a:t>Concepts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carry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consequences</a:t>
            </a:r>
            <a:r>
              <a:rPr lang="da-DK" b="0" dirty="0" smtClean="0">
                <a:solidFill>
                  <a:srgbClr val="000000"/>
                </a:solidFill>
              </a:rPr>
              <a:t>”. </a:t>
            </a:r>
          </a:p>
          <a:p>
            <a:r>
              <a:rPr lang="da-DK" b="0" dirty="0" smtClean="0">
                <a:solidFill>
                  <a:srgbClr val="000000"/>
                </a:solidFill>
              </a:rPr>
              <a:t>”</a:t>
            </a:r>
            <a:r>
              <a:rPr lang="da-DK" b="0" dirty="0" err="1" smtClean="0">
                <a:solidFill>
                  <a:srgbClr val="000000"/>
                </a:solidFill>
              </a:rPr>
              <a:t>Everyone</a:t>
            </a:r>
            <a:r>
              <a:rPr lang="da-DK" b="0" dirty="0" smtClean="0">
                <a:solidFill>
                  <a:srgbClr val="000000"/>
                </a:solidFill>
              </a:rPr>
              <a:t> is </a:t>
            </a:r>
            <a:r>
              <a:rPr lang="da-DK" b="0" dirty="0" err="1" smtClean="0">
                <a:solidFill>
                  <a:srgbClr val="000000"/>
                </a:solidFill>
              </a:rPr>
              <a:t>your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teacher</a:t>
            </a:r>
            <a:r>
              <a:rPr lang="da-DK" b="0" dirty="0" smtClean="0">
                <a:solidFill>
                  <a:srgbClr val="000000"/>
                </a:solidFill>
              </a:rPr>
              <a:t>”</a:t>
            </a:r>
          </a:p>
          <a:p>
            <a:r>
              <a:rPr lang="da-DK" b="0" dirty="0" err="1" smtClean="0">
                <a:solidFill>
                  <a:srgbClr val="000000"/>
                </a:solidFill>
              </a:rPr>
              <a:t>What</a:t>
            </a:r>
            <a:r>
              <a:rPr lang="da-DK" b="0" dirty="0" smtClean="0">
                <a:solidFill>
                  <a:srgbClr val="000000"/>
                </a:solidFill>
              </a:rPr>
              <a:t> is </a:t>
            </a:r>
            <a:r>
              <a:rPr lang="da-DK" b="0" dirty="0" err="1" smtClean="0">
                <a:solidFill>
                  <a:srgbClr val="000000"/>
                </a:solidFill>
              </a:rPr>
              <a:t>your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somewhere</a:t>
            </a:r>
            <a:r>
              <a:rPr lang="da-DK" b="0" dirty="0" smtClean="0">
                <a:solidFill>
                  <a:srgbClr val="000000"/>
                </a:solidFill>
              </a:rPr>
              <a:t>? The </a:t>
            </a:r>
            <a:r>
              <a:rPr lang="da-DK" b="0" dirty="0" err="1" smtClean="0">
                <a:solidFill>
                  <a:srgbClr val="000000"/>
                </a:solidFill>
              </a:rPr>
              <a:t>Authors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somewhere</a:t>
            </a:r>
            <a:r>
              <a:rPr lang="da-DK" b="0" dirty="0" smtClean="0">
                <a:solidFill>
                  <a:srgbClr val="000000"/>
                </a:solidFill>
              </a:rPr>
              <a:t>? Fellow students´ </a:t>
            </a:r>
            <a:r>
              <a:rPr lang="da-DK" b="0" dirty="0" err="1" smtClean="0">
                <a:solidFill>
                  <a:srgbClr val="000000"/>
                </a:solidFill>
              </a:rPr>
              <a:t>somewhere</a:t>
            </a:r>
            <a:r>
              <a:rPr lang="da-DK" b="0" dirty="0" smtClean="0">
                <a:solidFill>
                  <a:srgbClr val="000000"/>
                </a:solidFill>
              </a:rPr>
              <a:t>? And </a:t>
            </a:r>
            <a:r>
              <a:rPr lang="da-DK" b="0" dirty="0" err="1" smtClean="0">
                <a:solidFill>
                  <a:srgbClr val="000000"/>
                </a:solidFill>
              </a:rPr>
              <a:t>how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does</a:t>
            </a:r>
            <a:r>
              <a:rPr lang="da-DK" b="0" dirty="0" smtClean="0">
                <a:solidFill>
                  <a:srgbClr val="000000"/>
                </a:solidFill>
              </a:rPr>
              <a:t> it </a:t>
            </a:r>
            <a:r>
              <a:rPr lang="da-DK" b="0" dirty="0" err="1" smtClean="0">
                <a:solidFill>
                  <a:srgbClr val="000000"/>
                </a:solidFill>
              </a:rPr>
              <a:t>affect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what</a:t>
            </a:r>
            <a:r>
              <a:rPr lang="da-DK" b="0" dirty="0" smtClean="0">
                <a:solidFill>
                  <a:srgbClr val="000000"/>
                </a:solidFill>
              </a:rPr>
              <a:t> is </a:t>
            </a:r>
            <a:r>
              <a:rPr lang="da-DK" b="0" dirty="0" err="1" smtClean="0">
                <a:solidFill>
                  <a:srgbClr val="000000"/>
                </a:solidFill>
              </a:rPr>
              <a:t>perceived</a:t>
            </a:r>
            <a:r>
              <a:rPr lang="da-DK" b="0" dirty="0" smtClean="0">
                <a:solidFill>
                  <a:srgbClr val="000000"/>
                </a:solidFill>
              </a:rPr>
              <a:t>, </a:t>
            </a:r>
            <a:r>
              <a:rPr lang="da-DK" b="0" dirty="0" err="1" smtClean="0">
                <a:solidFill>
                  <a:srgbClr val="000000"/>
                </a:solidFill>
              </a:rPr>
              <a:t>communicated</a:t>
            </a:r>
            <a:r>
              <a:rPr lang="da-DK" b="0" dirty="0" smtClean="0">
                <a:solidFill>
                  <a:srgbClr val="000000"/>
                </a:solidFill>
              </a:rPr>
              <a:t>, </a:t>
            </a:r>
            <a:r>
              <a:rPr lang="da-DK" b="0" dirty="0" err="1" smtClean="0">
                <a:solidFill>
                  <a:srgbClr val="000000"/>
                </a:solidFill>
              </a:rPr>
              <a:t>researched</a:t>
            </a:r>
            <a:r>
              <a:rPr lang="da-DK" b="0" dirty="0" smtClean="0">
                <a:solidFill>
                  <a:srgbClr val="000000"/>
                </a:solidFill>
              </a:rPr>
              <a:t>, </a:t>
            </a:r>
            <a:r>
              <a:rPr lang="da-DK" b="0" dirty="0" err="1" smtClean="0">
                <a:solidFill>
                  <a:srgbClr val="000000"/>
                </a:solidFill>
              </a:rPr>
              <a:t>practiced</a:t>
            </a:r>
            <a:r>
              <a:rPr lang="da-DK" b="0" dirty="0" smtClean="0">
                <a:solidFill>
                  <a:srgbClr val="00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82687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000000"/>
                </a:solidFill>
              </a:rPr>
              <a:t>Exemplifying the cultural </a:t>
            </a:r>
            <a:r>
              <a:rPr lang="en-US" sz="2800" b="0" dirty="0" err="1" smtClean="0">
                <a:solidFill>
                  <a:srgbClr val="000000"/>
                </a:solidFill>
              </a:rPr>
              <a:t>embeddedness</a:t>
            </a:r>
            <a:r>
              <a:rPr lang="en-US" sz="2800" b="0" dirty="0" smtClean="0">
                <a:solidFill>
                  <a:srgbClr val="000000"/>
                </a:solidFill>
              </a:rPr>
              <a:t> of psychology</a:t>
            </a:r>
            <a:br>
              <a:rPr lang="en-US" sz="2800" b="0" dirty="0" smtClean="0">
                <a:solidFill>
                  <a:srgbClr val="000000"/>
                </a:solidFill>
              </a:rPr>
            </a:br>
            <a:r>
              <a:rPr lang="en-US" sz="2800" b="0" dirty="0" smtClean="0">
                <a:solidFill>
                  <a:srgbClr val="000000"/>
                </a:solidFill>
              </a:rPr>
              <a:t>Meeting Maria</a:t>
            </a:r>
            <a:endParaRPr lang="en-US" sz="280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endParaRPr lang="da-DK" sz="2400">
              <a:latin typeface="Garamond" pitchFamily="18" charset="0"/>
            </a:endParaRPr>
          </a:p>
          <a:p>
            <a:pPr algn="ctr">
              <a:buFontTx/>
              <a:buNone/>
            </a:pPr>
            <a:endParaRPr lang="da-DK" sz="2400">
              <a:latin typeface="Garamond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28775"/>
            <a:ext cx="8001000" cy="502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000000"/>
                </a:solidFill>
              </a:rPr>
              <a:t>Exemplifying the cultural </a:t>
            </a:r>
            <a:r>
              <a:rPr lang="en-US" b="0" dirty="0" err="1" smtClean="0">
                <a:solidFill>
                  <a:srgbClr val="000000"/>
                </a:solidFill>
              </a:rPr>
              <a:t>embeddedness</a:t>
            </a:r>
            <a:r>
              <a:rPr lang="en-US" b="0" dirty="0" smtClean="0">
                <a:solidFill>
                  <a:srgbClr val="000000"/>
                </a:solidFill>
              </a:rPr>
              <a:t> of psychology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1599"/>
            <a:ext cx="8229600" cy="3378201"/>
          </a:xfrm>
        </p:spPr>
        <p:txBody>
          <a:bodyPr/>
          <a:lstStyle/>
          <a:p>
            <a:pPr>
              <a:buNone/>
            </a:pPr>
            <a:r>
              <a:rPr lang="da-DK" b="0" dirty="0" smtClean="0">
                <a:solidFill>
                  <a:srgbClr val="000000"/>
                </a:solidFill>
              </a:rPr>
              <a:t>                                                Meeting Ahmed</a:t>
            </a:r>
          </a:p>
          <a:p>
            <a:pPr algn="ctr">
              <a:buNone/>
            </a:pPr>
            <a:r>
              <a:rPr lang="da-DK" b="0" dirty="0" err="1" smtClean="0">
                <a:solidFill>
                  <a:srgbClr val="000000"/>
                </a:solidFill>
              </a:rPr>
              <a:t>Strong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tendencies</a:t>
            </a:r>
            <a:r>
              <a:rPr lang="da-DK" b="0" dirty="0" smtClean="0">
                <a:solidFill>
                  <a:srgbClr val="000000"/>
                </a:solidFill>
              </a:rPr>
              <a:t> in Danish </a:t>
            </a:r>
            <a:r>
              <a:rPr lang="da-DK" b="0" dirty="0" err="1" smtClean="0">
                <a:solidFill>
                  <a:srgbClr val="000000"/>
                </a:solidFill>
              </a:rPr>
              <a:t>psychological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clinical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settings</a:t>
            </a:r>
            <a:r>
              <a:rPr lang="da-DK" b="0" dirty="0" smtClean="0">
                <a:solidFill>
                  <a:srgbClr val="000000"/>
                </a:solidFill>
              </a:rPr>
              <a:t>:</a:t>
            </a:r>
          </a:p>
          <a:p>
            <a:pPr algn="ctr">
              <a:buNone/>
            </a:pPr>
            <a:r>
              <a:rPr lang="da-DK" b="0" dirty="0" err="1" smtClean="0">
                <a:solidFill>
                  <a:srgbClr val="000000"/>
                </a:solidFill>
              </a:rPr>
              <a:t>Reluctancy</a:t>
            </a:r>
            <a:r>
              <a:rPr lang="da-DK" b="0" dirty="0" smtClean="0">
                <a:solidFill>
                  <a:srgbClr val="000000"/>
                </a:solidFill>
              </a:rPr>
              <a:t> to diagnose as </a:t>
            </a:r>
            <a:r>
              <a:rPr lang="da-DK" b="0" dirty="0" err="1" smtClean="0">
                <a:solidFill>
                  <a:srgbClr val="000000"/>
                </a:solidFill>
              </a:rPr>
              <a:t>well</a:t>
            </a:r>
            <a:r>
              <a:rPr lang="da-DK" b="0" dirty="0" smtClean="0">
                <a:solidFill>
                  <a:srgbClr val="000000"/>
                </a:solidFill>
              </a:rPr>
              <a:t> as a </a:t>
            </a:r>
            <a:r>
              <a:rPr lang="da-DK" b="0" dirty="0" err="1" smtClean="0">
                <a:solidFill>
                  <a:srgbClr val="000000"/>
                </a:solidFill>
              </a:rPr>
              <a:t>strong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tendency</a:t>
            </a:r>
            <a:r>
              <a:rPr lang="da-DK" b="0" dirty="0" smtClean="0">
                <a:solidFill>
                  <a:srgbClr val="000000"/>
                </a:solidFill>
              </a:rPr>
              <a:t> to </a:t>
            </a:r>
            <a:r>
              <a:rPr lang="da-DK" b="0" dirty="0" err="1" smtClean="0">
                <a:solidFill>
                  <a:srgbClr val="000000"/>
                </a:solidFill>
              </a:rPr>
              <a:t>externalize</a:t>
            </a:r>
            <a:r>
              <a:rPr lang="da-DK" b="0" dirty="0" smtClean="0">
                <a:solidFill>
                  <a:srgbClr val="000000"/>
                </a:solidFill>
              </a:rPr>
              <a:t> problems.</a:t>
            </a:r>
          </a:p>
          <a:p>
            <a:pPr algn="ctr">
              <a:buNone/>
            </a:pPr>
            <a:r>
              <a:rPr lang="da-DK" b="0" dirty="0" err="1" smtClean="0">
                <a:solidFill>
                  <a:srgbClr val="000000"/>
                </a:solidFill>
              </a:rPr>
              <a:t>Relates</a:t>
            </a:r>
            <a:r>
              <a:rPr lang="da-DK" b="0" dirty="0" smtClean="0">
                <a:solidFill>
                  <a:srgbClr val="000000"/>
                </a:solidFill>
              </a:rPr>
              <a:t> to definitions of </a:t>
            </a:r>
            <a:r>
              <a:rPr lang="da-DK" b="0" dirty="0" err="1" smtClean="0">
                <a:solidFill>
                  <a:srgbClr val="000000"/>
                </a:solidFill>
              </a:rPr>
              <a:t>psychology</a:t>
            </a:r>
            <a:r>
              <a:rPr lang="da-DK" b="0" dirty="0" smtClean="0">
                <a:solidFill>
                  <a:srgbClr val="000000"/>
                </a:solidFill>
              </a:rPr>
              <a:t>, </a:t>
            </a:r>
            <a:r>
              <a:rPr lang="da-DK" b="0" dirty="0" err="1" smtClean="0">
                <a:solidFill>
                  <a:srgbClr val="000000"/>
                </a:solidFill>
              </a:rPr>
              <a:t>view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on</a:t>
            </a:r>
            <a:r>
              <a:rPr lang="da-DK" b="0" dirty="0" smtClean="0">
                <a:solidFill>
                  <a:srgbClr val="000000"/>
                </a:solidFill>
              </a:rPr>
              <a:t> man, </a:t>
            </a:r>
            <a:r>
              <a:rPr lang="da-DK" b="0" dirty="0" err="1" smtClean="0">
                <a:solidFill>
                  <a:srgbClr val="000000"/>
                </a:solidFill>
              </a:rPr>
              <a:t>cultural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values</a:t>
            </a:r>
            <a:r>
              <a:rPr lang="da-DK" b="0" dirty="0" smtClean="0">
                <a:solidFill>
                  <a:srgbClr val="000000"/>
                </a:solidFill>
              </a:rPr>
              <a:t> of </a:t>
            </a:r>
            <a:r>
              <a:rPr lang="da-DK" b="0" dirty="0" err="1" smtClean="0">
                <a:solidFill>
                  <a:srgbClr val="000000"/>
                </a:solidFill>
              </a:rPr>
              <a:t>living</a:t>
            </a:r>
            <a:r>
              <a:rPr lang="da-DK" b="0" dirty="0" smtClean="0">
                <a:solidFill>
                  <a:srgbClr val="000000"/>
                </a:solidFill>
              </a:rPr>
              <a:t> a </a:t>
            </a:r>
            <a:r>
              <a:rPr lang="da-DK" b="0" dirty="0" err="1" smtClean="0">
                <a:solidFill>
                  <a:srgbClr val="000000"/>
                </a:solidFill>
              </a:rPr>
              <a:t>good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life</a:t>
            </a:r>
            <a:r>
              <a:rPr lang="da-DK" b="0" dirty="0" smtClean="0">
                <a:solidFill>
                  <a:srgbClr val="000000"/>
                </a:solidFill>
              </a:rPr>
              <a:t>. </a:t>
            </a:r>
          </a:p>
          <a:p>
            <a:pPr>
              <a:buNone/>
            </a:pPr>
            <a:endParaRPr lang="da-DK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63600"/>
            <a:ext cx="9144000" cy="5452532"/>
          </a:xfrm>
        </p:spPr>
        <p:txBody>
          <a:bodyPr>
            <a:noAutofit/>
          </a:bodyPr>
          <a:lstStyle/>
          <a:p>
            <a:r>
              <a:rPr lang="da-DK" sz="3600" b="0" dirty="0" smtClean="0">
                <a:solidFill>
                  <a:srgbClr val="000000"/>
                </a:solidFill>
              </a:rPr>
              <a:t>A </a:t>
            </a:r>
            <a:r>
              <a:rPr lang="da-DK" sz="3600" b="0" dirty="0" err="1" smtClean="0">
                <a:solidFill>
                  <a:srgbClr val="000000"/>
                </a:solidFill>
              </a:rPr>
              <a:t>Crash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  <a:r>
              <a:rPr lang="da-DK" sz="3600" b="0" dirty="0" err="1" smtClean="0">
                <a:solidFill>
                  <a:srgbClr val="000000"/>
                </a:solidFill>
              </a:rPr>
              <a:t>Course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  <a:r>
              <a:rPr lang="da-DK" sz="3600" b="0" dirty="0" err="1" smtClean="0">
                <a:solidFill>
                  <a:srgbClr val="000000"/>
                </a:solidFill>
              </a:rPr>
              <a:t>on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  <a:r>
              <a:rPr lang="da-DK" sz="3600" b="0" dirty="0" err="1" smtClean="0">
                <a:solidFill>
                  <a:srgbClr val="000000"/>
                </a:solidFill>
              </a:rPr>
              <a:t>Characteristics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  <a:br>
              <a:rPr lang="da-DK" sz="3600" b="0" dirty="0" smtClean="0">
                <a:solidFill>
                  <a:srgbClr val="000000"/>
                </a:solidFill>
              </a:rPr>
            </a:br>
            <a:r>
              <a:rPr lang="da-DK" sz="3600" b="0" dirty="0" smtClean="0">
                <a:solidFill>
                  <a:srgbClr val="000000"/>
                </a:solidFill>
              </a:rPr>
              <a:t>of Danish </a:t>
            </a:r>
            <a:r>
              <a:rPr lang="da-DK" sz="3600" b="0" dirty="0" err="1" smtClean="0">
                <a:solidFill>
                  <a:srgbClr val="000000"/>
                </a:solidFill>
              </a:rPr>
              <a:t>Culture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  <a:br>
              <a:rPr lang="da-DK" sz="3600" b="0" dirty="0" smtClean="0">
                <a:solidFill>
                  <a:srgbClr val="000000"/>
                </a:solidFill>
              </a:rPr>
            </a:br>
            <a:r>
              <a:rPr lang="da-DK" sz="3600" b="0" dirty="0" smtClean="0">
                <a:solidFill>
                  <a:srgbClr val="000000"/>
                </a:solidFill>
              </a:rPr>
              <a:t/>
            </a:r>
            <a:br>
              <a:rPr lang="da-DK" sz="3600" b="0" dirty="0" smtClean="0">
                <a:solidFill>
                  <a:srgbClr val="000000"/>
                </a:solidFill>
              </a:rPr>
            </a:br>
            <a:r>
              <a:rPr lang="da-DK" sz="2800" b="0" dirty="0" err="1" smtClean="0">
                <a:solidFill>
                  <a:srgbClr val="000000"/>
                </a:solidFill>
              </a:rPr>
              <a:t>or</a:t>
            </a:r>
            <a:r>
              <a:rPr lang="da-DK" sz="2800" b="0" dirty="0" smtClean="0">
                <a:solidFill>
                  <a:srgbClr val="000000"/>
                </a:solidFill>
              </a:rPr>
              <a:t> </a:t>
            </a:r>
            <a:r>
              <a:rPr lang="da-DK" sz="3600" b="0" dirty="0" smtClean="0">
                <a:solidFill>
                  <a:srgbClr val="000000"/>
                </a:solidFill>
              </a:rPr>
              <a:t/>
            </a:r>
            <a:br>
              <a:rPr lang="da-DK" sz="3600" b="0" dirty="0" smtClean="0">
                <a:solidFill>
                  <a:srgbClr val="000000"/>
                </a:solidFill>
              </a:rPr>
            </a:br>
            <a:r>
              <a:rPr lang="da-DK" sz="3600" b="0" dirty="0" smtClean="0">
                <a:solidFill>
                  <a:srgbClr val="000000"/>
                </a:solidFill>
              </a:rPr>
              <a:t/>
            </a:r>
            <a:br>
              <a:rPr lang="da-DK" sz="3600" b="0" dirty="0" smtClean="0">
                <a:solidFill>
                  <a:srgbClr val="000000"/>
                </a:solidFill>
              </a:rPr>
            </a:br>
            <a:r>
              <a:rPr lang="da-DK" sz="3600" b="0" dirty="0" err="1" smtClean="0">
                <a:solidFill>
                  <a:srgbClr val="000000"/>
                </a:solidFill>
              </a:rPr>
              <a:t>Why</a:t>
            </a:r>
            <a:r>
              <a:rPr lang="da-DK" sz="3600" b="0" dirty="0" smtClean="0">
                <a:solidFill>
                  <a:srgbClr val="000000"/>
                </a:solidFill>
              </a:rPr>
              <a:t> American students </a:t>
            </a:r>
            <a:r>
              <a:rPr lang="da-DK" sz="3600" b="0" dirty="0" err="1" smtClean="0">
                <a:solidFill>
                  <a:srgbClr val="000000"/>
                </a:solidFill>
              </a:rPr>
              <a:t>experience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  <a:r>
              <a:rPr lang="da-DK" sz="3600" b="0" dirty="0" err="1" smtClean="0">
                <a:solidFill>
                  <a:srgbClr val="000000"/>
                </a:solidFill>
              </a:rPr>
              <a:t>culture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  <a:r>
              <a:rPr lang="da-DK" sz="3600" b="0" dirty="0" err="1" smtClean="0">
                <a:solidFill>
                  <a:srgbClr val="000000"/>
                </a:solidFill>
              </a:rPr>
              <a:t>shock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  <a:r>
              <a:rPr lang="da-DK" sz="3600" b="0" dirty="0" err="1" smtClean="0">
                <a:solidFill>
                  <a:srgbClr val="000000"/>
                </a:solidFill>
              </a:rPr>
              <a:t>when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  <a:r>
              <a:rPr lang="da-DK" sz="3600" b="0" dirty="0" err="1" smtClean="0">
                <a:solidFill>
                  <a:srgbClr val="000000"/>
                </a:solidFill>
              </a:rPr>
              <a:t>studying</a:t>
            </a:r>
            <a:r>
              <a:rPr lang="da-DK" sz="3600" b="0" dirty="0" smtClean="0">
                <a:solidFill>
                  <a:srgbClr val="000000"/>
                </a:solidFill>
              </a:rPr>
              <a:t> in Denmark</a:t>
            </a:r>
            <a:endParaRPr lang="da-DK" sz="36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81000" y="0"/>
            <a:ext cx="7924800" cy="6248401"/>
          </a:xfrm>
        </p:spPr>
        <p:txBody>
          <a:bodyPr>
            <a:noAutofit/>
          </a:bodyPr>
          <a:lstStyle/>
          <a:p>
            <a:pPr>
              <a:buNone/>
            </a:pPr>
            <a:endParaRPr lang="da-DK" sz="2800" b="0" dirty="0" smtClean="0"/>
          </a:p>
          <a:p>
            <a:pPr>
              <a:buNone/>
            </a:pPr>
            <a:r>
              <a:rPr lang="da-DK" sz="3200" b="0" dirty="0" err="1" smtClean="0">
                <a:solidFill>
                  <a:srgbClr val="000000"/>
                </a:solidFill>
              </a:rPr>
              <a:t>Cultural</a:t>
            </a:r>
            <a:r>
              <a:rPr lang="da-DK" sz="3200" b="0" dirty="0" smtClean="0">
                <a:solidFill>
                  <a:srgbClr val="000000"/>
                </a:solidFill>
              </a:rPr>
              <a:t> </a:t>
            </a:r>
            <a:r>
              <a:rPr lang="da-DK" sz="3200" b="0" dirty="0" err="1" smtClean="0">
                <a:solidFill>
                  <a:srgbClr val="000000"/>
                </a:solidFill>
              </a:rPr>
              <a:t>Characteristics</a:t>
            </a:r>
            <a:r>
              <a:rPr lang="da-DK" sz="3200" b="0" dirty="0" smtClean="0">
                <a:solidFill>
                  <a:srgbClr val="000000"/>
                </a:solidFill>
              </a:rPr>
              <a:t> </a:t>
            </a:r>
            <a:r>
              <a:rPr lang="da-DK" sz="3200" b="0" dirty="0" smtClean="0">
                <a:solidFill>
                  <a:srgbClr val="000000"/>
                </a:solidFill>
              </a:rPr>
              <a:t>of Denmark</a:t>
            </a:r>
          </a:p>
          <a:p>
            <a:pPr>
              <a:buNone/>
            </a:pPr>
            <a:endParaRPr lang="da-DK" sz="2800" b="0" dirty="0" smtClean="0">
              <a:solidFill>
                <a:srgbClr val="000000"/>
              </a:solidFill>
            </a:endParaRPr>
          </a:p>
          <a:p>
            <a:r>
              <a:rPr lang="da-DK" sz="2000" b="0" dirty="0" smtClean="0">
                <a:solidFill>
                  <a:srgbClr val="000000"/>
                </a:solidFill>
              </a:rPr>
              <a:t>One of the </a:t>
            </a:r>
            <a:r>
              <a:rPr lang="da-DK" sz="2000" b="0" dirty="0" err="1" smtClean="0">
                <a:solidFill>
                  <a:srgbClr val="000000"/>
                </a:solidFill>
              </a:rPr>
              <a:t>wealthiest</a:t>
            </a:r>
            <a:r>
              <a:rPr lang="da-DK" sz="2000" b="0" dirty="0" smtClean="0">
                <a:solidFill>
                  <a:srgbClr val="000000"/>
                </a:solidFill>
              </a:rPr>
              <a:t> </a:t>
            </a:r>
            <a:r>
              <a:rPr lang="da-DK" sz="2000" b="0" dirty="0" err="1" smtClean="0">
                <a:solidFill>
                  <a:srgbClr val="000000"/>
                </a:solidFill>
              </a:rPr>
              <a:t>countries</a:t>
            </a:r>
            <a:r>
              <a:rPr lang="da-DK" sz="2000" b="0" dirty="0" smtClean="0">
                <a:solidFill>
                  <a:srgbClr val="000000"/>
                </a:solidFill>
              </a:rPr>
              <a:t> in the </a:t>
            </a:r>
            <a:r>
              <a:rPr lang="da-DK" sz="2000" b="0" dirty="0" err="1" smtClean="0">
                <a:solidFill>
                  <a:srgbClr val="000000"/>
                </a:solidFill>
              </a:rPr>
              <a:t>world</a:t>
            </a:r>
            <a:endParaRPr lang="da-DK" sz="2000" b="0" dirty="0" smtClean="0">
              <a:solidFill>
                <a:srgbClr val="000000"/>
              </a:solidFill>
            </a:endParaRPr>
          </a:p>
          <a:p>
            <a:r>
              <a:rPr lang="da-DK" sz="2000" b="0" dirty="0" err="1" smtClean="0">
                <a:solidFill>
                  <a:srgbClr val="000000"/>
                </a:solidFill>
              </a:rPr>
              <a:t>Known</a:t>
            </a:r>
            <a:r>
              <a:rPr lang="da-DK" sz="2000" b="0" dirty="0" smtClean="0">
                <a:solidFill>
                  <a:srgbClr val="000000"/>
                </a:solidFill>
              </a:rPr>
              <a:t> to </a:t>
            </a:r>
            <a:r>
              <a:rPr lang="da-DK" sz="2000" b="0" dirty="0" err="1" smtClean="0">
                <a:solidFill>
                  <a:srgbClr val="000000"/>
                </a:solidFill>
              </a:rPr>
              <a:t>be</a:t>
            </a:r>
            <a:r>
              <a:rPr lang="da-DK" sz="2000" b="0" dirty="0" smtClean="0">
                <a:solidFill>
                  <a:srgbClr val="000000"/>
                </a:solidFill>
              </a:rPr>
              <a:t> the </a:t>
            </a:r>
            <a:r>
              <a:rPr lang="da-DK" sz="2000" b="0" dirty="0" err="1" smtClean="0">
                <a:solidFill>
                  <a:srgbClr val="000000"/>
                </a:solidFill>
              </a:rPr>
              <a:t>happiest</a:t>
            </a:r>
            <a:r>
              <a:rPr lang="da-DK" sz="2000" b="0" dirty="0" smtClean="0">
                <a:solidFill>
                  <a:srgbClr val="000000"/>
                </a:solidFill>
              </a:rPr>
              <a:t> nation in the </a:t>
            </a:r>
            <a:r>
              <a:rPr lang="da-DK" sz="2000" b="0" dirty="0" err="1" smtClean="0">
                <a:solidFill>
                  <a:srgbClr val="000000"/>
                </a:solidFill>
              </a:rPr>
              <a:t>world</a:t>
            </a:r>
            <a:r>
              <a:rPr lang="da-DK" sz="2000" b="0" dirty="0" smtClean="0">
                <a:solidFill>
                  <a:srgbClr val="000000"/>
                </a:solidFill>
              </a:rPr>
              <a:t>.</a:t>
            </a:r>
          </a:p>
          <a:p>
            <a:r>
              <a:rPr lang="da-DK" sz="2000" b="0" dirty="0" smtClean="0">
                <a:solidFill>
                  <a:srgbClr val="000000"/>
                </a:solidFill>
              </a:rPr>
              <a:t>Most </a:t>
            </a:r>
            <a:r>
              <a:rPr lang="da-DK" sz="2000" b="0" dirty="0" err="1" smtClean="0">
                <a:solidFill>
                  <a:srgbClr val="000000"/>
                </a:solidFill>
              </a:rPr>
              <a:t>trusting</a:t>
            </a:r>
            <a:r>
              <a:rPr lang="da-DK" sz="2000" b="0" dirty="0" smtClean="0">
                <a:solidFill>
                  <a:srgbClr val="000000"/>
                </a:solidFill>
              </a:rPr>
              <a:t> country in the (</a:t>
            </a:r>
            <a:r>
              <a:rPr lang="da-DK" sz="2000" b="0" dirty="0" err="1" smtClean="0">
                <a:solidFill>
                  <a:srgbClr val="000000"/>
                </a:solidFill>
              </a:rPr>
              <a:t>measured</a:t>
            </a:r>
            <a:r>
              <a:rPr lang="da-DK" sz="2000" b="0" dirty="0" smtClean="0">
                <a:solidFill>
                  <a:srgbClr val="000000"/>
                </a:solidFill>
              </a:rPr>
              <a:t>) </a:t>
            </a:r>
            <a:r>
              <a:rPr lang="da-DK" sz="2000" b="0" dirty="0" err="1" smtClean="0">
                <a:solidFill>
                  <a:srgbClr val="000000"/>
                </a:solidFill>
              </a:rPr>
              <a:t>world</a:t>
            </a:r>
            <a:endParaRPr lang="da-DK" sz="2000" b="0" dirty="0" smtClean="0">
              <a:solidFill>
                <a:srgbClr val="000000"/>
              </a:solidFill>
            </a:endParaRPr>
          </a:p>
          <a:p>
            <a:r>
              <a:rPr lang="da-DK" sz="2000" b="0" dirty="0" err="1" smtClean="0">
                <a:solidFill>
                  <a:srgbClr val="000000"/>
                </a:solidFill>
              </a:rPr>
              <a:t>Egalitarianism</a:t>
            </a:r>
            <a:r>
              <a:rPr lang="da-DK" sz="2000" b="0" dirty="0" smtClean="0">
                <a:solidFill>
                  <a:srgbClr val="000000"/>
                </a:solidFill>
              </a:rPr>
              <a:t> as a </a:t>
            </a:r>
            <a:r>
              <a:rPr lang="da-DK" sz="2000" b="0" dirty="0" err="1" smtClean="0">
                <a:solidFill>
                  <a:srgbClr val="000000"/>
                </a:solidFill>
              </a:rPr>
              <a:t>key</a:t>
            </a:r>
            <a:r>
              <a:rPr lang="da-DK" sz="2000" b="0" dirty="0" smtClean="0">
                <a:solidFill>
                  <a:srgbClr val="000000"/>
                </a:solidFill>
              </a:rPr>
              <a:t> </a:t>
            </a:r>
            <a:r>
              <a:rPr lang="da-DK" sz="2000" b="0" dirty="0" err="1" smtClean="0">
                <a:solidFill>
                  <a:srgbClr val="000000"/>
                </a:solidFill>
              </a:rPr>
              <a:t>value</a:t>
            </a:r>
            <a:r>
              <a:rPr lang="da-DK" sz="2000" b="0" dirty="0" smtClean="0">
                <a:solidFill>
                  <a:srgbClr val="000000"/>
                </a:solidFill>
              </a:rPr>
              <a:t> in Denmark </a:t>
            </a:r>
            <a:r>
              <a:rPr lang="en-US" sz="2000" b="0" dirty="0" err="1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2000" b="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a-DK" sz="2000" b="0" dirty="0" smtClean="0">
                <a:solidFill>
                  <a:srgbClr val="000000"/>
                </a:solidFill>
              </a:rPr>
              <a:t>The </a:t>
            </a:r>
            <a:r>
              <a:rPr lang="da-DK" sz="2000" b="0" dirty="0" err="1" smtClean="0">
                <a:solidFill>
                  <a:srgbClr val="000000"/>
                </a:solidFill>
              </a:rPr>
              <a:t>second</a:t>
            </a:r>
            <a:r>
              <a:rPr lang="da-DK" sz="2000" b="0" dirty="0" smtClean="0">
                <a:solidFill>
                  <a:srgbClr val="000000"/>
                </a:solidFill>
              </a:rPr>
              <a:t> most </a:t>
            </a:r>
            <a:r>
              <a:rPr lang="da-DK" sz="2000" b="0" dirty="0" err="1" smtClean="0">
                <a:solidFill>
                  <a:srgbClr val="000000"/>
                </a:solidFill>
              </a:rPr>
              <a:t>equal</a:t>
            </a:r>
            <a:r>
              <a:rPr lang="da-DK" sz="2000" b="0" dirty="0" smtClean="0">
                <a:solidFill>
                  <a:srgbClr val="000000"/>
                </a:solidFill>
              </a:rPr>
              <a:t> country in the </a:t>
            </a:r>
            <a:r>
              <a:rPr lang="da-DK" sz="2000" b="0" dirty="0" err="1" smtClean="0">
                <a:solidFill>
                  <a:srgbClr val="000000"/>
                </a:solidFill>
              </a:rPr>
              <a:t>world</a:t>
            </a:r>
            <a:r>
              <a:rPr lang="da-DK" sz="2000" b="0" dirty="0" smtClean="0">
                <a:solidFill>
                  <a:srgbClr val="000000"/>
                </a:solidFill>
              </a:rPr>
              <a:t> (lighed </a:t>
            </a:r>
            <a:r>
              <a:rPr lang="en-US" sz="2000" b="0" dirty="0" err="1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2000" b="0" dirty="0" smtClean="0">
                <a:solidFill>
                  <a:srgbClr val="000000"/>
                </a:solidFill>
                <a:sym typeface="Wingdings"/>
              </a:rPr>
              <a:t> same as/look alike</a:t>
            </a:r>
            <a:r>
              <a:rPr lang="da-DK" sz="2000" b="0" dirty="0" smtClean="0">
                <a:solidFill>
                  <a:srgbClr val="000000"/>
                </a:solidFill>
              </a:rPr>
              <a:t>)</a:t>
            </a:r>
            <a:endParaRPr lang="da-DK" sz="2000" b="0" dirty="0" smtClean="0">
              <a:solidFill>
                <a:srgbClr val="000000"/>
              </a:solidFill>
            </a:endParaRPr>
          </a:p>
          <a:p>
            <a:r>
              <a:rPr lang="da-DK" sz="2000" b="0" dirty="0" smtClean="0">
                <a:solidFill>
                  <a:srgbClr val="000000"/>
                </a:solidFill>
              </a:rPr>
              <a:t>One of the most </a:t>
            </a:r>
            <a:r>
              <a:rPr lang="da-DK" sz="2000" b="0" dirty="0" err="1" smtClean="0">
                <a:solidFill>
                  <a:srgbClr val="000000"/>
                </a:solidFill>
              </a:rPr>
              <a:t>homogenic</a:t>
            </a:r>
            <a:r>
              <a:rPr lang="da-DK" sz="2000" b="0" dirty="0" smtClean="0">
                <a:solidFill>
                  <a:srgbClr val="000000"/>
                </a:solidFill>
              </a:rPr>
              <a:t> </a:t>
            </a:r>
            <a:r>
              <a:rPr lang="da-DK" sz="2000" b="0" dirty="0" err="1" smtClean="0">
                <a:solidFill>
                  <a:srgbClr val="000000"/>
                </a:solidFill>
              </a:rPr>
              <a:t>cultures</a:t>
            </a:r>
            <a:r>
              <a:rPr lang="da-DK" sz="2000" b="0" dirty="0" smtClean="0">
                <a:solidFill>
                  <a:srgbClr val="000000"/>
                </a:solidFill>
              </a:rPr>
              <a:t> in the </a:t>
            </a:r>
            <a:r>
              <a:rPr lang="da-DK" sz="2000" b="0" dirty="0" err="1" smtClean="0">
                <a:solidFill>
                  <a:srgbClr val="000000"/>
                </a:solidFill>
              </a:rPr>
              <a:t>world</a:t>
            </a:r>
            <a:endParaRPr lang="da-DK" sz="2000" b="0" dirty="0" smtClean="0">
              <a:solidFill>
                <a:srgbClr val="000000"/>
              </a:solidFill>
            </a:endParaRPr>
          </a:p>
          <a:p>
            <a:r>
              <a:rPr lang="da-DK" sz="2000" b="0" dirty="0" err="1" smtClean="0">
                <a:solidFill>
                  <a:srgbClr val="000000"/>
                </a:solidFill>
              </a:rPr>
              <a:t>Tribal</a:t>
            </a:r>
            <a:r>
              <a:rPr lang="da-DK" sz="2000" b="0" dirty="0" smtClean="0">
                <a:solidFill>
                  <a:srgbClr val="000000"/>
                </a:solidFill>
              </a:rPr>
              <a:t> </a:t>
            </a:r>
            <a:r>
              <a:rPr lang="da-DK" sz="2000" b="0" dirty="0" smtClean="0">
                <a:solidFill>
                  <a:srgbClr val="000000"/>
                </a:solidFill>
              </a:rPr>
              <a:t>society</a:t>
            </a:r>
          </a:p>
          <a:p>
            <a:r>
              <a:rPr lang="da-DK" sz="2000" b="0" dirty="0" smtClean="0">
                <a:solidFill>
                  <a:srgbClr val="000000"/>
                </a:solidFill>
              </a:rPr>
              <a:t>Social </a:t>
            </a:r>
            <a:r>
              <a:rPr lang="da-DK" sz="2000" b="0" dirty="0" err="1" smtClean="0">
                <a:solidFill>
                  <a:srgbClr val="000000"/>
                </a:solidFill>
              </a:rPr>
              <a:t>welfare</a:t>
            </a:r>
            <a:r>
              <a:rPr lang="da-DK" sz="2000" b="0" dirty="0" smtClean="0">
                <a:solidFill>
                  <a:srgbClr val="000000"/>
                </a:solidFill>
              </a:rPr>
              <a:t> system (</a:t>
            </a:r>
            <a:r>
              <a:rPr lang="da-DK" sz="2000" b="0" dirty="0" err="1" smtClean="0">
                <a:solidFill>
                  <a:srgbClr val="000000"/>
                </a:solidFill>
              </a:rPr>
              <a:t>highest</a:t>
            </a:r>
            <a:r>
              <a:rPr lang="da-DK" sz="2000" b="0" dirty="0" smtClean="0">
                <a:solidFill>
                  <a:srgbClr val="000000"/>
                </a:solidFill>
              </a:rPr>
              <a:t> </a:t>
            </a:r>
            <a:r>
              <a:rPr lang="da-DK" sz="2000" b="0" dirty="0" err="1" smtClean="0">
                <a:solidFill>
                  <a:srgbClr val="000000"/>
                </a:solidFill>
              </a:rPr>
              <a:t>tax</a:t>
            </a:r>
            <a:r>
              <a:rPr lang="da-DK" sz="2000" b="0" dirty="0" smtClean="0">
                <a:solidFill>
                  <a:srgbClr val="000000"/>
                </a:solidFill>
              </a:rPr>
              <a:t> in the </a:t>
            </a:r>
            <a:r>
              <a:rPr lang="da-DK" sz="2000" b="0" dirty="0" err="1" smtClean="0">
                <a:solidFill>
                  <a:srgbClr val="000000"/>
                </a:solidFill>
              </a:rPr>
              <a:t>world</a:t>
            </a:r>
            <a:r>
              <a:rPr lang="da-DK" sz="2000" b="0" dirty="0" smtClean="0">
                <a:solidFill>
                  <a:srgbClr val="000000"/>
                </a:solidFill>
              </a:rPr>
              <a:t>)</a:t>
            </a:r>
          </a:p>
          <a:p>
            <a:r>
              <a:rPr lang="da-DK" sz="2000" b="0" dirty="0" smtClean="0">
                <a:solidFill>
                  <a:srgbClr val="000000"/>
                </a:solidFill>
              </a:rPr>
              <a:t>Most and </a:t>
            </a:r>
            <a:r>
              <a:rPr lang="da-DK" sz="2000" b="0" dirty="0" err="1" smtClean="0">
                <a:solidFill>
                  <a:srgbClr val="000000"/>
                </a:solidFill>
              </a:rPr>
              <a:t>longest</a:t>
            </a:r>
            <a:r>
              <a:rPr lang="da-DK" sz="2000" b="0" dirty="0" smtClean="0">
                <a:solidFill>
                  <a:srgbClr val="000000"/>
                </a:solidFill>
              </a:rPr>
              <a:t> </a:t>
            </a:r>
            <a:r>
              <a:rPr lang="da-DK" sz="2000" b="0" dirty="0" err="1" smtClean="0">
                <a:solidFill>
                  <a:srgbClr val="000000"/>
                </a:solidFill>
              </a:rPr>
              <a:t>shared</a:t>
            </a:r>
            <a:r>
              <a:rPr lang="da-DK" sz="2000" b="0" dirty="0" smtClean="0">
                <a:solidFill>
                  <a:srgbClr val="000000"/>
                </a:solidFill>
              </a:rPr>
              <a:t> </a:t>
            </a:r>
            <a:r>
              <a:rPr lang="da-DK" sz="2000" b="0" dirty="0" err="1" smtClean="0">
                <a:solidFill>
                  <a:srgbClr val="000000"/>
                </a:solidFill>
              </a:rPr>
              <a:t>meals</a:t>
            </a:r>
            <a:r>
              <a:rPr lang="da-DK" sz="2000" b="0" dirty="0" smtClean="0">
                <a:solidFill>
                  <a:srgbClr val="000000"/>
                </a:solidFill>
              </a:rPr>
              <a:t> in </a:t>
            </a:r>
            <a:r>
              <a:rPr lang="da-DK" sz="2000" b="0" dirty="0" err="1" smtClean="0">
                <a:solidFill>
                  <a:srgbClr val="000000"/>
                </a:solidFill>
              </a:rPr>
              <a:t>Europe</a:t>
            </a:r>
            <a:endParaRPr lang="da-DK" sz="2000" b="0" dirty="0" smtClean="0">
              <a:solidFill>
                <a:srgbClr val="000000"/>
              </a:solidFill>
            </a:endParaRPr>
          </a:p>
          <a:p>
            <a:r>
              <a:rPr lang="da-DK" sz="2000" b="0" dirty="0" smtClean="0">
                <a:solidFill>
                  <a:srgbClr val="000000"/>
                </a:solidFill>
              </a:rPr>
              <a:t>Smalles power-distance  </a:t>
            </a:r>
            <a:r>
              <a:rPr lang="en-US" sz="2000" b="0" dirty="0" err="1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da-DK" sz="2000" b="0" dirty="0" smtClean="0">
                <a:solidFill>
                  <a:srgbClr val="000000"/>
                </a:solidFill>
              </a:rPr>
              <a:t> </a:t>
            </a:r>
            <a:r>
              <a:rPr lang="da-DK" sz="2000" b="0" dirty="0" err="1" smtClean="0">
                <a:solidFill>
                  <a:srgbClr val="000000"/>
                </a:solidFill>
              </a:rPr>
              <a:t>political</a:t>
            </a:r>
            <a:r>
              <a:rPr lang="da-DK" sz="2000" b="0" dirty="0" smtClean="0">
                <a:solidFill>
                  <a:srgbClr val="000000"/>
                </a:solidFill>
              </a:rPr>
              <a:t> engagement</a:t>
            </a:r>
          </a:p>
          <a:p>
            <a:r>
              <a:rPr lang="da-DK" sz="2000" b="0" dirty="0" err="1" smtClean="0">
                <a:solidFill>
                  <a:srgbClr val="000000"/>
                </a:solidFill>
              </a:rPr>
              <a:t>Individual</a:t>
            </a:r>
            <a:r>
              <a:rPr lang="da-DK" sz="2000" b="0" dirty="0" smtClean="0">
                <a:solidFill>
                  <a:srgbClr val="000000"/>
                </a:solidFill>
              </a:rPr>
              <a:t> definitions of </a:t>
            </a:r>
            <a:r>
              <a:rPr lang="da-DK" sz="2000" b="0" dirty="0" err="1" smtClean="0">
                <a:solidFill>
                  <a:srgbClr val="000000"/>
                </a:solidFill>
              </a:rPr>
              <a:t>success</a:t>
            </a:r>
            <a:r>
              <a:rPr lang="da-DK" sz="2000" b="0" dirty="0" smtClean="0">
                <a:solidFill>
                  <a:srgbClr val="000000"/>
                </a:solidFill>
              </a:rPr>
              <a:t>, </a:t>
            </a:r>
            <a:r>
              <a:rPr lang="da-DK" sz="2000" b="0" dirty="0" err="1" smtClean="0">
                <a:solidFill>
                  <a:srgbClr val="000000"/>
                </a:solidFill>
              </a:rPr>
              <a:t>evolved</a:t>
            </a:r>
            <a:r>
              <a:rPr lang="da-DK" sz="2000" b="0" dirty="0" smtClean="0">
                <a:solidFill>
                  <a:srgbClr val="000000"/>
                </a:solidFill>
              </a:rPr>
              <a:t> </a:t>
            </a:r>
            <a:r>
              <a:rPr lang="da-DK" sz="2000" b="0" dirty="0" err="1" smtClean="0">
                <a:solidFill>
                  <a:srgbClr val="000000"/>
                </a:solidFill>
              </a:rPr>
              <a:t>around</a:t>
            </a:r>
            <a:r>
              <a:rPr lang="da-DK" sz="2000" b="0" dirty="0" smtClean="0">
                <a:solidFill>
                  <a:srgbClr val="000000"/>
                </a:solidFill>
              </a:rPr>
              <a:t> </a:t>
            </a:r>
            <a:r>
              <a:rPr lang="da-DK" sz="2000" b="0" dirty="0" err="1" smtClean="0">
                <a:solidFill>
                  <a:srgbClr val="000000"/>
                </a:solidFill>
              </a:rPr>
              <a:t>purpose</a:t>
            </a:r>
            <a:r>
              <a:rPr lang="da-DK" sz="2000" b="0" dirty="0" smtClean="0">
                <a:solidFill>
                  <a:srgbClr val="000000"/>
                </a:solidFill>
              </a:rPr>
              <a:t>, </a:t>
            </a:r>
            <a:r>
              <a:rPr lang="da-DK" sz="2000" b="0" dirty="0" err="1" smtClean="0">
                <a:solidFill>
                  <a:srgbClr val="000000"/>
                </a:solidFill>
              </a:rPr>
              <a:t>meaning</a:t>
            </a:r>
            <a:r>
              <a:rPr lang="da-DK" sz="2000" b="0" dirty="0" smtClean="0">
                <a:solidFill>
                  <a:srgbClr val="000000"/>
                </a:solidFill>
              </a:rPr>
              <a:t> and </a:t>
            </a:r>
            <a:r>
              <a:rPr lang="da-DK" sz="2000" b="0" dirty="0" err="1" smtClean="0">
                <a:solidFill>
                  <a:srgbClr val="000000"/>
                </a:solidFill>
              </a:rPr>
              <a:t>fun</a:t>
            </a:r>
            <a:endParaRPr lang="da-DK" sz="2000" b="0" dirty="0" smtClean="0">
              <a:solidFill>
                <a:srgbClr val="000000"/>
              </a:solidFill>
            </a:endParaRPr>
          </a:p>
          <a:p>
            <a:r>
              <a:rPr lang="da-DK" sz="2000" b="0" dirty="0" err="1" smtClean="0">
                <a:solidFill>
                  <a:srgbClr val="000000"/>
                </a:solidFill>
              </a:rPr>
              <a:t>Low</a:t>
            </a:r>
            <a:r>
              <a:rPr lang="da-DK" sz="2000" b="0" dirty="0" smtClean="0">
                <a:solidFill>
                  <a:srgbClr val="000000"/>
                </a:solidFill>
              </a:rPr>
              <a:t> </a:t>
            </a:r>
            <a:r>
              <a:rPr lang="da-DK" sz="2000" b="0" dirty="0" err="1" smtClean="0">
                <a:solidFill>
                  <a:srgbClr val="000000"/>
                </a:solidFill>
              </a:rPr>
              <a:t>expectations</a:t>
            </a:r>
            <a:endParaRPr lang="da-DK" sz="2000" b="0" dirty="0" smtClean="0">
              <a:solidFill>
                <a:srgbClr val="000000"/>
              </a:solidFill>
            </a:endParaRPr>
          </a:p>
          <a:p>
            <a:r>
              <a:rPr lang="da-DK" sz="2000" b="0" dirty="0" err="1" smtClean="0">
                <a:solidFill>
                  <a:srgbClr val="000000"/>
                </a:solidFill>
              </a:rPr>
              <a:t>Freedoom</a:t>
            </a:r>
            <a:r>
              <a:rPr lang="da-DK" sz="2000" b="0" dirty="0" smtClean="0">
                <a:solidFill>
                  <a:srgbClr val="000000"/>
                </a:solidFill>
              </a:rPr>
              <a:t> of </a:t>
            </a:r>
            <a:r>
              <a:rPr lang="da-DK" sz="2000" b="0" dirty="0" smtClean="0">
                <a:solidFill>
                  <a:srgbClr val="000000"/>
                </a:solidFill>
              </a:rPr>
              <a:t>speech</a:t>
            </a:r>
            <a:endParaRPr lang="da-DK" sz="2000" b="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019201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Ed </a:t>
            </a:r>
            <a:r>
              <a:rPr lang="en-US" dirty="0" err="1" smtClean="0">
                <a:solidFill>
                  <a:srgbClr val="000000"/>
                </a:solidFill>
                <a:latin typeface="Garamond"/>
                <a:cs typeface="Garamond"/>
              </a:rPr>
              <a:t>Diener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, Ronald </a:t>
            </a:r>
            <a:r>
              <a:rPr lang="en-US" dirty="0" err="1" smtClean="0">
                <a:solidFill>
                  <a:srgbClr val="000000"/>
                </a:solidFill>
                <a:latin typeface="Garamond"/>
                <a:cs typeface="Garamond"/>
              </a:rPr>
              <a:t>Inglehart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, Roberto </a:t>
            </a:r>
            <a:r>
              <a:rPr lang="en-US" dirty="0" err="1" smtClean="0">
                <a:solidFill>
                  <a:srgbClr val="000000"/>
                </a:solidFill>
                <a:latin typeface="Garamond"/>
                <a:cs typeface="Garamond"/>
              </a:rPr>
              <a:t>Foa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, Christopher Peterson, and Christian </a:t>
            </a:r>
            <a:r>
              <a:rPr lang="en-US" dirty="0" err="1" smtClean="0">
                <a:solidFill>
                  <a:srgbClr val="000000"/>
                </a:solidFill>
                <a:latin typeface="Garamond"/>
                <a:cs typeface="Garamond"/>
              </a:rPr>
              <a:t>Welzel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 2008</a:t>
            </a:r>
            <a:endParaRPr lang="da-DK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g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001832"/>
            <a:ext cx="7772400" cy="401796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999" y="386560"/>
            <a:ext cx="7829551" cy="756439"/>
          </a:xfrm>
        </p:spPr>
        <p:txBody>
          <a:bodyPr>
            <a:normAutofit fontScale="90000"/>
          </a:bodyPr>
          <a:lstStyle/>
          <a:p>
            <a:r>
              <a:rPr lang="da-DK" sz="5400" b="0" dirty="0" err="1" smtClean="0">
                <a:solidFill>
                  <a:srgbClr val="000000"/>
                </a:solidFill>
              </a:rPr>
              <a:t>Brought</a:t>
            </a:r>
            <a:r>
              <a:rPr lang="da-DK" sz="5400" b="0" dirty="0" smtClean="0">
                <a:solidFill>
                  <a:srgbClr val="000000"/>
                </a:solidFill>
              </a:rPr>
              <a:t> up to </a:t>
            </a:r>
            <a:r>
              <a:rPr lang="da-DK" sz="5400" b="0" dirty="0" err="1" smtClean="0">
                <a:solidFill>
                  <a:srgbClr val="000000"/>
                </a:solidFill>
              </a:rPr>
              <a:t>pursue</a:t>
            </a:r>
            <a:r>
              <a:rPr lang="da-DK" sz="5400" b="0" dirty="0" smtClean="0">
                <a:solidFill>
                  <a:srgbClr val="000000"/>
                </a:solidFill>
              </a:rPr>
              <a:t> </a:t>
            </a:r>
            <a:br>
              <a:rPr lang="da-DK" sz="5400" b="0" dirty="0" smtClean="0">
                <a:solidFill>
                  <a:srgbClr val="000000"/>
                </a:solidFill>
              </a:rPr>
            </a:br>
            <a:r>
              <a:rPr lang="da-DK" sz="5400" b="0" dirty="0" err="1" smtClean="0">
                <a:solidFill>
                  <a:srgbClr val="000000"/>
                </a:solidFill>
              </a:rPr>
              <a:t>living</a:t>
            </a:r>
            <a:r>
              <a:rPr lang="da-DK" sz="5400" b="0" dirty="0" smtClean="0">
                <a:solidFill>
                  <a:srgbClr val="000000"/>
                </a:solidFill>
              </a:rPr>
              <a:t> a </a:t>
            </a:r>
            <a:r>
              <a:rPr lang="da-DK" sz="5400" b="0" dirty="0" err="1" smtClean="0">
                <a:solidFill>
                  <a:srgbClr val="000000"/>
                </a:solidFill>
              </a:rPr>
              <a:t>good</a:t>
            </a:r>
            <a:r>
              <a:rPr lang="da-DK" sz="5400" b="0" dirty="0" smtClean="0">
                <a:solidFill>
                  <a:srgbClr val="000000"/>
                </a:solidFill>
              </a:rPr>
              <a:t> </a:t>
            </a:r>
            <a:r>
              <a:rPr lang="da-DK" sz="5400" b="0" dirty="0" err="1" smtClean="0">
                <a:solidFill>
                  <a:srgbClr val="000000"/>
                </a:solidFill>
              </a:rPr>
              <a:t>life</a:t>
            </a:r>
            <a:r>
              <a:rPr lang="da-DK" sz="5400" b="0" dirty="0" smtClean="0">
                <a:solidFill>
                  <a:srgbClr val="000000"/>
                </a:solidFill>
              </a:rPr>
              <a:t>. </a:t>
            </a:r>
            <a:endParaRPr lang="da-DK" sz="5400" b="0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5878" y="1676400"/>
            <a:ext cx="8307122" cy="5181600"/>
          </a:xfrm>
        </p:spPr>
        <p:txBody>
          <a:bodyPr/>
          <a:lstStyle/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b="0" dirty="0" smtClean="0"/>
              <a:t>         </a:t>
            </a:r>
            <a:r>
              <a:rPr lang="da-DK" b="0" dirty="0" err="1" smtClean="0">
                <a:solidFill>
                  <a:schemeClr val="bg1"/>
                </a:solidFill>
              </a:rPr>
              <a:t>Culture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shock</a:t>
            </a:r>
            <a:r>
              <a:rPr lang="da-DK" b="0" dirty="0" smtClean="0">
                <a:solidFill>
                  <a:schemeClr val="bg1"/>
                </a:solidFill>
              </a:rPr>
              <a:t/>
            </a:r>
            <a:br>
              <a:rPr lang="da-DK" b="0" dirty="0" smtClean="0">
                <a:solidFill>
                  <a:schemeClr val="bg1"/>
                </a:solidFill>
              </a:rPr>
            </a:br>
            <a:r>
              <a:rPr lang="da-DK" b="0" dirty="0" smtClean="0">
                <a:solidFill>
                  <a:schemeClr val="bg1"/>
                </a:solidFill>
              </a:rPr>
              <a:t>         as a </a:t>
            </a:r>
            <a:r>
              <a:rPr lang="da-DK" b="0" dirty="0" err="1" smtClean="0">
                <a:solidFill>
                  <a:schemeClr val="bg1"/>
                </a:solidFill>
              </a:rPr>
              <a:t>Foundation</a:t>
            </a:r>
            <a:r>
              <a:rPr lang="da-DK" b="0" dirty="0" smtClean="0">
                <a:solidFill>
                  <a:schemeClr val="bg1"/>
                </a:solidFill>
              </a:rPr>
              <a:t> for </a:t>
            </a:r>
            <a:r>
              <a:rPr lang="da-DK" b="0" dirty="0" err="1" smtClean="0">
                <a:solidFill>
                  <a:schemeClr val="bg1"/>
                </a:solidFill>
              </a:rPr>
              <a:t>Learning</a:t>
            </a:r>
            <a:endParaRPr lang="da-DK" b="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fod i vand (1)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19245" r="-19245"/>
          <a:stretch>
            <a:fillRect/>
          </a:stretch>
        </p:blipFill>
        <p:spPr>
          <a:xfrm>
            <a:off x="0" y="1824038"/>
            <a:ext cx="9144000" cy="4411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0" dirty="0" err="1" smtClean="0">
                <a:solidFill>
                  <a:schemeClr val="bg1"/>
                </a:solidFill>
              </a:rPr>
              <a:t>Entry</a:t>
            </a:r>
            <a:r>
              <a:rPr lang="da-DK" b="0" dirty="0" smtClean="0">
                <a:solidFill>
                  <a:schemeClr val="bg1"/>
                </a:solidFill>
              </a:rPr>
              <a:t> narratives </a:t>
            </a:r>
            <a:br>
              <a:rPr lang="da-DK" b="0" dirty="0" smtClean="0">
                <a:solidFill>
                  <a:schemeClr val="bg1"/>
                </a:solidFill>
              </a:rPr>
            </a:br>
            <a:r>
              <a:rPr lang="da-DK" b="0" dirty="0" smtClean="0">
                <a:solidFill>
                  <a:schemeClr val="bg1"/>
                </a:solidFill>
              </a:rPr>
              <a:t>of American students</a:t>
            </a:r>
            <a:endParaRPr lang="da-DK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 smtClean="0">
                <a:solidFill>
                  <a:srgbClr val="000000"/>
                </a:solidFill>
              </a:rPr>
              <a:t>Dumb Americans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Excluded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Lonely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Confused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Out of Comfort Zone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Liberated (the new me)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Happy</a:t>
            </a:r>
            <a:endParaRPr lang="en-US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da-DK" sz="3600" b="0" dirty="0" err="1" smtClean="0">
                <a:solidFill>
                  <a:srgbClr val="000000"/>
                </a:solidFill>
              </a:rPr>
              <a:t>Culture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  <a:r>
              <a:rPr lang="da-DK" sz="3600" b="0" dirty="0" err="1" smtClean="0">
                <a:solidFill>
                  <a:srgbClr val="000000"/>
                </a:solidFill>
              </a:rPr>
              <a:t>shock</a:t>
            </a:r>
            <a:r>
              <a:rPr lang="da-DK" sz="3600" b="0" dirty="0" smtClean="0">
                <a:solidFill>
                  <a:srgbClr val="000000"/>
                </a:solidFill>
              </a:rPr>
              <a:t> as a </a:t>
            </a:r>
            <a:r>
              <a:rPr lang="da-DK" sz="3600" b="0" dirty="0" err="1" smtClean="0">
                <a:solidFill>
                  <a:srgbClr val="000000"/>
                </a:solidFill>
              </a:rPr>
              <a:t>Foundation</a:t>
            </a:r>
            <a:r>
              <a:rPr lang="da-DK" sz="3600" b="0" dirty="0" smtClean="0">
                <a:solidFill>
                  <a:srgbClr val="000000"/>
                </a:solidFill>
              </a:rPr>
              <a:t> for </a:t>
            </a:r>
            <a:r>
              <a:rPr lang="da-DK" sz="3600" b="0" dirty="0" err="1" smtClean="0">
                <a:solidFill>
                  <a:srgbClr val="000000"/>
                </a:solidFill>
              </a:rPr>
              <a:t>Learning</a:t>
            </a:r>
            <a:endParaRPr lang="da-DK" sz="3600" b="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Skærmbillede 2011-05-16 kl. 22.25.1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6995" r="-26995"/>
          <a:stretch>
            <a:fillRect/>
          </a:stretch>
        </p:blipFill>
        <p:spPr>
          <a:xfrm>
            <a:off x="-2539887" y="1433918"/>
            <a:ext cx="14164754" cy="57293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 err="1" smtClean="0">
                <a:solidFill>
                  <a:srgbClr val="000000"/>
                </a:solidFill>
              </a:rPr>
              <a:t>Outro</a:t>
            </a:r>
            <a:r>
              <a:rPr lang="da-DK" b="0" dirty="0" smtClean="0">
                <a:solidFill>
                  <a:srgbClr val="000000"/>
                </a:solidFill>
              </a:rPr>
              <a:t> narratives</a:t>
            </a:r>
            <a:endParaRPr lang="da-DK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483100"/>
          </a:xfrm>
        </p:spPr>
        <p:txBody>
          <a:bodyPr>
            <a:normAutofit fontScale="92500" lnSpcReduction="10000"/>
          </a:bodyPr>
          <a:lstStyle/>
          <a:p>
            <a:r>
              <a:rPr lang="da-DK" b="0" dirty="0" err="1" smtClean="0">
                <a:solidFill>
                  <a:srgbClr val="000000"/>
                </a:solidFill>
              </a:rPr>
              <a:t>Higher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reflection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levels</a:t>
            </a:r>
            <a:endParaRPr lang="da-DK" b="0" dirty="0" smtClean="0">
              <a:solidFill>
                <a:srgbClr val="000000"/>
              </a:solidFill>
            </a:endParaRPr>
          </a:p>
          <a:p>
            <a:r>
              <a:rPr lang="da-DK" b="0" dirty="0" smtClean="0">
                <a:solidFill>
                  <a:srgbClr val="000000"/>
                </a:solidFill>
              </a:rPr>
              <a:t>New </a:t>
            </a:r>
            <a:r>
              <a:rPr lang="da-DK" b="0" dirty="0" err="1" smtClean="0">
                <a:solidFill>
                  <a:srgbClr val="000000"/>
                </a:solidFill>
              </a:rPr>
              <a:t>perspectives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on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Psychology</a:t>
            </a:r>
            <a:endParaRPr lang="da-DK" b="0" dirty="0" smtClean="0">
              <a:solidFill>
                <a:srgbClr val="000000"/>
              </a:solidFill>
            </a:endParaRPr>
          </a:p>
          <a:p>
            <a:r>
              <a:rPr lang="da-DK" b="0" dirty="0" smtClean="0">
                <a:solidFill>
                  <a:srgbClr val="000000"/>
                </a:solidFill>
              </a:rPr>
              <a:t>More </a:t>
            </a:r>
            <a:r>
              <a:rPr lang="da-DK" b="0" dirty="0" err="1" smtClean="0">
                <a:solidFill>
                  <a:srgbClr val="000000"/>
                </a:solidFill>
              </a:rPr>
              <a:t>resilient</a:t>
            </a:r>
            <a:endParaRPr lang="da-DK" b="0" dirty="0" smtClean="0">
              <a:solidFill>
                <a:srgbClr val="000000"/>
              </a:solidFill>
            </a:endParaRPr>
          </a:p>
          <a:p>
            <a:r>
              <a:rPr lang="da-DK" b="0" dirty="0" smtClean="0">
                <a:solidFill>
                  <a:srgbClr val="000000"/>
                </a:solidFill>
              </a:rPr>
              <a:t>A new </a:t>
            </a:r>
            <a:r>
              <a:rPr lang="da-DK" b="0" dirty="0" err="1" smtClean="0">
                <a:solidFill>
                  <a:srgbClr val="000000"/>
                </a:solidFill>
              </a:rPr>
              <a:t>defined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me</a:t>
            </a:r>
            <a:endParaRPr lang="da-DK" b="0" dirty="0" smtClean="0">
              <a:solidFill>
                <a:srgbClr val="000000"/>
              </a:solidFill>
            </a:endParaRPr>
          </a:p>
          <a:p>
            <a:r>
              <a:rPr lang="da-DK" b="0" dirty="0" err="1" smtClean="0">
                <a:solidFill>
                  <a:srgbClr val="000000"/>
                </a:solidFill>
              </a:rPr>
              <a:t>Proud</a:t>
            </a:r>
            <a:endParaRPr lang="da-DK" b="0" dirty="0" smtClean="0">
              <a:solidFill>
                <a:srgbClr val="000000"/>
              </a:solidFill>
            </a:endParaRPr>
          </a:p>
          <a:p>
            <a:r>
              <a:rPr lang="da-DK" b="0" dirty="0" err="1" smtClean="0">
                <a:solidFill>
                  <a:srgbClr val="000000"/>
                </a:solidFill>
              </a:rPr>
              <a:t>Feeling</a:t>
            </a:r>
            <a:r>
              <a:rPr lang="da-DK" b="0" dirty="0" smtClean="0">
                <a:solidFill>
                  <a:srgbClr val="000000"/>
                </a:solidFill>
              </a:rPr>
              <a:t> brave</a:t>
            </a:r>
          </a:p>
          <a:p>
            <a:r>
              <a:rPr lang="da-DK" b="0" dirty="0" err="1" smtClean="0">
                <a:solidFill>
                  <a:srgbClr val="000000"/>
                </a:solidFill>
              </a:rPr>
              <a:t>Afraid</a:t>
            </a:r>
            <a:r>
              <a:rPr lang="da-DK" b="0" dirty="0" smtClean="0">
                <a:solidFill>
                  <a:srgbClr val="000000"/>
                </a:solidFill>
              </a:rPr>
              <a:t> of </a:t>
            </a:r>
            <a:r>
              <a:rPr lang="da-DK" b="0" dirty="0" err="1" smtClean="0">
                <a:solidFill>
                  <a:srgbClr val="000000"/>
                </a:solidFill>
              </a:rPr>
              <a:t>how</a:t>
            </a:r>
            <a:r>
              <a:rPr lang="da-DK" b="0" dirty="0" smtClean="0">
                <a:solidFill>
                  <a:srgbClr val="000000"/>
                </a:solidFill>
              </a:rPr>
              <a:t> it </a:t>
            </a:r>
            <a:r>
              <a:rPr lang="da-DK" b="0" dirty="0" err="1" smtClean="0">
                <a:solidFill>
                  <a:srgbClr val="000000"/>
                </a:solidFill>
              </a:rPr>
              <a:t>will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be</a:t>
            </a:r>
            <a:r>
              <a:rPr lang="da-DK" b="0" dirty="0" smtClean="0">
                <a:solidFill>
                  <a:srgbClr val="000000"/>
                </a:solidFill>
              </a:rPr>
              <a:t> to transition back</a:t>
            </a:r>
          </a:p>
          <a:p>
            <a:r>
              <a:rPr lang="da-DK" b="0" dirty="0" err="1" smtClean="0">
                <a:solidFill>
                  <a:srgbClr val="000000"/>
                </a:solidFill>
              </a:rPr>
              <a:t>Longing</a:t>
            </a:r>
            <a:r>
              <a:rPr lang="da-DK" b="0" dirty="0" smtClean="0">
                <a:solidFill>
                  <a:srgbClr val="000000"/>
                </a:solidFill>
              </a:rPr>
              <a:t> to go back to </a:t>
            </a:r>
            <a:r>
              <a:rPr lang="da-DK" b="0" dirty="0" err="1" smtClean="0">
                <a:solidFill>
                  <a:srgbClr val="000000"/>
                </a:solidFill>
              </a:rPr>
              <a:t>belonging</a:t>
            </a:r>
            <a:endParaRPr lang="da-DK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 err="1" smtClean="0">
                <a:solidFill>
                  <a:schemeClr val="bg1"/>
                </a:solidFill>
              </a:rPr>
              <a:t>Content</a:t>
            </a:r>
            <a:r>
              <a:rPr lang="da-DK" b="0" dirty="0" smtClean="0">
                <a:solidFill>
                  <a:schemeClr val="bg1"/>
                </a:solidFill>
              </a:rPr>
              <a:t> of </a:t>
            </a:r>
            <a:r>
              <a:rPr lang="da-DK" b="0" dirty="0" err="1" smtClean="0">
                <a:solidFill>
                  <a:schemeClr val="bg1"/>
                </a:solidFill>
              </a:rPr>
              <a:t>presentation</a:t>
            </a:r>
            <a:endParaRPr lang="da-DK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Offering a European Perspective on our students and their psychological ”somewhere” in order to reflect on optimal ways of internationalizing psychology education.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Psychology as culturally embedded and defined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Crash course on Danish cultural characteristics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Entering a Copenhagen classroom: What are the greatest challenges and benefits of becoming an internationalized student? 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To reflect on what are the most important skills for our students to acquire during their psychology studies.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Questions and debate. Would love to hear your uncensored thoughts. </a:t>
            </a:r>
            <a:endParaRPr lang="en-US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26267"/>
            <a:ext cx="8229600" cy="3293534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http://www.youtube.com/watch?v=nMgDISIExAg</a:t>
            </a:r>
            <a:endParaRPr lang="en-US" dirty="0" smtClean="0"/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http://www.youtube.com/watch?v=h8souKoo2Lo&amp;NR=1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0000"/>
                </a:solidFill>
              </a:rPr>
              <a:t>Cultivating intercultural skills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    </a:t>
            </a:r>
            <a:r>
              <a:rPr lang="en-US" dirty="0" smtClean="0"/>
              <a:t>  </a:t>
            </a:r>
            <a:r>
              <a:rPr lang="en-US" b="0" dirty="0" err="1">
                <a:solidFill>
                  <a:srgbClr val="000000"/>
                </a:solidFill>
              </a:rPr>
              <a:t>Hofstedes</a:t>
            </a:r>
            <a:r>
              <a:rPr lang="en-US" b="0" dirty="0">
                <a:solidFill>
                  <a:srgbClr val="000000"/>
                </a:solidFill>
              </a:rPr>
              <a:t> mental programs</a:t>
            </a:r>
          </a:p>
          <a:p>
            <a:pPr algn="ctr">
              <a:buFontTx/>
              <a:buNone/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1908175" y="2636838"/>
            <a:ext cx="5759450" cy="36718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140200" y="3573463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Personality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635375" y="465296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  </a:t>
            </a:r>
            <a:r>
              <a:rPr lang="en-US" dirty="0" smtClean="0"/>
              <a:t>     Culture</a:t>
            </a:r>
            <a:endParaRPr lang="en-US" dirty="0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276600" y="5589588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  </a:t>
            </a:r>
            <a:r>
              <a:rPr lang="en-US" dirty="0" smtClean="0"/>
              <a:t>     Human </a:t>
            </a:r>
            <a:r>
              <a:rPr lang="en-US" dirty="0"/>
              <a:t>Nature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2700338" y="5300663"/>
            <a:ext cx="4176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3563938" y="4221163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690243" y="2997200"/>
            <a:ext cx="321653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Individual program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90243" y="4508500"/>
            <a:ext cx="186563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Collective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90243" y="5589588"/>
            <a:ext cx="1217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Universal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6877050" y="2997200"/>
            <a:ext cx="2266949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   Inherited</a:t>
            </a:r>
          </a:p>
          <a:p>
            <a:pPr>
              <a:spcBef>
                <a:spcPct val="50000"/>
              </a:spcBef>
            </a:pPr>
            <a:r>
              <a:rPr lang="en-US" dirty="0"/>
              <a:t>           /learned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7357994" y="4508501"/>
            <a:ext cx="1786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Learned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524750" y="55895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Inherited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220878" y="333375"/>
            <a:ext cx="8697067" cy="6121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906779" y="1484313"/>
            <a:ext cx="1546144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Personality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498681" y="2924175"/>
            <a:ext cx="42104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Democracy, Freedom, </a:t>
            </a:r>
            <a:r>
              <a:rPr lang="en-US" dirty="0" err="1"/>
              <a:t>Egalitarialism</a:t>
            </a:r>
            <a:r>
              <a:rPr lang="en-US" dirty="0"/>
              <a:t>, Prosperity, </a:t>
            </a:r>
            <a:r>
              <a:rPr lang="en-US" dirty="0" smtClean="0"/>
              <a:t>Humility, </a:t>
            </a:r>
            <a:r>
              <a:rPr lang="en-US" dirty="0" err="1"/>
              <a:t>Jantelov</a:t>
            </a:r>
            <a:r>
              <a:rPr lang="en-US" dirty="0"/>
              <a:t>, Individualism, Agency, Autonomy, Welfare system, </a:t>
            </a:r>
            <a:r>
              <a:rPr lang="en-US" dirty="0" err="1" smtClean="0"/>
              <a:t>hygge</a:t>
            </a:r>
            <a:endParaRPr lang="en-US" dirty="0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725610" y="5300663"/>
            <a:ext cx="5943604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Human Nature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1421900" y="4868863"/>
            <a:ext cx="64606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2954242" y="2492375"/>
            <a:ext cx="30370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Garamond" pitchFamily="18" charset="0"/>
              </a:rPr>
              <a:t>Cultural </a:t>
            </a:r>
            <a:r>
              <a:rPr lang="en-US" dirty="0" smtClean="0">
                <a:latin typeface="Garamond" pitchFamily="18" charset="0"/>
              </a:rPr>
              <a:t>Competence (in theory)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aramond" pitchFamily="18" charset="0"/>
              </a:rPr>
              <a:t>An awareness of diversity among human beings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aramond" pitchFamily="18" charset="0"/>
              </a:rPr>
              <a:t>An ability to care for all human </a:t>
            </a:r>
            <a:r>
              <a:rPr lang="en-US" dirty="0" smtClean="0">
                <a:latin typeface="Garamond" pitchFamily="18" charset="0"/>
              </a:rPr>
              <a:t>beings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aramond" pitchFamily="18" charset="0"/>
              </a:rPr>
              <a:t>Non-judgmental openness for all human beings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aramond" pitchFamily="18" charset="0"/>
              </a:rPr>
              <a:t>Addressing </a:t>
            </a:r>
            <a:r>
              <a:rPr lang="en-US" dirty="0" smtClean="0">
                <a:latin typeface="Garamond" pitchFamily="18" charset="0"/>
              </a:rPr>
              <a:t>the elephant in the room (or your American equivalent…)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aramond" pitchFamily="18" charset="0"/>
              </a:rPr>
              <a:t>Acknowledging cultural </a:t>
            </a:r>
            <a:r>
              <a:rPr lang="en-US" dirty="0">
                <a:latin typeface="Garamond" pitchFamily="18" charset="0"/>
              </a:rPr>
              <a:t>competence as a long term continuous process. </a:t>
            </a:r>
            <a:endParaRPr lang="en-US" dirty="0" smtClean="0"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Garamond" pitchFamily="18" charset="0"/>
              </a:rPr>
              <a:t>Knowledgeable and acknowledgeable of what is in the middle level of the triangle of others and self. </a:t>
            </a:r>
            <a:endParaRPr lang="en-US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25599"/>
          </a:xfrm>
        </p:spPr>
        <p:txBody>
          <a:bodyPr>
            <a:normAutofit/>
          </a:bodyPr>
          <a:lstStyle/>
          <a:p>
            <a:r>
              <a:rPr lang="da-DK" b="0" dirty="0" err="1" smtClean="0">
                <a:solidFill>
                  <a:srgbClr val="FFFFFF"/>
                </a:solidFill>
              </a:rPr>
              <a:t>What</a:t>
            </a:r>
            <a:r>
              <a:rPr lang="da-DK" b="0" dirty="0" smtClean="0">
                <a:solidFill>
                  <a:srgbClr val="FFFFFF"/>
                </a:solidFill>
              </a:rPr>
              <a:t> Danish </a:t>
            </a:r>
            <a:r>
              <a:rPr lang="da-DK" b="0" dirty="0" err="1" smtClean="0">
                <a:solidFill>
                  <a:srgbClr val="FFFFFF"/>
                </a:solidFill>
              </a:rPr>
              <a:t>Faculty</a:t>
            </a:r>
            <a:r>
              <a:rPr lang="da-DK" b="0" dirty="0" smtClean="0">
                <a:solidFill>
                  <a:srgbClr val="FFFFFF"/>
                </a:solidFill>
              </a:rPr>
              <a:t> </a:t>
            </a:r>
            <a:r>
              <a:rPr lang="da-DK" b="0" dirty="0" err="1" smtClean="0">
                <a:solidFill>
                  <a:srgbClr val="FFFFFF"/>
                </a:solidFill>
              </a:rPr>
              <a:t>see</a:t>
            </a:r>
            <a:r>
              <a:rPr lang="da-DK" b="0" dirty="0" smtClean="0">
                <a:solidFill>
                  <a:srgbClr val="FFFFFF"/>
                </a:solidFill>
              </a:rPr>
              <a:t> </a:t>
            </a:r>
            <a:br>
              <a:rPr lang="da-DK" b="0" dirty="0" smtClean="0">
                <a:solidFill>
                  <a:srgbClr val="FFFFFF"/>
                </a:solidFill>
              </a:rPr>
            </a:br>
            <a:r>
              <a:rPr lang="da-DK" b="0" dirty="0" err="1" smtClean="0">
                <a:solidFill>
                  <a:srgbClr val="FFFFFF"/>
                </a:solidFill>
              </a:rPr>
              <a:t>when</a:t>
            </a:r>
            <a:r>
              <a:rPr lang="da-DK" b="0" dirty="0" smtClean="0">
                <a:solidFill>
                  <a:srgbClr val="FFFFFF"/>
                </a:solidFill>
              </a:rPr>
              <a:t> </a:t>
            </a:r>
            <a:r>
              <a:rPr lang="da-DK" b="0" dirty="0" err="1" smtClean="0">
                <a:solidFill>
                  <a:srgbClr val="FFFFFF"/>
                </a:solidFill>
              </a:rPr>
              <a:t>teaching</a:t>
            </a:r>
            <a:r>
              <a:rPr lang="da-DK" b="0" dirty="0" smtClean="0">
                <a:solidFill>
                  <a:srgbClr val="FFFFFF"/>
                </a:solidFill>
              </a:rPr>
              <a:t> American students</a:t>
            </a:r>
            <a:endParaRPr lang="da-DK" b="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2132" y="3674533"/>
            <a:ext cx="2624667" cy="2345268"/>
          </a:xfrm>
        </p:spPr>
        <p:txBody>
          <a:bodyPr>
            <a:normAutofit fontScale="85000" lnSpcReduction="20000"/>
          </a:bodyPr>
          <a:lstStyle/>
          <a:p>
            <a:r>
              <a:rPr lang="da-DK" b="0" dirty="0" err="1" smtClean="0"/>
              <a:t>Strengths</a:t>
            </a:r>
            <a:endParaRPr lang="da-DK" b="0" dirty="0" smtClean="0"/>
          </a:p>
          <a:p>
            <a:r>
              <a:rPr lang="da-DK" b="0" dirty="0" err="1" smtClean="0"/>
              <a:t>Challenges</a:t>
            </a:r>
            <a:endParaRPr lang="da-DK" b="0" dirty="0" smtClean="0"/>
          </a:p>
          <a:p>
            <a:r>
              <a:rPr lang="da-DK" b="0" dirty="0" smtClean="0"/>
              <a:t>Curriculums</a:t>
            </a:r>
          </a:p>
          <a:p>
            <a:r>
              <a:rPr lang="da-DK" b="0" dirty="0" err="1" smtClean="0"/>
              <a:t>Anxiety</a:t>
            </a:r>
            <a:r>
              <a:rPr lang="da-DK" b="0" dirty="0" smtClean="0"/>
              <a:t> </a:t>
            </a:r>
            <a:r>
              <a:rPr lang="da-DK" b="0" dirty="0" err="1" smtClean="0"/>
              <a:t>discourse</a:t>
            </a:r>
            <a:r>
              <a:rPr lang="da-DK" b="0" dirty="0" smtClean="0"/>
              <a:t> vs. </a:t>
            </a:r>
            <a:r>
              <a:rPr lang="da-DK" b="0" dirty="0" err="1" smtClean="0"/>
              <a:t>Self-preservation</a:t>
            </a:r>
            <a:r>
              <a:rPr lang="da-DK" b="0" dirty="0" smtClean="0"/>
              <a:t> </a:t>
            </a:r>
            <a:r>
              <a:rPr lang="da-DK" b="0" dirty="0" err="1" smtClean="0"/>
              <a:t>focus</a:t>
            </a:r>
            <a:endParaRPr lang="da-DK" b="0" dirty="0" smtClean="0"/>
          </a:p>
          <a:p>
            <a:pPr>
              <a:buNone/>
            </a:pPr>
            <a:endParaRPr lang="da-DK" b="0" dirty="0" smtClean="0">
              <a:solidFill>
                <a:srgbClr val="000000"/>
              </a:solidFill>
            </a:endParaRPr>
          </a:p>
          <a:p>
            <a:endParaRPr lang="da-DK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686800" cy="909638"/>
          </a:xfrm>
        </p:spPr>
        <p:txBody>
          <a:bodyPr>
            <a:noAutofit/>
          </a:bodyPr>
          <a:lstStyle/>
          <a:p>
            <a:r>
              <a:rPr lang="da-DK" sz="3600" b="0" dirty="0" smtClean="0">
                <a:solidFill>
                  <a:srgbClr val="000000"/>
                </a:solidFill>
              </a:rPr>
              <a:t>Summary: 6 </a:t>
            </a:r>
            <a:r>
              <a:rPr lang="da-DK" sz="3600" b="0" dirty="0" smtClean="0">
                <a:solidFill>
                  <a:srgbClr val="000000"/>
                </a:solidFill>
              </a:rPr>
              <a:t>steps </a:t>
            </a:r>
            <a:r>
              <a:rPr lang="da-DK" sz="3600" b="0" dirty="0" err="1" smtClean="0">
                <a:solidFill>
                  <a:srgbClr val="000000"/>
                </a:solidFill>
              </a:rPr>
              <a:t>when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  <a:r>
              <a:rPr lang="da-DK" sz="3600" b="0" dirty="0" err="1" smtClean="0">
                <a:solidFill>
                  <a:srgbClr val="000000"/>
                </a:solidFill>
              </a:rPr>
              <a:t>internationalizing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  <a:r>
              <a:rPr lang="da-DK" sz="3600" b="0" dirty="0" err="1" smtClean="0">
                <a:solidFill>
                  <a:srgbClr val="000000"/>
                </a:solidFill>
              </a:rPr>
              <a:t>Undergraduate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  <a:r>
              <a:rPr lang="da-DK" sz="3600" b="0" dirty="0" err="1" smtClean="0">
                <a:solidFill>
                  <a:srgbClr val="000000"/>
                </a:solidFill>
              </a:rPr>
              <a:t>Education</a:t>
            </a:r>
            <a:r>
              <a:rPr lang="da-DK" sz="3600" b="0" dirty="0" smtClean="0">
                <a:solidFill>
                  <a:srgbClr val="000000"/>
                </a:solidFill>
              </a:rPr>
              <a:t> in </a:t>
            </a:r>
            <a:r>
              <a:rPr lang="da-DK" sz="3600" b="0" dirty="0" err="1" smtClean="0">
                <a:solidFill>
                  <a:srgbClr val="000000"/>
                </a:solidFill>
              </a:rPr>
              <a:t>psychology</a:t>
            </a:r>
            <a:endParaRPr lang="da-DK" sz="3600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00599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solidFill>
                  <a:srgbClr val="000000"/>
                </a:solidFill>
              </a:rPr>
              <a:t>Psychological</a:t>
            </a:r>
            <a:r>
              <a:rPr lang="en-US" dirty="0" smtClean="0"/>
              <a:t> </a:t>
            </a:r>
            <a:r>
              <a:rPr lang="en-US" b="0" dirty="0" smtClean="0">
                <a:solidFill>
                  <a:srgbClr val="000000"/>
                </a:solidFill>
              </a:rPr>
              <a:t>literacy should build on global and cultural awareness and the psychology curriculum should cultivate intercultural skills.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solidFill>
                  <a:srgbClr val="000000"/>
                </a:solidFill>
              </a:rPr>
              <a:t>Connecting theory to application and vice versa: Emphasized hands-on components in courses and the connection between levels of psychology.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solidFill>
                  <a:srgbClr val="000000"/>
                </a:solidFill>
              </a:rPr>
              <a:t>Direct link to future careers and job markets in curriculums and courses.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solidFill>
                  <a:srgbClr val="000000"/>
                </a:solidFill>
              </a:rPr>
              <a:t>Navigation skills: The building of personal skills </a:t>
            </a:r>
            <a:r>
              <a:rPr lang="en-US" b="0" dirty="0" err="1" smtClean="0">
                <a:solidFill>
                  <a:srgbClr val="000000"/>
                </a:solidFill>
              </a:rPr>
              <a:t>percieved</a:t>
            </a:r>
            <a:r>
              <a:rPr lang="en-US" b="0" dirty="0" smtClean="0">
                <a:solidFill>
                  <a:srgbClr val="000000"/>
                </a:solidFill>
              </a:rPr>
              <a:t> as serious academic content.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solidFill>
                  <a:srgbClr val="000000"/>
                </a:solidFill>
              </a:rPr>
              <a:t>Prepare for future obstacles – and for going against an anxiety discourse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solidFill>
                  <a:srgbClr val="000000"/>
                </a:solidFill>
              </a:rPr>
              <a:t>Going meta: To engage in critical reflection on behalf of psychology as a discipline and on behalf of oneself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 err="1" smtClean="0">
                <a:solidFill>
                  <a:schemeClr val="bg1"/>
                </a:solidFill>
              </a:rPr>
              <a:t>Going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meta</a:t>
            </a:r>
            <a:endParaRPr lang="da-DK" b="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babushka.jpg"/>
          <p:cNvPicPr>
            <a:picLocks noGrp="1" noChangeAspect="1"/>
          </p:cNvPicPr>
          <p:nvPr>
            <p:ph idx="1"/>
          </p:nvPr>
        </p:nvPicPr>
        <p:blipFill>
          <a:blip r:embed="rId3"/>
          <a:srcRect l="-53846" r="-5384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3374"/>
          </a:xfrm>
        </p:spPr>
        <p:txBody>
          <a:bodyPr>
            <a:normAutofit/>
          </a:bodyPr>
          <a:lstStyle/>
          <a:p>
            <a:r>
              <a:rPr lang="da-DK" sz="6600" b="0" dirty="0" err="1" smtClean="0">
                <a:solidFill>
                  <a:srgbClr val="000000"/>
                </a:solidFill>
              </a:rPr>
              <a:t>Going</a:t>
            </a:r>
            <a:r>
              <a:rPr lang="da-DK" sz="6600" b="0" dirty="0" smtClean="0">
                <a:solidFill>
                  <a:srgbClr val="000000"/>
                </a:solidFill>
              </a:rPr>
              <a:t> </a:t>
            </a:r>
            <a:r>
              <a:rPr lang="da-DK" sz="6600" b="0" dirty="0" err="1" smtClean="0">
                <a:solidFill>
                  <a:srgbClr val="000000"/>
                </a:solidFill>
              </a:rPr>
              <a:t>meta</a:t>
            </a:r>
            <a:endParaRPr lang="da-DK" sz="6600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9379"/>
            <a:ext cx="8229600" cy="4506088"/>
          </a:xfrm>
        </p:spPr>
        <p:txBody>
          <a:bodyPr>
            <a:normAutofit lnSpcReduction="10000"/>
          </a:bodyPr>
          <a:lstStyle/>
          <a:p>
            <a:r>
              <a:rPr lang="en-US" b="0" dirty="0" smtClean="0">
                <a:solidFill>
                  <a:srgbClr val="000000"/>
                </a:solidFill>
              </a:rPr>
              <a:t>2. Order Cybernetic Learning/Expansive Learning (Bateson and </a:t>
            </a:r>
            <a:r>
              <a:rPr lang="en-US" b="0" dirty="0" err="1" smtClean="0">
                <a:solidFill>
                  <a:srgbClr val="000000"/>
                </a:solidFill>
              </a:rPr>
              <a:t>Engeström</a:t>
            </a:r>
            <a:r>
              <a:rPr lang="en-US" b="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What is psychology? And what are the pros and cons of the discipline? 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Concepts carry consequences: How do views on the human being, definitions of science, schools of psychology, theories, concepts, methodologies and cultural context influence professionals as well as clients within the field of psychology?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Zooming in and zooming out (</a:t>
            </a:r>
            <a:r>
              <a:rPr lang="en-US" b="0" dirty="0" err="1" smtClean="0">
                <a:solidFill>
                  <a:srgbClr val="000000"/>
                </a:solidFill>
              </a:rPr>
              <a:t>Hofstede</a:t>
            </a:r>
            <a:r>
              <a:rPr lang="en-US" b="0" dirty="0" smtClean="0">
                <a:solidFill>
                  <a:srgbClr val="000000"/>
                </a:solidFill>
              </a:rPr>
              <a:t>). Demonstrating how different levels of psychology relate and influence each other. </a:t>
            </a:r>
            <a:endParaRPr lang="en-US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Ægteskab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40" y="1286129"/>
            <a:ext cx="8189507" cy="519087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1" cy="1143000"/>
          </a:xfrm>
        </p:spPr>
        <p:txBody>
          <a:bodyPr/>
          <a:lstStyle/>
          <a:p>
            <a:r>
              <a:rPr lang="da-DK" b="0" dirty="0" err="1" smtClean="0">
                <a:solidFill>
                  <a:schemeClr val="bg1"/>
                </a:solidFill>
              </a:rPr>
              <a:t>There</a:t>
            </a:r>
            <a:r>
              <a:rPr lang="da-DK" b="0" dirty="0" smtClean="0">
                <a:solidFill>
                  <a:schemeClr val="bg1"/>
                </a:solidFill>
              </a:rPr>
              <a:t> is </a:t>
            </a:r>
            <a:r>
              <a:rPr lang="da-DK" b="0" dirty="0" err="1" smtClean="0">
                <a:solidFill>
                  <a:schemeClr val="bg1"/>
                </a:solidFill>
              </a:rPr>
              <a:t>always</a:t>
            </a:r>
            <a:r>
              <a:rPr lang="da-DK" b="0" dirty="0" smtClean="0">
                <a:solidFill>
                  <a:schemeClr val="bg1"/>
                </a:solidFill>
              </a:rPr>
              <a:t> a </a:t>
            </a:r>
            <a:r>
              <a:rPr lang="da-DK" b="0" dirty="0" err="1" smtClean="0">
                <a:solidFill>
                  <a:schemeClr val="bg1"/>
                </a:solidFill>
              </a:rPr>
              <a:t>somewhere</a:t>
            </a:r>
            <a:endParaRPr lang="da-DK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gels-and-Demons-and-ambigram-and-mc-escher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43752" r="-43752"/>
          <a:stretch>
            <a:fillRect/>
          </a:stretch>
        </p:blipFill>
        <p:spPr>
          <a:xfrm>
            <a:off x="-1056039" y="533400"/>
            <a:ext cx="11445875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 err="1" smtClean="0">
                <a:solidFill>
                  <a:schemeClr val="bg1"/>
                </a:solidFill>
              </a:rPr>
              <a:t>Background</a:t>
            </a:r>
            <a:endParaRPr lang="da-DK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 smtClean="0">
                <a:solidFill>
                  <a:srgbClr val="000000"/>
                </a:solidFill>
              </a:rPr>
              <a:t>Faculty at the Psychology department at the Danish Institute for Study Abroad, Copenhagen, Denmark (DIS).  </a:t>
            </a:r>
            <a:r>
              <a:rPr lang="en-US" b="0" dirty="0" smtClean="0">
                <a:solidFill>
                  <a:srgbClr val="000000"/>
                </a:solidFill>
              </a:rPr>
              <a:t>A </a:t>
            </a:r>
            <a:r>
              <a:rPr lang="en-US" b="0" dirty="0" smtClean="0">
                <a:solidFill>
                  <a:srgbClr val="000000"/>
                </a:solidFill>
              </a:rPr>
              <a:t>program for American undergraduate students primarily from more or most selective US colleges and universities.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A Dane. Born and raised in the odd country. Background in Educational Psychology. Specialized in Positive Psychology and its validity and applicability in 3. world war-torn </a:t>
            </a:r>
            <a:r>
              <a:rPr lang="en-US" b="0" dirty="0" smtClean="0">
                <a:solidFill>
                  <a:srgbClr val="000000"/>
                </a:solidFill>
              </a:rPr>
              <a:t>context; Uganda. </a:t>
            </a:r>
            <a:endParaRPr lang="en-US" b="0" dirty="0" smtClean="0">
              <a:solidFill>
                <a:srgbClr val="000000"/>
              </a:solidFill>
            </a:endParaRPr>
          </a:p>
          <a:p>
            <a:r>
              <a:rPr lang="en-US" b="0" dirty="0" smtClean="0">
                <a:solidFill>
                  <a:srgbClr val="000000"/>
                </a:solidFill>
              </a:rPr>
              <a:t>Teaching American undergraduate students (</a:t>
            </a:r>
            <a:r>
              <a:rPr lang="en-US" b="0" dirty="0" err="1" smtClean="0">
                <a:solidFill>
                  <a:srgbClr val="000000"/>
                </a:solidFill>
              </a:rPr>
              <a:t>n</a:t>
            </a:r>
            <a:r>
              <a:rPr lang="en-US" b="0" dirty="0" smtClean="0">
                <a:solidFill>
                  <a:srgbClr val="000000"/>
                </a:solidFill>
              </a:rPr>
              <a:t>: around 450) in a Copenhagen classroom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Culture shock as a Foundation for Learning.</a:t>
            </a:r>
          </a:p>
          <a:p>
            <a:endParaRPr lang="da-D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gels-and-Demons-and-ambigram-and-mc-escher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43752" r="-43752"/>
          <a:stretch>
            <a:fillRect/>
          </a:stretch>
        </p:blipFill>
        <p:spPr>
          <a:xfrm>
            <a:off x="0" y="1884363"/>
            <a:ext cx="9144000" cy="4516437"/>
          </a:xfrm>
        </p:spPr>
      </p:pic>
      <p:sp>
        <p:nvSpPr>
          <p:cNvPr id="6" name="TextBox 5"/>
          <p:cNvSpPr txBox="1"/>
          <p:nvPr/>
        </p:nvSpPr>
        <p:spPr>
          <a:xfrm>
            <a:off x="270933" y="406400"/>
            <a:ext cx="887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Prepare for future obstacles – 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and for going against an anxiety discourse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 err="1" smtClean="0">
                <a:solidFill>
                  <a:srgbClr val="000000"/>
                </a:solidFill>
              </a:rPr>
              <a:t>Course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activities</a:t>
            </a:r>
            <a:endParaRPr lang="da-DK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2532"/>
            <a:ext cx="8229600" cy="5215467"/>
          </a:xfrm>
        </p:spPr>
        <p:txBody>
          <a:bodyPr>
            <a:normAutofit fontScale="70000" lnSpcReduction="20000"/>
          </a:bodyPr>
          <a:lstStyle/>
          <a:p>
            <a:r>
              <a:rPr lang="da-DK" b="0" dirty="0" err="1" smtClean="0">
                <a:solidFill>
                  <a:schemeClr val="bg1"/>
                </a:solidFill>
              </a:rPr>
              <a:t>Entry</a:t>
            </a:r>
            <a:r>
              <a:rPr lang="da-DK" b="0" dirty="0" smtClean="0">
                <a:solidFill>
                  <a:schemeClr val="bg1"/>
                </a:solidFill>
              </a:rPr>
              <a:t> narratives</a:t>
            </a:r>
          </a:p>
          <a:p>
            <a:r>
              <a:rPr lang="da-DK" b="0" dirty="0" err="1" smtClean="0">
                <a:solidFill>
                  <a:schemeClr val="bg1"/>
                </a:solidFill>
              </a:rPr>
              <a:t>Pros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smtClean="0">
                <a:solidFill>
                  <a:schemeClr val="bg1"/>
                </a:solidFill>
              </a:rPr>
              <a:t>and </a:t>
            </a:r>
            <a:r>
              <a:rPr lang="da-DK" b="0" dirty="0" err="1" smtClean="0">
                <a:solidFill>
                  <a:schemeClr val="bg1"/>
                </a:solidFill>
              </a:rPr>
              <a:t>cons</a:t>
            </a:r>
            <a:r>
              <a:rPr lang="da-DK" b="0" dirty="0" smtClean="0">
                <a:solidFill>
                  <a:schemeClr val="bg1"/>
                </a:solidFill>
              </a:rPr>
              <a:t> of the </a:t>
            </a:r>
            <a:r>
              <a:rPr lang="da-DK" b="0" dirty="0" err="1" smtClean="0">
                <a:solidFill>
                  <a:schemeClr val="bg1"/>
                </a:solidFill>
              </a:rPr>
              <a:t>Psychology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studied</a:t>
            </a:r>
            <a:endParaRPr lang="da-DK" b="0" dirty="0" smtClean="0">
              <a:solidFill>
                <a:schemeClr val="bg1"/>
              </a:solidFill>
            </a:endParaRPr>
          </a:p>
          <a:p>
            <a:r>
              <a:rPr lang="da-DK" b="0" dirty="0" err="1" smtClean="0">
                <a:solidFill>
                  <a:schemeClr val="bg1"/>
                </a:solidFill>
              </a:rPr>
              <a:t>Reviewing</a:t>
            </a:r>
            <a:r>
              <a:rPr lang="da-DK" b="0" dirty="0" smtClean="0">
                <a:solidFill>
                  <a:schemeClr val="bg1"/>
                </a:solidFill>
              </a:rPr>
              <a:t> research </a:t>
            </a:r>
            <a:r>
              <a:rPr lang="da-DK" b="0" dirty="0" err="1" smtClean="0">
                <a:solidFill>
                  <a:schemeClr val="bg1"/>
                </a:solidFill>
              </a:rPr>
              <a:t>articles</a:t>
            </a:r>
            <a:endParaRPr lang="da-DK" b="0" dirty="0" smtClean="0">
              <a:solidFill>
                <a:schemeClr val="bg1"/>
              </a:solidFill>
            </a:endParaRPr>
          </a:p>
          <a:p>
            <a:r>
              <a:rPr lang="da-DK" b="0" dirty="0" err="1" smtClean="0">
                <a:solidFill>
                  <a:schemeClr val="bg1"/>
                </a:solidFill>
              </a:rPr>
              <a:t>Choosing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theme</a:t>
            </a:r>
            <a:r>
              <a:rPr lang="da-DK" b="0" dirty="0" smtClean="0">
                <a:solidFill>
                  <a:schemeClr val="bg1"/>
                </a:solidFill>
              </a:rPr>
              <a:t> of </a:t>
            </a:r>
            <a:r>
              <a:rPr lang="da-DK" b="0" dirty="0" err="1" smtClean="0">
                <a:solidFill>
                  <a:schemeClr val="bg1"/>
                </a:solidFill>
              </a:rPr>
              <a:t>project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based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on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intrinsic</a:t>
            </a:r>
            <a:r>
              <a:rPr lang="da-DK" b="0" dirty="0" smtClean="0">
                <a:solidFill>
                  <a:schemeClr val="bg1"/>
                </a:solidFill>
              </a:rPr>
              <a:t> motivation, </a:t>
            </a:r>
            <a:r>
              <a:rPr lang="da-DK" b="0" dirty="0" err="1" smtClean="0">
                <a:solidFill>
                  <a:schemeClr val="bg1"/>
                </a:solidFill>
              </a:rPr>
              <a:t>create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clinical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smtClean="0">
                <a:solidFill>
                  <a:schemeClr val="bg1"/>
                </a:solidFill>
              </a:rPr>
              <a:t>intervention plan,  </a:t>
            </a:r>
            <a:r>
              <a:rPr lang="da-DK" b="0" dirty="0" err="1" smtClean="0">
                <a:solidFill>
                  <a:schemeClr val="bg1"/>
                </a:solidFill>
              </a:rPr>
              <a:t>carry</a:t>
            </a:r>
            <a:r>
              <a:rPr lang="da-DK" b="0" dirty="0" smtClean="0">
                <a:solidFill>
                  <a:schemeClr val="bg1"/>
                </a:solidFill>
              </a:rPr>
              <a:t> out interventions, </a:t>
            </a:r>
            <a:r>
              <a:rPr lang="da-DK" b="0" dirty="0" err="1" smtClean="0">
                <a:solidFill>
                  <a:schemeClr val="bg1"/>
                </a:solidFill>
              </a:rPr>
              <a:t>perform</a:t>
            </a:r>
            <a:r>
              <a:rPr lang="da-DK" b="0" dirty="0" smtClean="0">
                <a:solidFill>
                  <a:schemeClr val="bg1"/>
                </a:solidFill>
              </a:rPr>
              <a:t> workshop </a:t>
            </a:r>
            <a:r>
              <a:rPr lang="da-DK" b="0" dirty="0" err="1" smtClean="0">
                <a:solidFill>
                  <a:schemeClr val="bg1"/>
                </a:solidFill>
              </a:rPr>
              <a:t>demonstrating</a:t>
            </a:r>
            <a:r>
              <a:rPr lang="da-DK" b="0" dirty="0" smtClean="0">
                <a:solidFill>
                  <a:schemeClr val="bg1"/>
                </a:solidFill>
              </a:rPr>
              <a:t> and </a:t>
            </a:r>
            <a:r>
              <a:rPr lang="da-DK" b="0" dirty="0" err="1" smtClean="0">
                <a:solidFill>
                  <a:schemeClr val="bg1"/>
                </a:solidFill>
              </a:rPr>
              <a:t>evaluating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process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smtClean="0">
                <a:solidFill>
                  <a:schemeClr val="bg1"/>
                </a:solidFill>
              </a:rPr>
              <a:t>and </a:t>
            </a:r>
            <a:r>
              <a:rPr lang="da-DK" b="0" dirty="0" err="1" smtClean="0">
                <a:solidFill>
                  <a:schemeClr val="bg1"/>
                </a:solidFill>
              </a:rPr>
              <a:t>product</a:t>
            </a:r>
            <a:r>
              <a:rPr lang="da-DK" b="0" dirty="0" smtClean="0">
                <a:solidFill>
                  <a:schemeClr val="bg1"/>
                </a:solidFill>
              </a:rPr>
              <a:t>.</a:t>
            </a:r>
          </a:p>
          <a:p>
            <a:r>
              <a:rPr lang="da-DK" b="0" dirty="0" err="1" smtClean="0">
                <a:solidFill>
                  <a:schemeClr val="bg1"/>
                </a:solidFill>
              </a:rPr>
              <a:t>What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on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Earth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should</a:t>
            </a:r>
            <a:r>
              <a:rPr lang="da-DK" b="0" dirty="0" smtClean="0">
                <a:solidFill>
                  <a:schemeClr val="bg1"/>
                </a:solidFill>
              </a:rPr>
              <a:t> I do </a:t>
            </a:r>
            <a:r>
              <a:rPr lang="da-DK" b="0" dirty="0" err="1" smtClean="0">
                <a:solidFill>
                  <a:schemeClr val="bg1"/>
                </a:solidFill>
              </a:rPr>
              <a:t>with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my</a:t>
            </a:r>
            <a:r>
              <a:rPr lang="da-DK" b="0" dirty="0" smtClean="0">
                <a:solidFill>
                  <a:schemeClr val="bg1"/>
                </a:solidFill>
              </a:rPr>
              <a:t> Future workshop</a:t>
            </a:r>
          </a:p>
          <a:p>
            <a:r>
              <a:rPr lang="da-DK" b="0" dirty="0" err="1" smtClean="0">
                <a:solidFill>
                  <a:schemeClr val="bg1"/>
                </a:solidFill>
              </a:rPr>
              <a:t>Challenging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previous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material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learned</a:t>
            </a:r>
            <a:r>
              <a:rPr lang="da-DK" b="0" dirty="0" smtClean="0">
                <a:solidFill>
                  <a:schemeClr val="bg1"/>
                </a:solidFill>
              </a:rPr>
              <a:t> in </a:t>
            </a:r>
            <a:r>
              <a:rPr lang="da-DK" b="0" dirty="0" err="1" smtClean="0">
                <a:solidFill>
                  <a:schemeClr val="bg1"/>
                </a:solidFill>
              </a:rPr>
              <a:t>course</a:t>
            </a:r>
            <a:endParaRPr lang="da-DK" b="0" dirty="0" smtClean="0">
              <a:solidFill>
                <a:schemeClr val="bg1"/>
              </a:solidFill>
            </a:endParaRPr>
          </a:p>
          <a:p>
            <a:r>
              <a:rPr lang="da-DK" b="0" dirty="0" err="1" smtClean="0">
                <a:solidFill>
                  <a:schemeClr val="bg1"/>
                </a:solidFill>
              </a:rPr>
              <a:t>Study</a:t>
            </a:r>
            <a:r>
              <a:rPr lang="da-DK" b="0" dirty="0" smtClean="0">
                <a:solidFill>
                  <a:schemeClr val="bg1"/>
                </a:solidFill>
              </a:rPr>
              <a:t> tours</a:t>
            </a:r>
          </a:p>
          <a:p>
            <a:r>
              <a:rPr lang="da-DK" b="0" dirty="0" err="1" smtClean="0">
                <a:solidFill>
                  <a:schemeClr val="bg1"/>
                </a:solidFill>
              </a:rPr>
              <a:t>Evaluating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pros</a:t>
            </a:r>
            <a:r>
              <a:rPr lang="da-DK" b="0" dirty="0" smtClean="0">
                <a:solidFill>
                  <a:schemeClr val="bg1"/>
                </a:solidFill>
              </a:rPr>
              <a:t> and </a:t>
            </a:r>
            <a:r>
              <a:rPr lang="da-DK" b="0" dirty="0" err="1" smtClean="0">
                <a:solidFill>
                  <a:schemeClr val="bg1"/>
                </a:solidFill>
              </a:rPr>
              <a:t>cons</a:t>
            </a:r>
            <a:r>
              <a:rPr lang="da-DK" b="0" dirty="0" smtClean="0">
                <a:solidFill>
                  <a:schemeClr val="bg1"/>
                </a:solidFill>
              </a:rPr>
              <a:t> of </a:t>
            </a:r>
            <a:r>
              <a:rPr lang="da-DK" b="0" dirty="0" err="1" smtClean="0">
                <a:solidFill>
                  <a:schemeClr val="bg1"/>
                </a:solidFill>
              </a:rPr>
              <a:t>own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work</a:t>
            </a:r>
            <a:endParaRPr lang="da-DK" b="0" dirty="0" smtClean="0">
              <a:solidFill>
                <a:schemeClr val="bg1"/>
              </a:solidFill>
            </a:endParaRPr>
          </a:p>
          <a:p>
            <a:r>
              <a:rPr lang="da-DK" b="0" dirty="0" err="1" smtClean="0">
                <a:solidFill>
                  <a:schemeClr val="bg1"/>
                </a:solidFill>
              </a:rPr>
              <a:t>Personal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impact</a:t>
            </a:r>
            <a:r>
              <a:rPr lang="da-DK" b="0" dirty="0" smtClean="0">
                <a:solidFill>
                  <a:schemeClr val="bg1"/>
                </a:solidFill>
              </a:rPr>
              <a:t> of </a:t>
            </a:r>
            <a:r>
              <a:rPr lang="da-DK" b="0" dirty="0" err="1" smtClean="0">
                <a:solidFill>
                  <a:schemeClr val="bg1"/>
                </a:solidFill>
              </a:rPr>
              <a:t>course</a:t>
            </a:r>
            <a:r>
              <a:rPr lang="da-DK" b="0" dirty="0" smtClean="0">
                <a:solidFill>
                  <a:schemeClr val="bg1"/>
                </a:solidFill>
              </a:rPr>
              <a:t>, most </a:t>
            </a:r>
            <a:r>
              <a:rPr lang="da-DK" b="0" dirty="0" err="1" smtClean="0">
                <a:solidFill>
                  <a:schemeClr val="bg1"/>
                </a:solidFill>
              </a:rPr>
              <a:t>important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learning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sentences</a:t>
            </a:r>
            <a:r>
              <a:rPr lang="da-DK" b="0" dirty="0" smtClean="0">
                <a:solidFill>
                  <a:schemeClr val="bg1"/>
                </a:solidFill>
              </a:rPr>
              <a:t>, </a:t>
            </a:r>
            <a:r>
              <a:rPr lang="da-DK" b="0" dirty="0" err="1" smtClean="0">
                <a:solidFill>
                  <a:schemeClr val="bg1"/>
                </a:solidFill>
              </a:rPr>
              <a:t>how</a:t>
            </a:r>
            <a:r>
              <a:rPr lang="da-DK" b="0" dirty="0" smtClean="0">
                <a:solidFill>
                  <a:schemeClr val="bg1"/>
                </a:solidFill>
              </a:rPr>
              <a:t> to </a:t>
            </a:r>
            <a:r>
              <a:rPr lang="da-DK" b="0" dirty="0" err="1" smtClean="0">
                <a:solidFill>
                  <a:schemeClr val="bg1"/>
                </a:solidFill>
              </a:rPr>
              <a:t>adapt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concepts</a:t>
            </a:r>
            <a:r>
              <a:rPr lang="da-DK" b="0" dirty="0" smtClean="0">
                <a:solidFill>
                  <a:schemeClr val="bg1"/>
                </a:solidFill>
              </a:rPr>
              <a:t> and </a:t>
            </a:r>
            <a:r>
              <a:rPr lang="da-DK" b="0" dirty="0" err="1" smtClean="0">
                <a:solidFill>
                  <a:schemeClr val="bg1"/>
                </a:solidFill>
              </a:rPr>
              <a:t>practices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when</a:t>
            </a:r>
            <a:r>
              <a:rPr lang="da-DK" b="0" dirty="0" smtClean="0">
                <a:solidFill>
                  <a:schemeClr val="bg1"/>
                </a:solidFill>
              </a:rPr>
              <a:t> back, </a:t>
            </a:r>
            <a:r>
              <a:rPr lang="da-DK" b="0" dirty="0" err="1" smtClean="0">
                <a:solidFill>
                  <a:schemeClr val="bg1"/>
                </a:solidFill>
              </a:rPr>
              <a:t>reverse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culture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shock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debriefing</a:t>
            </a:r>
            <a:endParaRPr lang="da-DK" b="0" dirty="0" smtClean="0">
              <a:solidFill>
                <a:schemeClr val="bg1"/>
              </a:solidFill>
            </a:endParaRPr>
          </a:p>
          <a:p>
            <a:r>
              <a:rPr lang="da-DK" b="0" dirty="0" err="1" smtClean="0">
                <a:solidFill>
                  <a:schemeClr val="bg1"/>
                </a:solidFill>
              </a:rPr>
              <a:t>Pursuing</a:t>
            </a:r>
            <a:r>
              <a:rPr lang="da-DK" b="0" dirty="0" smtClean="0">
                <a:solidFill>
                  <a:schemeClr val="bg1"/>
                </a:solidFill>
              </a:rPr>
              <a:t>  ”Optimal frustration</a:t>
            </a:r>
            <a:r>
              <a:rPr lang="da-DK" b="0" dirty="0" smtClean="0">
                <a:solidFill>
                  <a:schemeClr val="bg1"/>
                </a:solidFill>
              </a:rPr>
              <a:t>” (</a:t>
            </a:r>
            <a:r>
              <a:rPr lang="da-DK" b="0" dirty="0" err="1" smtClean="0">
                <a:solidFill>
                  <a:schemeClr val="bg1"/>
                </a:solidFill>
              </a:rPr>
              <a:t>Kohut</a:t>
            </a:r>
            <a:r>
              <a:rPr lang="da-DK" b="0" dirty="0" smtClean="0">
                <a:solidFill>
                  <a:schemeClr val="bg1"/>
                </a:solidFill>
              </a:rPr>
              <a:t>).</a:t>
            </a:r>
            <a:endParaRPr lang="da-DK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 err="1" smtClean="0">
                <a:solidFill>
                  <a:schemeClr val="bg1"/>
                </a:solidFill>
              </a:rPr>
              <a:t>Questions</a:t>
            </a:r>
            <a:r>
              <a:rPr lang="da-DK" b="0" dirty="0" smtClean="0">
                <a:solidFill>
                  <a:schemeClr val="bg1"/>
                </a:solidFill>
              </a:rPr>
              <a:t>, </a:t>
            </a:r>
            <a:r>
              <a:rPr lang="da-DK" b="0" dirty="0" err="1" smtClean="0">
                <a:solidFill>
                  <a:schemeClr val="bg1"/>
                </a:solidFill>
              </a:rPr>
              <a:t>comments</a:t>
            </a:r>
            <a:r>
              <a:rPr lang="da-DK" b="0" dirty="0" smtClean="0">
                <a:solidFill>
                  <a:schemeClr val="bg1"/>
                </a:solidFill>
              </a:rPr>
              <a:t>, </a:t>
            </a:r>
            <a:r>
              <a:rPr lang="da-DK" b="0" dirty="0" err="1" smtClean="0">
                <a:solidFill>
                  <a:schemeClr val="bg1"/>
                </a:solidFill>
              </a:rPr>
              <a:t>debate</a:t>
            </a:r>
            <a:r>
              <a:rPr lang="da-DK" b="0" dirty="0" smtClean="0">
                <a:solidFill>
                  <a:schemeClr val="bg1"/>
                </a:solidFill>
              </a:rPr>
              <a:t>?</a:t>
            </a:r>
            <a:endParaRPr lang="da-DK" b="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man in head psycholog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9752" r="-29752"/>
          <a:stretch>
            <a:fillRect/>
          </a:stretch>
        </p:blipFill>
        <p:spPr>
          <a:xfrm>
            <a:off x="-952536" y="1795092"/>
            <a:ext cx="11347602" cy="63088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9900" y="1460500"/>
            <a:ext cx="7759700" cy="5397500"/>
          </a:xfrm>
        </p:spPr>
        <p:txBody>
          <a:bodyPr>
            <a:normAutofit fontScale="25000" lnSpcReduction="20000"/>
          </a:bodyPr>
          <a:lstStyle/>
          <a:p>
            <a:r>
              <a:rPr lang="en-US" sz="4400" b="0" dirty="0" smtClean="0">
                <a:solidFill>
                  <a:schemeClr val="bg1"/>
                </a:solidFill>
              </a:rPr>
              <a:t>Bateson</a:t>
            </a:r>
            <a:r>
              <a:rPr lang="en-US" sz="4400" b="0" dirty="0" smtClean="0">
                <a:solidFill>
                  <a:schemeClr val="bg1"/>
                </a:solidFill>
              </a:rPr>
              <a:t>, G. 1973: Steps to an Ecology of Mind. Chicago University Press.</a:t>
            </a:r>
            <a:r>
              <a:rPr lang="en-US" sz="4400" b="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4400" b="0" dirty="0" err="1" smtClean="0">
                <a:solidFill>
                  <a:schemeClr val="bg1"/>
                </a:solidFill>
              </a:rPr>
              <a:t>Biswas</a:t>
            </a:r>
            <a:r>
              <a:rPr lang="en-US" sz="4400" b="0" dirty="0" err="1" smtClean="0">
                <a:solidFill>
                  <a:schemeClr val="bg1"/>
                </a:solidFill>
              </a:rPr>
              <a:t>-Diener</a:t>
            </a:r>
            <a:r>
              <a:rPr lang="en-US" sz="4400" b="0" dirty="0" smtClean="0">
                <a:solidFill>
                  <a:schemeClr val="bg1"/>
                </a:solidFill>
              </a:rPr>
              <a:t>, </a:t>
            </a:r>
            <a:r>
              <a:rPr lang="en-US" sz="4400" b="0" dirty="0" err="1" smtClean="0">
                <a:solidFill>
                  <a:schemeClr val="bg1"/>
                </a:solidFill>
              </a:rPr>
              <a:t>Vittersø</a:t>
            </a:r>
            <a:r>
              <a:rPr lang="en-US" sz="4400" b="0" dirty="0" smtClean="0">
                <a:solidFill>
                  <a:schemeClr val="bg1"/>
                </a:solidFill>
              </a:rPr>
              <a:t> &amp; </a:t>
            </a:r>
            <a:r>
              <a:rPr lang="en-US" sz="4400" b="0" dirty="0" err="1" smtClean="0">
                <a:solidFill>
                  <a:schemeClr val="bg1"/>
                </a:solidFill>
              </a:rPr>
              <a:t>Diener</a:t>
            </a:r>
            <a:r>
              <a:rPr lang="en-US" sz="4400" b="0" dirty="0" smtClean="0">
                <a:solidFill>
                  <a:schemeClr val="bg1"/>
                </a:solidFill>
              </a:rPr>
              <a:t> 2009: The Danish Effect: Beginning to Explain high Well-being in Denmark. Social Indicators Research. Vol. 96, </a:t>
            </a:r>
            <a:r>
              <a:rPr lang="en-US" sz="4400" b="0" dirty="0" err="1" smtClean="0">
                <a:solidFill>
                  <a:schemeClr val="bg1"/>
                </a:solidFill>
              </a:rPr>
              <a:t>n</a:t>
            </a:r>
            <a:r>
              <a:rPr lang="en-US" sz="4400" b="0" dirty="0" smtClean="0">
                <a:solidFill>
                  <a:schemeClr val="bg1"/>
                </a:solidFill>
              </a:rPr>
              <a:t>. 2, </a:t>
            </a:r>
            <a:r>
              <a:rPr lang="en-US" sz="4400" b="0" dirty="0" err="1" smtClean="0">
                <a:solidFill>
                  <a:schemeClr val="bg1"/>
                </a:solidFill>
              </a:rPr>
              <a:t>p</a:t>
            </a:r>
            <a:r>
              <a:rPr lang="en-US" sz="4400" b="0" dirty="0" smtClean="0">
                <a:solidFill>
                  <a:schemeClr val="bg1"/>
                </a:solidFill>
              </a:rPr>
              <a:t>. 229-246. Springer.</a:t>
            </a:r>
            <a:r>
              <a:rPr lang="en-US" sz="4400" b="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4400" b="0" dirty="0" smtClean="0">
                <a:solidFill>
                  <a:schemeClr val="bg1"/>
                </a:solidFill>
              </a:rPr>
              <a:t>Davies</a:t>
            </a:r>
            <a:r>
              <a:rPr lang="en-US" sz="4400" b="0" dirty="0" smtClean="0">
                <a:solidFill>
                  <a:schemeClr val="bg1"/>
                </a:solidFill>
              </a:rPr>
              <a:t>, B. &amp; </a:t>
            </a:r>
            <a:r>
              <a:rPr lang="en-US" sz="4400" b="0" dirty="0" err="1" smtClean="0">
                <a:solidFill>
                  <a:schemeClr val="bg1"/>
                </a:solidFill>
              </a:rPr>
              <a:t>Harré</a:t>
            </a:r>
            <a:r>
              <a:rPr lang="en-US" sz="4400" b="0" dirty="0" smtClean="0">
                <a:solidFill>
                  <a:schemeClr val="bg1"/>
                </a:solidFill>
              </a:rPr>
              <a:t>, R. 1990: Positioning and the discursive production of selves. (Journal for the Theory of Social </a:t>
            </a:r>
            <a:r>
              <a:rPr lang="en-US" sz="4400" b="0" dirty="0" err="1" smtClean="0">
                <a:solidFill>
                  <a:schemeClr val="bg1"/>
                </a:solidFill>
              </a:rPr>
              <a:t>Behaviour</a:t>
            </a:r>
            <a:r>
              <a:rPr lang="en-US" sz="4400" b="0" dirty="0" smtClean="0">
                <a:solidFill>
                  <a:schemeClr val="bg1"/>
                </a:solidFill>
              </a:rPr>
              <a:t>, 20(1)): 43-</a:t>
            </a:r>
            <a:r>
              <a:rPr lang="en-US" sz="4400" b="0" dirty="0" smtClean="0">
                <a:solidFill>
                  <a:schemeClr val="bg1"/>
                </a:solidFill>
              </a:rPr>
              <a:t>63</a:t>
            </a:r>
          </a:p>
          <a:p>
            <a:r>
              <a:rPr lang="en-US" sz="4400" b="0" dirty="0" smtClean="0">
                <a:solidFill>
                  <a:schemeClr val="bg1"/>
                </a:solidFill>
              </a:rPr>
              <a:t>Dreier</a:t>
            </a:r>
            <a:r>
              <a:rPr lang="en-US" sz="4400" b="0" dirty="0" smtClean="0">
                <a:solidFill>
                  <a:schemeClr val="bg1"/>
                </a:solidFill>
              </a:rPr>
              <a:t>, O. 2003: </a:t>
            </a:r>
            <a:r>
              <a:rPr lang="en-US" sz="4400" b="0" dirty="0" smtClean="0">
                <a:solidFill>
                  <a:schemeClr val="bg1"/>
                </a:solidFill>
              </a:rPr>
              <a:t>Subjectivity </a:t>
            </a:r>
            <a:r>
              <a:rPr lang="en-US" sz="4400" b="0" dirty="0" smtClean="0">
                <a:solidFill>
                  <a:schemeClr val="bg1"/>
                </a:solidFill>
              </a:rPr>
              <a:t>and Social Practice. Health Humanity and Culture. Department of Philosophy, Aarhus </a:t>
            </a:r>
            <a:r>
              <a:rPr lang="en-US" sz="4400" b="0" dirty="0" smtClean="0">
                <a:solidFill>
                  <a:schemeClr val="bg1"/>
                </a:solidFill>
              </a:rPr>
              <a:t>University</a:t>
            </a:r>
          </a:p>
          <a:p>
            <a:r>
              <a:rPr lang="en-US" sz="4400" b="0" dirty="0" smtClean="0">
                <a:solidFill>
                  <a:schemeClr val="bg1"/>
                </a:solidFill>
              </a:rPr>
              <a:t>Dunn</a:t>
            </a:r>
            <a:r>
              <a:rPr lang="en-US" sz="4400" b="0" dirty="0" smtClean="0">
                <a:solidFill>
                  <a:schemeClr val="bg1"/>
                </a:solidFill>
              </a:rPr>
              <a:t>, D. S., J.S. </a:t>
            </a:r>
            <a:r>
              <a:rPr lang="en-US" sz="4400" b="0" dirty="0" err="1" smtClean="0">
                <a:solidFill>
                  <a:schemeClr val="bg1"/>
                </a:solidFill>
              </a:rPr>
              <a:t>Halonen</a:t>
            </a:r>
            <a:r>
              <a:rPr lang="en-US" sz="4400" b="0" dirty="0" smtClean="0">
                <a:solidFill>
                  <a:schemeClr val="bg1"/>
                </a:solidFill>
              </a:rPr>
              <a:t>, Smith, R. A. (Ed.) 2008:  Teaching Critical Thinking in Psychology: A handbook of Best Practices. Wiley-Blackwell</a:t>
            </a:r>
            <a:r>
              <a:rPr lang="en-US" sz="4400" b="0" dirty="0" smtClean="0">
                <a:solidFill>
                  <a:schemeClr val="bg1"/>
                </a:solidFill>
              </a:rPr>
              <a:t>. </a:t>
            </a:r>
          </a:p>
          <a:p>
            <a:r>
              <a:rPr lang="en-US" sz="4400" b="0" dirty="0" err="1" smtClean="0">
                <a:solidFill>
                  <a:schemeClr val="bg1"/>
                </a:solidFill>
              </a:rPr>
              <a:t>Engeström</a:t>
            </a:r>
            <a:r>
              <a:rPr lang="en-US" sz="4400" b="0" dirty="0" smtClean="0">
                <a:solidFill>
                  <a:schemeClr val="bg1"/>
                </a:solidFill>
              </a:rPr>
              <a:t>, Y. 1987: Learning by Expanding. </a:t>
            </a:r>
            <a:r>
              <a:rPr lang="en-US" sz="4400" b="0" dirty="0" err="1" smtClean="0">
                <a:solidFill>
                  <a:schemeClr val="bg1"/>
                </a:solidFill>
              </a:rPr>
              <a:t>Jyväskyla</a:t>
            </a:r>
            <a:r>
              <a:rPr lang="en-US" sz="4400" b="0" dirty="0" smtClean="0">
                <a:solidFill>
                  <a:schemeClr val="bg1"/>
                </a:solidFill>
              </a:rPr>
              <a:t>.</a:t>
            </a:r>
            <a:r>
              <a:rPr lang="en-US" sz="4400" b="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4400" b="0" dirty="0" err="1" smtClean="0">
                <a:solidFill>
                  <a:schemeClr val="bg1"/>
                </a:solidFill>
              </a:rPr>
              <a:t>Finnström</a:t>
            </a:r>
            <a:r>
              <a:rPr lang="en-US" sz="4400" b="0" dirty="0" smtClean="0">
                <a:solidFill>
                  <a:schemeClr val="bg1"/>
                </a:solidFill>
              </a:rPr>
              <a:t>, S. 2003: Living with bad surroundings. War and Existential Uncertainty in </a:t>
            </a:r>
            <a:r>
              <a:rPr lang="en-US" sz="4400" b="0" dirty="0" err="1" smtClean="0">
                <a:solidFill>
                  <a:schemeClr val="bg1"/>
                </a:solidFill>
              </a:rPr>
              <a:t>Acholi</a:t>
            </a:r>
            <a:r>
              <a:rPr lang="en-US" sz="4400" b="0" dirty="0" smtClean="0">
                <a:solidFill>
                  <a:schemeClr val="bg1"/>
                </a:solidFill>
              </a:rPr>
              <a:t> Land. Uppsala University, Uppsala studies in Cultural Anthropology no. 35</a:t>
            </a:r>
            <a:r>
              <a:rPr lang="en-US" sz="4400" b="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400" b="0" dirty="0" err="1" smtClean="0">
                <a:solidFill>
                  <a:schemeClr val="bg1"/>
                </a:solidFill>
              </a:rPr>
              <a:t>Furedi</a:t>
            </a:r>
            <a:r>
              <a:rPr lang="en-US" sz="4400" b="0" dirty="0" smtClean="0">
                <a:solidFill>
                  <a:schemeClr val="bg1"/>
                </a:solidFill>
              </a:rPr>
              <a:t>, F. 2007: Culture of Fear – Revisited. New York, London. </a:t>
            </a:r>
            <a:r>
              <a:rPr lang="en-US" sz="4400" b="0" dirty="0" err="1" smtClean="0">
                <a:solidFill>
                  <a:schemeClr val="bg1"/>
                </a:solidFill>
              </a:rPr>
              <a:t>Continuu</a:t>
            </a:r>
            <a:endParaRPr lang="en-US" sz="4400" b="0" dirty="0" smtClean="0">
              <a:solidFill>
                <a:schemeClr val="bg1"/>
              </a:solidFill>
            </a:endParaRPr>
          </a:p>
          <a:p>
            <a:r>
              <a:rPr lang="en-US" sz="4400" b="0" dirty="0" err="1" smtClean="0">
                <a:solidFill>
                  <a:schemeClr val="bg1"/>
                </a:solidFill>
              </a:rPr>
              <a:t>Juul</a:t>
            </a:r>
            <a:r>
              <a:rPr lang="en-US" sz="4400" b="0" dirty="0" smtClean="0">
                <a:solidFill>
                  <a:schemeClr val="bg1"/>
                </a:solidFill>
              </a:rPr>
              <a:t>, J. 2002: </a:t>
            </a:r>
            <a:r>
              <a:rPr lang="en-US" sz="4400" b="0" dirty="0" err="1" smtClean="0">
                <a:solidFill>
                  <a:schemeClr val="bg1"/>
                </a:solidFill>
              </a:rPr>
              <a:t>Dit</a:t>
            </a:r>
            <a:r>
              <a:rPr lang="en-US" sz="4400" b="0" dirty="0" smtClean="0">
                <a:solidFill>
                  <a:schemeClr val="bg1"/>
                </a:solidFill>
              </a:rPr>
              <a:t> </a:t>
            </a:r>
            <a:r>
              <a:rPr lang="en-US" sz="4400" b="0" dirty="0" err="1" smtClean="0">
                <a:solidFill>
                  <a:schemeClr val="bg1"/>
                </a:solidFill>
              </a:rPr>
              <a:t>kompetente</a:t>
            </a:r>
            <a:r>
              <a:rPr lang="en-US" sz="4400" b="0" dirty="0" smtClean="0">
                <a:solidFill>
                  <a:schemeClr val="bg1"/>
                </a:solidFill>
              </a:rPr>
              <a:t> Barn. </a:t>
            </a:r>
            <a:r>
              <a:rPr lang="en-US" sz="4400" b="0" dirty="0" err="1" smtClean="0">
                <a:solidFill>
                  <a:schemeClr val="bg1"/>
                </a:solidFill>
              </a:rPr>
              <a:t>Schönberg</a:t>
            </a:r>
            <a:r>
              <a:rPr lang="en-US" sz="4400" b="0" dirty="0" smtClean="0">
                <a:solidFill>
                  <a:schemeClr val="bg1"/>
                </a:solidFill>
              </a:rPr>
              <a:t>. Denmark</a:t>
            </a:r>
            <a:r>
              <a:rPr lang="en-US" sz="4400" b="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400" b="0" dirty="0" err="1" smtClean="0">
                <a:solidFill>
                  <a:schemeClr val="bg1"/>
                </a:solidFill>
              </a:rPr>
              <a:t>Halpern</a:t>
            </a:r>
            <a:r>
              <a:rPr lang="en-US" sz="4400" b="0" dirty="0" smtClean="0">
                <a:solidFill>
                  <a:schemeClr val="bg1"/>
                </a:solidFill>
              </a:rPr>
              <a:t>, D.  2010 (ed.): Undergraduate Education in Psychology: A blueprint for the Future of the Discipline. APA, Washington DC, US</a:t>
            </a:r>
            <a:r>
              <a:rPr lang="en-US" sz="4400" b="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400" b="0" dirty="0" smtClean="0">
                <a:solidFill>
                  <a:schemeClr val="bg1"/>
                </a:solidFill>
              </a:rPr>
              <a:t>Harnisch</a:t>
            </a:r>
            <a:r>
              <a:rPr lang="en-US" sz="4400" b="0" dirty="0" smtClean="0">
                <a:solidFill>
                  <a:schemeClr val="bg1"/>
                </a:solidFill>
              </a:rPr>
              <a:t>, H. 2010: Positive Psychology in Contexts of Chronic Crisis. European Conference on Positive Psychology, Copenhagen.</a:t>
            </a:r>
            <a:r>
              <a:rPr lang="en-US" sz="4400" b="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4400" b="0" dirty="0" err="1" smtClean="0">
                <a:solidFill>
                  <a:schemeClr val="bg1"/>
                </a:solidFill>
              </a:rPr>
              <a:t>Hastrup</a:t>
            </a:r>
            <a:r>
              <a:rPr lang="en-US" sz="4400" b="0" dirty="0" smtClean="0">
                <a:solidFill>
                  <a:schemeClr val="bg1"/>
                </a:solidFill>
              </a:rPr>
              <a:t>, K. (Ed.) 2003: </a:t>
            </a:r>
            <a:r>
              <a:rPr lang="en-US" sz="4400" b="0" dirty="0" err="1" smtClean="0">
                <a:solidFill>
                  <a:schemeClr val="bg1"/>
                </a:solidFill>
              </a:rPr>
              <a:t>Ind</a:t>
            </a:r>
            <a:r>
              <a:rPr lang="en-US" sz="4400" b="0" dirty="0" smtClean="0">
                <a:solidFill>
                  <a:schemeClr val="bg1"/>
                </a:solidFill>
              </a:rPr>
              <a:t> </a:t>
            </a:r>
            <a:r>
              <a:rPr lang="en-US" sz="4400" b="0" dirty="0" err="1" smtClean="0">
                <a:solidFill>
                  <a:schemeClr val="bg1"/>
                </a:solidFill>
              </a:rPr>
              <a:t>i</a:t>
            </a:r>
            <a:r>
              <a:rPr lang="en-US" sz="4400" b="0" dirty="0" smtClean="0">
                <a:solidFill>
                  <a:schemeClr val="bg1"/>
                </a:solidFill>
              </a:rPr>
              <a:t> </a:t>
            </a:r>
            <a:r>
              <a:rPr lang="en-US" sz="4400" b="0" dirty="0" err="1" smtClean="0">
                <a:solidFill>
                  <a:schemeClr val="bg1"/>
                </a:solidFill>
              </a:rPr>
              <a:t>Verden</a:t>
            </a:r>
            <a:r>
              <a:rPr lang="en-US" sz="4400" b="0" dirty="0" smtClean="0">
                <a:solidFill>
                  <a:schemeClr val="bg1"/>
                </a:solidFill>
              </a:rPr>
              <a:t>. Hans </a:t>
            </a:r>
            <a:r>
              <a:rPr lang="en-US" sz="4400" b="0" dirty="0" err="1" smtClean="0">
                <a:solidFill>
                  <a:schemeClr val="bg1"/>
                </a:solidFill>
              </a:rPr>
              <a:t>Reitzels</a:t>
            </a:r>
            <a:r>
              <a:rPr lang="en-US" sz="4400" b="0" dirty="0" smtClean="0">
                <a:solidFill>
                  <a:schemeClr val="bg1"/>
                </a:solidFill>
              </a:rPr>
              <a:t> </a:t>
            </a:r>
            <a:r>
              <a:rPr lang="en-US" sz="4400" b="0" dirty="0" err="1" smtClean="0">
                <a:solidFill>
                  <a:schemeClr val="bg1"/>
                </a:solidFill>
              </a:rPr>
              <a:t>Forlag</a:t>
            </a:r>
            <a:r>
              <a:rPr lang="en-US" sz="4400" b="0" dirty="0" smtClean="0">
                <a:solidFill>
                  <a:schemeClr val="bg1"/>
                </a:solidFill>
              </a:rPr>
              <a:t>. </a:t>
            </a:r>
            <a:r>
              <a:rPr lang="en-US" sz="4400" b="0" dirty="0" err="1" smtClean="0">
                <a:solidFill>
                  <a:schemeClr val="bg1"/>
                </a:solidFill>
              </a:rPr>
              <a:t>København</a:t>
            </a:r>
            <a:r>
              <a:rPr lang="en-US" sz="4400" b="0" dirty="0" smtClean="0">
                <a:solidFill>
                  <a:schemeClr val="bg1"/>
                </a:solidFill>
              </a:rPr>
              <a:t>. Denmark</a:t>
            </a:r>
            <a:r>
              <a:rPr lang="en-US" sz="4400" b="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400" b="0" dirty="0" err="1" smtClean="0">
                <a:solidFill>
                  <a:schemeClr val="bg1"/>
                </a:solidFill>
              </a:rPr>
              <a:t>Hofstede</a:t>
            </a:r>
            <a:r>
              <a:rPr lang="en-US" sz="4400" b="0" dirty="0" smtClean="0">
                <a:solidFill>
                  <a:schemeClr val="bg1"/>
                </a:solidFill>
              </a:rPr>
              <a:t> </a:t>
            </a:r>
            <a:r>
              <a:rPr lang="en-US" sz="4400" b="0" dirty="0" smtClean="0">
                <a:solidFill>
                  <a:schemeClr val="bg1"/>
                </a:solidFill>
              </a:rPr>
              <a:t>2004: Cultures and Organizations: Software of the Mind. New York: McGraw-</a:t>
            </a:r>
            <a:r>
              <a:rPr lang="en-US" sz="4400" b="0" dirty="0" smtClean="0">
                <a:solidFill>
                  <a:schemeClr val="bg1"/>
                </a:solidFill>
              </a:rPr>
              <a:t>Hill</a:t>
            </a:r>
          </a:p>
          <a:p>
            <a:r>
              <a:rPr lang="en-US" sz="4400" b="0" dirty="0" smtClean="0">
                <a:solidFill>
                  <a:schemeClr val="bg1"/>
                </a:solidFill>
              </a:rPr>
              <a:t>Seligman </a:t>
            </a:r>
            <a:r>
              <a:rPr lang="en-US" sz="4400" b="0" dirty="0" smtClean="0">
                <a:solidFill>
                  <a:schemeClr val="bg1"/>
                </a:solidFill>
              </a:rPr>
              <a:t>&amp;Peterson 2004: Character Strengths and Virtues. Oxford</a:t>
            </a:r>
            <a:r>
              <a:rPr lang="en-US" sz="4400" b="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400" b="0" dirty="0" smtClean="0">
                <a:solidFill>
                  <a:schemeClr val="bg1"/>
                </a:solidFill>
              </a:rPr>
              <a:t>Seligman</a:t>
            </a:r>
            <a:r>
              <a:rPr lang="en-US" sz="4400" b="0" dirty="0" smtClean="0">
                <a:solidFill>
                  <a:schemeClr val="bg1"/>
                </a:solidFill>
              </a:rPr>
              <a:t>, M. 1996. The Optimistic Child. Harper </a:t>
            </a:r>
            <a:r>
              <a:rPr lang="en-US" sz="4400" b="0" dirty="0" err="1" smtClean="0">
                <a:solidFill>
                  <a:schemeClr val="bg1"/>
                </a:solidFill>
              </a:rPr>
              <a:t>Perrenial</a:t>
            </a:r>
            <a:r>
              <a:rPr lang="en-US" sz="4400" b="0" dirty="0" smtClean="0">
                <a:solidFill>
                  <a:schemeClr val="bg1"/>
                </a:solidFill>
              </a:rPr>
              <a:t>. US</a:t>
            </a:r>
            <a:r>
              <a:rPr lang="en-US" sz="4400" b="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400" b="0" dirty="0" err="1" smtClean="0">
                <a:solidFill>
                  <a:schemeClr val="bg1"/>
                </a:solidFill>
              </a:rPr>
              <a:t>Svendsen</a:t>
            </a:r>
            <a:r>
              <a:rPr lang="en-US" sz="4400" b="0" dirty="0" smtClean="0">
                <a:solidFill>
                  <a:schemeClr val="bg1"/>
                </a:solidFill>
              </a:rPr>
              <a:t>, T. G.  &amp; </a:t>
            </a:r>
            <a:r>
              <a:rPr lang="en-US" sz="4400" b="0" dirty="0" err="1" smtClean="0">
                <a:solidFill>
                  <a:schemeClr val="bg1"/>
                </a:solidFill>
              </a:rPr>
              <a:t>Svendsen</a:t>
            </a:r>
            <a:r>
              <a:rPr lang="en-US" sz="4400" b="0" dirty="0" smtClean="0">
                <a:solidFill>
                  <a:schemeClr val="bg1"/>
                </a:solidFill>
              </a:rPr>
              <a:t>, G. L. H. 2006: Social </a:t>
            </a:r>
            <a:r>
              <a:rPr lang="en-US" sz="4400" b="0" dirty="0" err="1" smtClean="0">
                <a:solidFill>
                  <a:schemeClr val="bg1"/>
                </a:solidFill>
              </a:rPr>
              <a:t>Kapital</a:t>
            </a:r>
            <a:r>
              <a:rPr lang="en-US" sz="4400" b="0" dirty="0" smtClean="0">
                <a:solidFill>
                  <a:schemeClr val="bg1"/>
                </a:solidFill>
              </a:rPr>
              <a:t>. En </a:t>
            </a:r>
            <a:r>
              <a:rPr lang="en-US" sz="4400" b="0" dirty="0" err="1" smtClean="0">
                <a:solidFill>
                  <a:schemeClr val="bg1"/>
                </a:solidFill>
              </a:rPr>
              <a:t>introduktion</a:t>
            </a:r>
            <a:r>
              <a:rPr lang="en-US" sz="4400" b="0" dirty="0" smtClean="0">
                <a:solidFill>
                  <a:schemeClr val="bg1"/>
                </a:solidFill>
              </a:rPr>
              <a:t>. </a:t>
            </a:r>
            <a:r>
              <a:rPr lang="en-US" sz="4400" b="0" dirty="0" err="1" smtClean="0">
                <a:solidFill>
                  <a:schemeClr val="bg1"/>
                </a:solidFill>
              </a:rPr>
              <a:t>København</a:t>
            </a:r>
            <a:r>
              <a:rPr lang="en-US" sz="4400" b="0" dirty="0" smtClean="0">
                <a:solidFill>
                  <a:schemeClr val="bg1"/>
                </a:solidFill>
              </a:rPr>
              <a:t>: Hans </a:t>
            </a:r>
            <a:r>
              <a:rPr lang="en-US" sz="4400" b="0" dirty="0" err="1" smtClean="0">
                <a:solidFill>
                  <a:schemeClr val="bg1"/>
                </a:solidFill>
              </a:rPr>
              <a:t>Reitzels</a:t>
            </a:r>
            <a:r>
              <a:rPr lang="en-US" sz="4400" b="0" dirty="0" smtClean="0">
                <a:solidFill>
                  <a:schemeClr val="bg1"/>
                </a:solidFill>
              </a:rPr>
              <a:t> </a:t>
            </a:r>
            <a:r>
              <a:rPr lang="en-US" sz="4400" b="0" dirty="0" err="1" smtClean="0">
                <a:solidFill>
                  <a:schemeClr val="bg1"/>
                </a:solidFill>
              </a:rPr>
              <a:t>Forlag</a:t>
            </a:r>
            <a:r>
              <a:rPr lang="en-US" sz="4400" b="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400" b="0" dirty="0" smtClean="0">
                <a:solidFill>
                  <a:schemeClr val="bg1"/>
                </a:solidFill>
              </a:rPr>
              <a:t>Stern</a:t>
            </a:r>
            <a:r>
              <a:rPr lang="en-US" sz="4400" b="0" dirty="0" smtClean="0">
                <a:solidFill>
                  <a:schemeClr val="bg1"/>
                </a:solidFill>
              </a:rPr>
              <a:t>, D. 1985: The Interpersonal World of the Infant. Basic Books.</a:t>
            </a:r>
            <a:r>
              <a:rPr lang="en-US" sz="4400" b="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4400" b="0" dirty="0" smtClean="0">
                <a:solidFill>
                  <a:schemeClr val="bg1"/>
                </a:solidFill>
              </a:rPr>
              <a:t>Thomas</a:t>
            </a:r>
            <a:r>
              <a:rPr lang="en-US" sz="4400" b="0" dirty="0" smtClean="0">
                <a:solidFill>
                  <a:schemeClr val="bg1"/>
                </a:solidFill>
              </a:rPr>
              <a:t>, K. W. And Schmidt, W. 1976 A survey of managerial interests with respect to conflict. </a:t>
            </a:r>
            <a:r>
              <a:rPr lang="en-US" sz="4400" b="0" i="1" dirty="0" smtClean="0">
                <a:solidFill>
                  <a:schemeClr val="bg1"/>
                </a:solidFill>
              </a:rPr>
              <a:t>Academy of Management Journal </a:t>
            </a:r>
            <a:r>
              <a:rPr lang="en-US" sz="4400" b="0" dirty="0" smtClean="0">
                <a:solidFill>
                  <a:schemeClr val="bg1"/>
                </a:solidFill>
              </a:rPr>
              <a:t>19: 315–</a:t>
            </a:r>
            <a:r>
              <a:rPr lang="en-US" sz="4400" b="0" dirty="0" smtClean="0">
                <a:solidFill>
                  <a:schemeClr val="bg1"/>
                </a:solidFill>
              </a:rPr>
              <a:t>31 </a:t>
            </a:r>
          </a:p>
          <a:p>
            <a:r>
              <a:rPr lang="en-US" sz="4400" b="0" dirty="0" smtClean="0">
                <a:solidFill>
                  <a:schemeClr val="bg1"/>
                </a:solidFill>
              </a:rPr>
              <a:t>van </a:t>
            </a:r>
            <a:r>
              <a:rPr lang="en-US" sz="4400" b="0" dirty="0" err="1" smtClean="0">
                <a:solidFill>
                  <a:schemeClr val="bg1"/>
                </a:solidFill>
              </a:rPr>
              <a:t>Meurs</a:t>
            </a:r>
            <a:r>
              <a:rPr lang="en-US" sz="4400" b="0" dirty="0" smtClean="0">
                <a:solidFill>
                  <a:schemeClr val="bg1"/>
                </a:solidFill>
              </a:rPr>
              <a:t> &amp; Spencer-</a:t>
            </a:r>
            <a:r>
              <a:rPr lang="en-US" sz="4400" b="0" dirty="0" err="1" smtClean="0">
                <a:solidFill>
                  <a:schemeClr val="bg1"/>
                </a:solidFill>
              </a:rPr>
              <a:t>Oatey</a:t>
            </a:r>
            <a:r>
              <a:rPr lang="en-US" sz="4400" b="0" dirty="0" smtClean="0">
                <a:solidFill>
                  <a:schemeClr val="bg1"/>
                </a:solidFill>
              </a:rPr>
              <a:t> 2010: Multidisciplinary Perspectives </a:t>
            </a:r>
            <a:r>
              <a:rPr lang="en-US" sz="4400" b="0" dirty="0" smtClean="0">
                <a:solidFill>
                  <a:schemeClr val="bg1"/>
                </a:solidFill>
              </a:rPr>
              <a:t>on Intercultural Conflict: The Bermuda Triangle of Conflict, Culture and Communication.</a:t>
            </a:r>
          </a:p>
          <a:p>
            <a:r>
              <a:rPr lang="en-US" sz="4400" b="0" dirty="0" smtClean="0">
                <a:solidFill>
                  <a:schemeClr val="bg1"/>
                </a:solidFill>
              </a:rPr>
              <a:t>Wagner, J., </a:t>
            </a:r>
            <a:r>
              <a:rPr lang="en-US" sz="4400" b="0" dirty="0" err="1" smtClean="0">
                <a:solidFill>
                  <a:schemeClr val="bg1"/>
                </a:solidFill>
              </a:rPr>
              <a:t>Broström</a:t>
            </a:r>
            <a:r>
              <a:rPr lang="en-US" sz="4400" b="0" dirty="0" smtClean="0">
                <a:solidFill>
                  <a:schemeClr val="bg1"/>
                </a:solidFill>
              </a:rPr>
              <a:t>, S. (Ed.) 1996:  Early Childhood Education in Five Nordic Countries. Academia.  </a:t>
            </a:r>
          </a:p>
          <a:p>
            <a:endParaRPr lang="da-DK" sz="4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 err="1" smtClean="0">
                <a:solidFill>
                  <a:srgbClr val="000000"/>
                </a:solidFill>
              </a:rPr>
              <a:t>Thank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you</a:t>
            </a:r>
            <a:endParaRPr lang="da-DK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5845"/>
            <a:ext cx="8229600" cy="30239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a-DK" sz="3600" b="0" dirty="0" smtClean="0">
                <a:solidFill>
                  <a:schemeClr val="bg1"/>
                </a:solidFill>
                <a:hlinkClick r:id="rId2"/>
              </a:rPr>
              <a:t>helle.harnisch@gmail.com</a:t>
            </a:r>
            <a:endParaRPr lang="da-DK" sz="3600" b="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da-DK" sz="3600" b="0" dirty="0" err="1" smtClean="0">
                <a:solidFill>
                  <a:schemeClr val="bg1"/>
                </a:solidFill>
              </a:rPr>
              <a:t>www.dis.dk</a:t>
            </a:r>
            <a:endParaRPr lang="da-DK" sz="36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5424"/>
          </a:xfrm>
        </p:spPr>
        <p:txBody>
          <a:bodyPr/>
          <a:lstStyle/>
          <a:p>
            <a:r>
              <a:rPr lang="da-DK" b="0" dirty="0" smtClean="0">
                <a:solidFill>
                  <a:srgbClr val="000000"/>
                </a:solidFill>
              </a:rPr>
              <a:t>The </a:t>
            </a:r>
            <a:r>
              <a:rPr lang="da-DK" b="0" dirty="0" err="1" smtClean="0">
                <a:solidFill>
                  <a:srgbClr val="000000"/>
                </a:solidFill>
              </a:rPr>
              <a:t>Competent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Child</a:t>
            </a:r>
            <a:endParaRPr lang="da-DK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da-DK" sz="2800" b="0" dirty="0" smtClean="0">
                <a:solidFill>
                  <a:srgbClr val="000000"/>
                </a:solidFill>
              </a:rPr>
              <a:t>Rousseau 1762: ”</a:t>
            </a:r>
            <a:r>
              <a:rPr lang="da-DK" sz="2800" b="0" dirty="0" err="1" smtClean="0">
                <a:solidFill>
                  <a:srgbClr val="000000"/>
                </a:solidFill>
              </a:rPr>
              <a:t>Èmile</a:t>
            </a:r>
            <a:r>
              <a:rPr lang="da-DK" sz="2800" b="0" dirty="0" smtClean="0">
                <a:solidFill>
                  <a:srgbClr val="000000"/>
                </a:solidFill>
              </a:rPr>
              <a:t>” </a:t>
            </a:r>
            <a:r>
              <a:rPr lang="da-DK" sz="2800" b="0" dirty="0" err="1" smtClean="0">
                <a:solidFill>
                  <a:srgbClr val="000000"/>
                </a:solidFill>
              </a:rPr>
              <a:t>Egalitarianism</a:t>
            </a:r>
            <a:r>
              <a:rPr lang="da-DK" sz="2800" b="0" dirty="0" smtClean="0">
                <a:solidFill>
                  <a:srgbClr val="000000"/>
                </a:solidFill>
              </a:rPr>
              <a:t> and </a:t>
            </a:r>
            <a:r>
              <a:rPr lang="da-DK" sz="2800" b="0" dirty="0" err="1" smtClean="0">
                <a:solidFill>
                  <a:srgbClr val="000000"/>
                </a:solidFill>
              </a:rPr>
              <a:t>natural</a:t>
            </a:r>
            <a:r>
              <a:rPr lang="da-DK" sz="2800" b="0" dirty="0" smtClean="0">
                <a:solidFill>
                  <a:srgbClr val="000000"/>
                </a:solidFill>
              </a:rPr>
              <a:t> </a:t>
            </a:r>
            <a:r>
              <a:rPr lang="da-DK" sz="2800" b="0" dirty="0" err="1" smtClean="0">
                <a:solidFill>
                  <a:srgbClr val="000000"/>
                </a:solidFill>
              </a:rPr>
              <a:t>development</a:t>
            </a:r>
            <a:r>
              <a:rPr lang="da-DK" sz="2800" b="0" dirty="0" smtClean="0">
                <a:solidFill>
                  <a:srgbClr val="000000"/>
                </a:solidFill>
              </a:rPr>
              <a:t> of the human </a:t>
            </a:r>
            <a:r>
              <a:rPr lang="da-DK" sz="2800" b="0" dirty="0" err="1" smtClean="0">
                <a:solidFill>
                  <a:srgbClr val="000000"/>
                </a:solidFill>
              </a:rPr>
              <a:t>being</a:t>
            </a:r>
            <a:endParaRPr lang="da-DK" sz="2800" b="0" dirty="0" smtClean="0">
              <a:solidFill>
                <a:srgbClr val="000000"/>
              </a:solidFill>
            </a:endParaRPr>
          </a:p>
          <a:p>
            <a:r>
              <a:rPr lang="da-DK" sz="2800" b="0" dirty="0" smtClean="0">
                <a:solidFill>
                  <a:srgbClr val="000000"/>
                </a:solidFill>
              </a:rPr>
              <a:t>A </a:t>
            </a:r>
            <a:r>
              <a:rPr lang="da-DK" sz="2800" b="0" dirty="0" err="1" smtClean="0">
                <a:solidFill>
                  <a:srgbClr val="000000"/>
                </a:solidFill>
              </a:rPr>
              <a:t>reaction</a:t>
            </a:r>
            <a:r>
              <a:rPr lang="da-DK" sz="2800" b="0" dirty="0" smtClean="0">
                <a:solidFill>
                  <a:srgbClr val="000000"/>
                </a:solidFill>
              </a:rPr>
              <a:t> to ”</a:t>
            </a:r>
            <a:r>
              <a:rPr lang="da-DK" sz="2800" b="0" dirty="0" err="1" smtClean="0">
                <a:solidFill>
                  <a:srgbClr val="000000"/>
                </a:solidFill>
              </a:rPr>
              <a:t>Tabula</a:t>
            </a:r>
            <a:r>
              <a:rPr lang="da-DK" sz="2800" b="0" dirty="0" smtClean="0">
                <a:solidFill>
                  <a:srgbClr val="000000"/>
                </a:solidFill>
              </a:rPr>
              <a:t> </a:t>
            </a:r>
            <a:r>
              <a:rPr lang="da-DK" sz="2800" b="0" dirty="0" err="1" smtClean="0">
                <a:solidFill>
                  <a:srgbClr val="000000"/>
                </a:solidFill>
              </a:rPr>
              <a:t>Rasa</a:t>
            </a:r>
            <a:r>
              <a:rPr lang="da-DK" sz="2800" b="0" dirty="0" smtClean="0">
                <a:solidFill>
                  <a:srgbClr val="000000"/>
                </a:solidFill>
              </a:rPr>
              <a:t>” and </a:t>
            </a:r>
            <a:r>
              <a:rPr lang="da-DK" sz="2800" b="0" dirty="0" err="1" smtClean="0">
                <a:solidFill>
                  <a:srgbClr val="000000"/>
                </a:solidFill>
              </a:rPr>
              <a:t>behaviorism</a:t>
            </a:r>
            <a:endParaRPr lang="da-DK" sz="2800" b="0" dirty="0" smtClean="0">
              <a:solidFill>
                <a:srgbClr val="000000"/>
              </a:solidFill>
            </a:endParaRPr>
          </a:p>
          <a:p>
            <a:r>
              <a:rPr lang="da-DK" sz="2800" b="0" dirty="0" smtClean="0">
                <a:solidFill>
                  <a:srgbClr val="000000"/>
                </a:solidFill>
              </a:rPr>
              <a:t>Daniel Stern ”The </a:t>
            </a:r>
            <a:r>
              <a:rPr lang="da-DK" sz="2800" b="0" dirty="0" err="1" smtClean="0">
                <a:solidFill>
                  <a:srgbClr val="000000"/>
                </a:solidFill>
              </a:rPr>
              <a:t>Interpersonal</a:t>
            </a:r>
            <a:r>
              <a:rPr lang="da-DK" sz="2800" b="0" dirty="0" smtClean="0">
                <a:solidFill>
                  <a:srgbClr val="000000"/>
                </a:solidFill>
              </a:rPr>
              <a:t> </a:t>
            </a:r>
            <a:r>
              <a:rPr lang="da-DK" sz="2800" b="0" dirty="0" err="1" smtClean="0">
                <a:solidFill>
                  <a:srgbClr val="000000"/>
                </a:solidFill>
              </a:rPr>
              <a:t>world</a:t>
            </a:r>
            <a:r>
              <a:rPr lang="da-DK" sz="2800" b="0" dirty="0" smtClean="0">
                <a:solidFill>
                  <a:srgbClr val="000000"/>
                </a:solidFill>
              </a:rPr>
              <a:t> of the infant” 1991. </a:t>
            </a:r>
            <a:r>
              <a:rPr lang="da-DK" sz="2800" b="0" dirty="0" err="1" smtClean="0">
                <a:solidFill>
                  <a:srgbClr val="000000"/>
                </a:solidFill>
              </a:rPr>
              <a:t>Theories</a:t>
            </a:r>
            <a:r>
              <a:rPr lang="da-DK" sz="2800" b="0" dirty="0" smtClean="0">
                <a:solidFill>
                  <a:srgbClr val="000000"/>
                </a:solidFill>
              </a:rPr>
              <a:t> and </a:t>
            </a:r>
            <a:r>
              <a:rPr lang="da-DK" sz="2800" b="0" dirty="0" err="1" smtClean="0">
                <a:solidFill>
                  <a:srgbClr val="000000"/>
                </a:solidFill>
              </a:rPr>
              <a:t>practice</a:t>
            </a:r>
            <a:r>
              <a:rPr lang="da-DK" sz="2800" b="0" dirty="0" smtClean="0">
                <a:solidFill>
                  <a:srgbClr val="000000"/>
                </a:solidFill>
              </a:rPr>
              <a:t> – </a:t>
            </a:r>
            <a:r>
              <a:rPr lang="da-DK" sz="2800" b="0" dirty="0" err="1" smtClean="0">
                <a:solidFill>
                  <a:srgbClr val="000000"/>
                </a:solidFill>
              </a:rPr>
              <a:t>Psychodynamics</a:t>
            </a:r>
            <a:r>
              <a:rPr lang="da-DK" sz="2800" b="0" dirty="0" smtClean="0">
                <a:solidFill>
                  <a:srgbClr val="000000"/>
                </a:solidFill>
              </a:rPr>
              <a:t>. </a:t>
            </a:r>
          </a:p>
          <a:p>
            <a:r>
              <a:rPr lang="da-DK" sz="2800" b="0" dirty="0" smtClean="0">
                <a:solidFill>
                  <a:srgbClr val="000000"/>
                </a:solidFill>
              </a:rPr>
              <a:t>Jesper Juul: Det kompetente barn</a:t>
            </a:r>
          </a:p>
          <a:p>
            <a:r>
              <a:rPr lang="da-DK" sz="2800" b="0" dirty="0" err="1" smtClean="0">
                <a:solidFill>
                  <a:srgbClr val="000000"/>
                </a:solidFill>
              </a:rPr>
              <a:t>Pros</a:t>
            </a:r>
            <a:r>
              <a:rPr lang="da-DK" sz="2800" b="0" dirty="0" smtClean="0">
                <a:solidFill>
                  <a:srgbClr val="000000"/>
                </a:solidFill>
              </a:rPr>
              <a:t> and </a:t>
            </a:r>
            <a:r>
              <a:rPr lang="da-DK" sz="2800" b="0" dirty="0" err="1" smtClean="0">
                <a:solidFill>
                  <a:srgbClr val="000000"/>
                </a:solidFill>
              </a:rPr>
              <a:t>Cons</a:t>
            </a:r>
            <a:r>
              <a:rPr lang="da-DK" sz="2800" b="0" dirty="0" smtClean="0">
                <a:solidFill>
                  <a:srgbClr val="000000"/>
                </a:solidFill>
              </a:rPr>
              <a:t> of the </a:t>
            </a:r>
            <a:r>
              <a:rPr lang="da-DK" sz="2800" b="0" dirty="0" err="1" smtClean="0">
                <a:solidFill>
                  <a:srgbClr val="000000"/>
                </a:solidFill>
              </a:rPr>
              <a:t>spreading</a:t>
            </a:r>
            <a:r>
              <a:rPr lang="da-DK" sz="2800" b="0" dirty="0" smtClean="0">
                <a:solidFill>
                  <a:srgbClr val="000000"/>
                </a:solidFill>
              </a:rPr>
              <a:t> of the </a:t>
            </a:r>
            <a:r>
              <a:rPr lang="da-DK" sz="2800" b="0" dirty="0" err="1" smtClean="0">
                <a:solidFill>
                  <a:srgbClr val="000000"/>
                </a:solidFill>
              </a:rPr>
              <a:t>concept</a:t>
            </a:r>
            <a:r>
              <a:rPr lang="da-DK" sz="2800" b="0" dirty="0" smtClean="0">
                <a:solidFill>
                  <a:srgbClr val="000000"/>
                </a:solidFill>
              </a:rPr>
              <a:t> ”The </a:t>
            </a:r>
            <a:r>
              <a:rPr lang="da-DK" sz="2800" b="0" dirty="0" err="1" smtClean="0">
                <a:solidFill>
                  <a:srgbClr val="000000"/>
                </a:solidFill>
              </a:rPr>
              <a:t>Competent</a:t>
            </a:r>
            <a:r>
              <a:rPr lang="da-DK" sz="2800" b="0" dirty="0" smtClean="0">
                <a:solidFill>
                  <a:srgbClr val="000000"/>
                </a:solidFill>
              </a:rPr>
              <a:t> </a:t>
            </a:r>
            <a:r>
              <a:rPr lang="da-DK" sz="2800" b="0" dirty="0" err="1" smtClean="0">
                <a:solidFill>
                  <a:srgbClr val="000000"/>
                </a:solidFill>
              </a:rPr>
              <a:t>Child</a:t>
            </a:r>
            <a:r>
              <a:rPr lang="da-DK" sz="2800" b="0" dirty="0" smtClean="0">
                <a:solidFill>
                  <a:srgbClr val="000000"/>
                </a:solidFill>
              </a:rPr>
              <a:t>”: </a:t>
            </a:r>
            <a:r>
              <a:rPr lang="da-DK" sz="2800" b="0" dirty="0" err="1" smtClean="0">
                <a:solidFill>
                  <a:srgbClr val="000000"/>
                </a:solidFill>
              </a:rPr>
              <a:t>Negotiating</a:t>
            </a:r>
            <a:r>
              <a:rPr lang="da-DK" sz="2800" b="0" dirty="0" smtClean="0">
                <a:solidFill>
                  <a:srgbClr val="000000"/>
                </a:solidFill>
              </a:rPr>
              <a:t> </a:t>
            </a:r>
            <a:r>
              <a:rPr lang="da-DK" sz="2800" b="0" dirty="0" err="1" smtClean="0">
                <a:solidFill>
                  <a:srgbClr val="000000"/>
                </a:solidFill>
              </a:rPr>
              <a:t>childhood</a:t>
            </a:r>
            <a:endParaRPr lang="da-DK" sz="2800" b="0" dirty="0" smtClean="0">
              <a:solidFill>
                <a:srgbClr val="000000"/>
              </a:solidFill>
            </a:endParaRPr>
          </a:p>
          <a:p>
            <a:r>
              <a:rPr lang="da-DK" sz="2800" b="0" dirty="0" err="1" smtClean="0">
                <a:solidFill>
                  <a:srgbClr val="000000"/>
                </a:solidFill>
              </a:rPr>
              <a:t>Children</a:t>
            </a:r>
            <a:r>
              <a:rPr lang="da-DK" sz="2800" b="0" dirty="0" smtClean="0">
                <a:solidFill>
                  <a:srgbClr val="000000"/>
                </a:solidFill>
              </a:rPr>
              <a:t> and </a:t>
            </a:r>
            <a:r>
              <a:rPr lang="da-DK" sz="2800" b="0" dirty="0" err="1" smtClean="0">
                <a:solidFill>
                  <a:srgbClr val="000000"/>
                </a:solidFill>
              </a:rPr>
              <a:t>family</a:t>
            </a:r>
            <a:r>
              <a:rPr lang="da-DK" sz="2800" b="0" dirty="0" smtClean="0">
                <a:solidFill>
                  <a:srgbClr val="000000"/>
                </a:solidFill>
              </a:rPr>
              <a:t> time </a:t>
            </a:r>
            <a:r>
              <a:rPr lang="da-DK" sz="2800" b="0" dirty="0" err="1" smtClean="0">
                <a:solidFill>
                  <a:srgbClr val="000000"/>
                </a:solidFill>
              </a:rPr>
              <a:t>today</a:t>
            </a:r>
            <a:r>
              <a:rPr lang="da-DK" sz="2800" b="0" dirty="0" smtClean="0">
                <a:solidFill>
                  <a:srgbClr val="000000"/>
                </a:solidFill>
              </a:rPr>
              <a:t>: New families</a:t>
            </a:r>
            <a:endParaRPr lang="da-DK" sz="28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6349"/>
          </a:xfrm>
        </p:spPr>
        <p:txBody>
          <a:bodyPr/>
          <a:lstStyle/>
          <a:p>
            <a:pPr algn="l"/>
            <a:endParaRPr lang="da-DK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3931920" cy="1969894"/>
          </a:xfrm>
        </p:spPr>
        <p:txBody>
          <a:bodyPr/>
          <a:lstStyle/>
          <a:p>
            <a:r>
              <a:rPr lang="da-DK" b="0" dirty="0" err="1" smtClean="0">
                <a:solidFill>
                  <a:schemeClr val="bg1"/>
                </a:solidFill>
                <a:latin typeface="+mj-lt"/>
              </a:rPr>
              <a:t>Important</a:t>
            </a:r>
            <a:r>
              <a:rPr lang="da-DK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a-DK" b="0" dirty="0" err="1" smtClean="0">
                <a:solidFill>
                  <a:schemeClr val="bg1"/>
                </a:solidFill>
                <a:latin typeface="+mj-lt"/>
              </a:rPr>
              <a:t>concepts</a:t>
            </a:r>
            <a:r>
              <a:rPr lang="da-DK" b="0" dirty="0" smtClean="0">
                <a:solidFill>
                  <a:schemeClr val="bg1"/>
                </a:solidFill>
                <a:latin typeface="+mj-lt"/>
              </a:rPr>
              <a:t> in </a:t>
            </a:r>
            <a:br>
              <a:rPr lang="da-DK" b="0" dirty="0" smtClean="0">
                <a:solidFill>
                  <a:schemeClr val="bg1"/>
                </a:solidFill>
                <a:latin typeface="+mj-lt"/>
              </a:rPr>
            </a:br>
            <a:r>
              <a:rPr lang="da-DK" b="0" dirty="0" smtClean="0">
                <a:solidFill>
                  <a:schemeClr val="bg1"/>
                </a:solidFill>
                <a:latin typeface="+mj-lt"/>
              </a:rPr>
              <a:t>Danish </a:t>
            </a:r>
            <a:r>
              <a:rPr lang="da-DK" b="0" dirty="0" err="1" smtClean="0">
                <a:solidFill>
                  <a:schemeClr val="bg1"/>
                </a:solidFill>
                <a:latin typeface="+mj-lt"/>
              </a:rPr>
              <a:t>childcare</a:t>
            </a:r>
            <a:endParaRPr lang="da-DK" b="0" dirty="0" smtClean="0">
              <a:solidFill>
                <a:schemeClr val="bg1"/>
              </a:solidFill>
              <a:latin typeface="+mj-lt"/>
            </a:endParaRPr>
          </a:p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69894"/>
            <a:ext cx="3931920" cy="4067835"/>
          </a:xfrm>
        </p:spPr>
        <p:txBody>
          <a:bodyPr>
            <a:normAutofit fontScale="47500" lnSpcReduction="20000"/>
          </a:bodyPr>
          <a:lstStyle/>
          <a:p>
            <a:r>
              <a:rPr lang="da-DK" sz="3600" b="0" dirty="0" err="1" smtClean="0">
                <a:solidFill>
                  <a:srgbClr val="000000"/>
                </a:solidFill>
              </a:rPr>
              <a:t>Egalitarianism</a:t>
            </a:r>
            <a:r>
              <a:rPr lang="da-DK" sz="3600" b="0" dirty="0" smtClean="0">
                <a:solidFill>
                  <a:srgbClr val="000000"/>
                </a:solidFill>
              </a:rPr>
              <a:t> (Wagner)       </a:t>
            </a:r>
          </a:p>
          <a:p>
            <a:r>
              <a:rPr lang="da-DK" sz="3600" b="0" dirty="0" smtClean="0">
                <a:solidFill>
                  <a:srgbClr val="000000"/>
                </a:solidFill>
              </a:rPr>
              <a:t>Emancipation (Wagner) </a:t>
            </a:r>
          </a:p>
          <a:p>
            <a:r>
              <a:rPr lang="da-DK" sz="3600" b="0" dirty="0" smtClean="0">
                <a:solidFill>
                  <a:srgbClr val="000000"/>
                </a:solidFill>
              </a:rPr>
              <a:t>En god barndom (Wagner, </a:t>
            </a:r>
            <a:r>
              <a:rPr lang="da-DK" sz="3600" b="0" dirty="0" err="1" smtClean="0">
                <a:solidFill>
                  <a:srgbClr val="000000"/>
                </a:solidFill>
              </a:rPr>
              <a:t>Brostøm</a:t>
            </a:r>
            <a:r>
              <a:rPr lang="da-DK" sz="3600" b="0" dirty="0" smtClean="0">
                <a:solidFill>
                  <a:srgbClr val="000000"/>
                </a:solidFill>
              </a:rPr>
              <a:t>, </a:t>
            </a:r>
            <a:r>
              <a:rPr lang="da-DK" sz="3600" b="0" dirty="0" err="1" smtClean="0">
                <a:solidFill>
                  <a:srgbClr val="000000"/>
                </a:solidFill>
              </a:rPr>
              <a:t>Gitz-Johansen</a:t>
            </a:r>
            <a:r>
              <a:rPr lang="da-DK" sz="3600" b="0" dirty="0" smtClean="0">
                <a:solidFill>
                  <a:srgbClr val="000000"/>
                </a:solidFill>
              </a:rPr>
              <a:t>)</a:t>
            </a:r>
          </a:p>
          <a:p>
            <a:r>
              <a:rPr lang="da-DK" sz="3600" b="0" dirty="0" err="1" smtClean="0">
                <a:solidFill>
                  <a:srgbClr val="000000"/>
                </a:solidFill>
              </a:rPr>
              <a:t>Autonomy</a:t>
            </a:r>
            <a:r>
              <a:rPr lang="da-DK" sz="3600" b="0" dirty="0" smtClean="0">
                <a:solidFill>
                  <a:srgbClr val="000000"/>
                </a:solidFill>
              </a:rPr>
              <a:t> (</a:t>
            </a:r>
            <a:r>
              <a:rPr lang="da-DK" sz="3600" b="0" dirty="0" err="1" smtClean="0">
                <a:solidFill>
                  <a:srgbClr val="000000"/>
                </a:solidFill>
              </a:rPr>
              <a:t>Cultural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  <a:r>
              <a:rPr lang="da-DK" sz="3600" b="0" dirty="0" err="1" smtClean="0">
                <a:solidFill>
                  <a:srgbClr val="000000"/>
                </a:solidFill>
              </a:rPr>
              <a:t>value</a:t>
            </a:r>
            <a:r>
              <a:rPr lang="da-DK" sz="3600" b="0" dirty="0" smtClean="0">
                <a:solidFill>
                  <a:srgbClr val="000000"/>
                </a:solidFill>
              </a:rPr>
              <a:t>)</a:t>
            </a:r>
          </a:p>
          <a:p>
            <a:r>
              <a:rPr lang="da-DK" sz="3600" b="0" dirty="0" err="1" smtClean="0">
                <a:solidFill>
                  <a:srgbClr val="000000"/>
                </a:solidFill>
              </a:rPr>
              <a:t>Friendship</a:t>
            </a:r>
            <a:r>
              <a:rPr lang="da-DK" sz="3600" b="0" dirty="0" smtClean="0">
                <a:solidFill>
                  <a:srgbClr val="000000"/>
                </a:solidFill>
              </a:rPr>
              <a:t> (Danish </a:t>
            </a:r>
            <a:r>
              <a:rPr lang="da-DK" sz="3600" b="0" dirty="0" err="1" smtClean="0">
                <a:solidFill>
                  <a:srgbClr val="000000"/>
                </a:solidFill>
              </a:rPr>
              <a:t>pedagogy</a:t>
            </a:r>
            <a:r>
              <a:rPr lang="da-DK" sz="3600" b="0" dirty="0" smtClean="0">
                <a:solidFill>
                  <a:srgbClr val="000000"/>
                </a:solidFill>
              </a:rPr>
              <a:t>, </a:t>
            </a:r>
            <a:r>
              <a:rPr lang="da-DK" sz="3600" b="0" dirty="0" err="1" smtClean="0">
                <a:solidFill>
                  <a:srgbClr val="000000"/>
                </a:solidFill>
              </a:rPr>
              <a:t>cultural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  <a:r>
              <a:rPr lang="da-DK" sz="3600" b="0" dirty="0" err="1" smtClean="0">
                <a:solidFill>
                  <a:srgbClr val="000000"/>
                </a:solidFill>
              </a:rPr>
              <a:t>value</a:t>
            </a:r>
            <a:r>
              <a:rPr lang="da-DK" sz="3600" b="0" dirty="0" smtClean="0">
                <a:solidFill>
                  <a:srgbClr val="000000"/>
                </a:solidFill>
              </a:rPr>
              <a:t>) </a:t>
            </a:r>
          </a:p>
          <a:p>
            <a:r>
              <a:rPr lang="da-DK" sz="3600" b="0" dirty="0" smtClean="0">
                <a:solidFill>
                  <a:srgbClr val="000000"/>
                </a:solidFill>
              </a:rPr>
              <a:t>The </a:t>
            </a:r>
            <a:r>
              <a:rPr lang="da-DK" sz="3600" b="0" dirty="0" err="1" smtClean="0">
                <a:solidFill>
                  <a:srgbClr val="000000"/>
                </a:solidFill>
              </a:rPr>
              <a:t>Competent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  <a:r>
              <a:rPr lang="da-DK" sz="3600" b="0" dirty="0" err="1" smtClean="0">
                <a:solidFill>
                  <a:srgbClr val="000000"/>
                </a:solidFill>
              </a:rPr>
              <a:t>Child</a:t>
            </a:r>
            <a:r>
              <a:rPr lang="da-DK" sz="3600" b="0" dirty="0" smtClean="0">
                <a:solidFill>
                  <a:srgbClr val="000000"/>
                </a:solidFill>
              </a:rPr>
              <a:t> (Stern, </a:t>
            </a:r>
            <a:r>
              <a:rPr lang="da-DK" sz="3600" b="0" dirty="0" err="1" smtClean="0">
                <a:solidFill>
                  <a:srgbClr val="000000"/>
                </a:solidFill>
              </a:rPr>
              <a:t>Seligman</a:t>
            </a:r>
            <a:r>
              <a:rPr lang="da-DK" sz="3600" b="0" dirty="0" smtClean="0">
                <a:solidFill>
                  <a:srgbClr val="000000"/>
                </a:solidFill>
              </a:rPr>
              <a:t>, Jesper Juul, </a:t>
            </a:r>
            <a:r>
              <a:rPr lang="da-DK" sz="3600" b="0" dirty="0" err="1" smtClean="0">
                <a:solidFill>
                  <a:srgbClr val="000000"/>
                </a:solidFill>
              </a:rPr>
              <a:t>Gitz-Johansen</a:t>
            </a:r>
            <a:r>
              <a:rPr lang="da-DK" sz="3600" b="0" dirty="0" smtClean="0">
                <a:solidFill>
                  <a:srgbClr val="000000"/>
                </a:solidFill>
              </a:rPr>
              <a:t>)</a:t>
            </a:r>
          </a:p>
          <a:p>
            <a:r>
              <a:rPr lang="da-DK" sz="3600" b="0" dirty="0" smtClean="0">
                <a:solidFill>
                  <a:srgbClr val="000000"/>
                </a:solidFill>
              </a:rPr>
              <a:t>Trust (</a:t>
            </a:r>
            <a:r>
              <a:rPr lang="da-DK" sz="3600" b="0" dirty="0" err="1" smtClean="0">
                <a:solidFill>
                  <a:srgbClr val="000000"/>
                </a:solidFill>
              </a:rPr>
              <a:t>cultural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  <a:r>
              <a:rPr lang="da-DK" sz="3600" b="0" dirty="0" err="1" smtClean="0">
                <a:solidFill>
                  <a:srgbClr val="000000"/>
                </a:solidFill>
              </a:rPr>
              <a:t>value</a:t>
            </a:r>
            <a:r>
              <a:rPr lang="da-DK" sz="3600" b="0" dirty="0" smtClean="0">
                <a:solidFill>
                  <a:srgbClr val="000000"/>
                </a:solidFill>
              </a:rPr>
              <a:t>)</a:t>
            </a:r>
          </a:p>
          <a:p>
            <a:r>
              <a:rPr lang="da-DK" sz="3600" b="0" dirty="0" err="1" smtClean="0">
                <a:solidFill>
                  <a:srgbClr val="000000"/>
                </a:solidFill>
              </a:rPr>
              <a:t>Democracy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</a:p>
          <a:p>
            <a:r>
              <a:rPr lang="da-DK" sz="3600" b="0" dirty="0" err="1" smtClean="0">
                <a:solidFill>
                  <a:srgbClr val="000000"/>
                </a:solidFill>
              </a:rPr>
              <a:t>Empathy/fairness</a:t>
            </a:r>
            <a:r>
              <a:rPr lang="da-DK" sz="3600" b="0" dirty="0" smtClean="0">
                <a:solidFill>
                  <a:srgbClr val="000000"/>
                </a:solidFill>
              </a:rPr>
              <a:t> (</a:t>
            </a:r>
            <a:r>
              <a:rPr lang="da-DK" sz="3600" b="0" dirty="0" err="1" smtClean="0">
                <a:solidFill>
                  <a:srgbClr val="000000"/>
                </a:solidFill>
              </a:rPr>
              <a:t>pedagogical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  <a:r>
              <a:rPr lang="da-DK" sz="3600" b="0" dirty="0" err="1" smtClean="0">
                <a:solidFill>
                  <a:srgbClr val="000000"/>
                </a:solidFill>
              </a:rPr>
              <a:t>practice</a:t>
            </a:r>
            <a:r>
              <a:rPr lang="da-DK" sz="3600" b="0" dirty="0" smtClean="0">
                <a:solidFill>
                  <a:srgbClr val="000000"/>
                </a:solidFill>
              </a:rPr>
              <a:t>)</a:t>
            </a:r>
          </a:p>
          <a:p>
            <a:r>
              <a:rPr lang="da-DK" sz="3600" b="0" dirty="0" smtClean="0">
                <a:solidFill>
                  <a:srgbClr val="000000"/>
                </a:solidFill>
              </a:rPr>
              <a:t>Lighed (Same as)  (lighed - look </a:t>
            </a:r>
            <a:r>
              <a:rPr lang="da-DK" sz="3600" b="0" dirty="0" err="1" smtClean="0">
                <a:solidFill>
                  <a:srgbClr val="000000"/>
                </a:solidFill>
              </a:rPr>
              <a:t>like</a:t>
            </a:r>
            <a:r>
              <a:rPr lang="da-DK" sz="3600" b="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54880" y="455589"/>
            <a:ext cx="3931920" cy="1514305"/>
          </a:xfrm>
        </p:spPr>
        <p:txBody>
          <a:bodyPr/>
          <a:lstStyle/>
          <a:p>
            <a:r>
              <a:rPr lang="da-DK" b="0" dirty="0" err="1" smtClean="0">
                <a:solidFill>
                  <a:srgbClr val="000000"/>
                </a:solidFill>
                <a:latin typeface="+mj-lt"/>
              </a:rPr>
              <a:t>Important</a:t>
            </a:r>
            <a:r>
              <a:rPr lang="da-DK" b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  <a:latin typeface="+mj-lt"/>
              </a:rPr>
              <a:t>Concepts</a:t>
            </a:r>
            <a:r>
              <a:rPr lang="da-DK" b="0" dirty="0" smtClean="0">
                <a:solidFill>
                  <a:srgbClr val="000000"/>
                </a:solidFill>
                <a:latin typeface="+mj-lt"/>
              </a:rPr>
              <a:t> in US </a:t>
            </a:r>
            <a:r>
              <a:rPr lang="da-DK" b="0" dirty="0" err="1" smtClean="0">
                <a:solidFill>
                  <a:srgbClr val="000000"/>
                </a:solidFill>
                <a:latin typeface="+mj-lt"/>
              </a:rPr>
              <a:t>child</a:t>
            </a:r>
            <a:r>
              <a:rPr lang="da-DK" b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  <a:latin typeface="+mj-lt"/>
              </a:rPr>
              <a:t>care</a:t>
            </a:r>
            <a:r>
              <a:rPr lang="da-DK" b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  <a:latin typeface="+mj-lt"/>
              </a:rPr>
              <a:t>according</a:t>
            </a:r>
            <a:r>
              <a:rPr lang="da-DK" b="0" dirty="0" smtClean="0">
                <a:solidFill>
                  <a:srgbClr val="000000"/>
                </a:solidFill>
                <a:latin typeface="+mj-lt"/>
              </a:rPr>
              <a:t> to US students</a:t>
            </a:r>
          </a:p>
          <a:p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969894"/>
            <a:ext cx="3931920" cy="4067835"/>
          </a:xfrm>
        </p:spPr>
        <p:txBody>
          <a:bodyPr>
            <a:noAutofit/>
          </a:bodyPr>
          <a:lstStyle/>
          <a:p>
            <a:r>
              <a:rPr lang="da-DK" sz="1700" b="0" dirty="0" err="1" smtClean="0">
                <a:solidFill>
                  <a:srgbClr val="000000"/>
                </a:solidFill>
              </a:rPr>
              <a:t>Competition</a:t>
            </a:r>
            <a:r>
              <a:rPr lang="da-DK" sz="1700" b="0" dirty="0" smtClean="0">
                <a:solidFill>
                  <a:srgbClr val="000000"/>
                </a:solidFill>
              </a:rPr>
              <a:t> for excellence</a:t>
            </a:r>
          </a:p>
          <a:p>
            <a:r>
              <a:rPr lang="da-DK" sz="1700" b="0" dirty="0" err="1" smtClean="0">
                <a:solidFill>
                  <a:srgbClr val="000000"/>
                </a:solidFill>
              </a:rPr>
              <a:t>Control</a:t>
            </a:r>
            <a:endParaRPr lang="da-DK" sz="1700" b="0" dirty="0" smtClean="0">
              <a:solidFill>
                <a:srgbClr val="000000"/>
              </a:solidFill>
            </a:endParaRPr>
          </a:p>
          <a:p>
            <a:r>
              <a:rPr lang="da-DK" sz="1700" b="0" dirty="0" smtClean="0">
                <a:solidFill>
                  <a:srgbClr val="000000"/>
                </a:solidFill>
              </a:rPr>
              <a:t>A </a:t>
            </a:r>
            <a:r>
              <a:rPr lang="da-DK" sz="1700" b="0" dirty="0" err="1" smtClean="0">
                <a:solidFill>
                  <a:srgbClr val="000000"/>
                </a:solidFill>
              </a:rPr>
              <a:t>good</a:t>
            </a:r>
            <a:r>
              <a:rPr lang="da-DK" sz="1700" b="0" dirty="0" smtClean="0">
                <a:solidFill>
                  <a:srgbClr val="000000"/>
                </a:solidFill>
              </a:rPr>
              <a:t> </a:t>
            </a:r>
            <a:r>
              <a:rPr lang="da-DK" sz="1700" b="0" dirty="0" err="1" smtClean="0">
                <a:solidFill>
                  <a:srgbClr val="000000"/>
                </a:solidFill>
              </a:rPr>
              <a:t>childhood</a:t>
            </a:r>
            <a:endParaRPr lang="da-DK" sz="1700" b="0" dirty="0" smtClean="0">
              <a:solidFill>
                <a:srgbClr val="000000"/>
              </a:solidFill>
            </a:endParaRPr>
          </a:p>
          <a:p>
            <a:r>
              <a:rPr lang="da-DK" sz="1700" b="0" dirty="0" err="1" smtClean="0">
                <a:solidFill>
                  <a:srgbClr val="000000"/>
                </a:solidFill>
              </a:rPr>
              <a:t>Protection</a:t>
            </a:r>
            <a:endParaRPr lang="da-DK" sz="1700" b="0" dirty="0" smtClean="0">
              <a:solidFill>
                <a:srgbClr val="000000"/>
              </a:solidFill>
            </a:endParaRPr>
          </a:p>
          <a:p>
            <a:r>
              <a:rPr lang="da-DK" sz="1700" b="0" dirty="0" err="1" smtClean="0">
                <a:solidFill>
                  <a:srgbClr val="000000"/>
                </a:solidFill>
              </a:rPr>
              <a:t>Friendship</a:t>
            </a:r>
            <a:r>
              <a:rPr lang="da-DK" sz="1700" b="0" dirty="0" smtClean="0">
                <a:solidFill>
                  <a:srgbClr val="000000"/>
                </a:solidFill>
              </a:rPr>
              <a:t> (</a:t>
            </a:r>
            <a:r>
              <a:rPr lang="da-DK" sz="1700" b="0" dirty="0" err="1" smtClean="0">
                <a:solidFill>
                  <a:srgbClr val="000000"/>
                </a:solidFill>
              </a:rPr>
              <a:t>Encouraged</a:t>
            </a:r>
            <a:r>
              <a:rPr lang="da-DK" sz="1700" b="0" dirty="0" smtClean="0">
                <a:solidFill>
                  <a:srgbClr val="000000"/>
                </a:solidFill>
              </a:rPr>
              <a:t> </a:t>
            </a:r>
            <a:r>
              <a:rPr lang="da-DK" sz="1700" b="0" dirty="0" err="1" smtClean="0">
                <a:solidFill>
                  <a:srgbClr val="000000"/>
                </a:solidFill>
              </a:rPr>
              <a:t>through</a:t>
            </a:r>
            <a:r>
              <a:rPr lang="da-DK" sz="1700" b="0" dirty="0" smtClean="0">
                <a:solidFill>
                  <a:srgbClr val="000000"/>
                </a:solidFill>
              </a:rPr>
              <a:t> </a:t>
            </a:r>
            <a:r>
              <a:rPr lang="da-DK" sz="1700" b="0" dirty="0" err="1" smtClean="0">
                <a:solidFill>
                  <a:srgbClr val="000000"/>
                </a:solidFill>
              </a:rPr>
              <a:t>play</a:t>
            </a:r>
            <a:r>
              <a:rPr lang="da-DK" sz="1700" b="0" dirty="0" smtClean="0">
                <a:solidFill>
                  <a:srgbClr val="000000"/>
                </a:solidFill>
              </a:rPr>
              <a:t>).</a:t>
            </a:r>
          </a:p>
          <a:p>
            <a:r>
              <a:rPr lang="da-DK" sz="1700" b="0" dirty="0" smtClean="0">
                <a:solidFill>
                  <a:srgbClr val="000000"/>
                </a:solidFill>
              </a:rPr>
              <a:t>The </a:t>
            </a:r>
            <a:r>
              <a:rPr lang="da-DK" sz="1700" b="0" dirty="0" err="1" smtClean="0">
                <a:solidFill>
                  <a:srgbClr val="000000"/>
                </a:solidFill>
              </a:rPr>
              <a:t>skilled</a:t>
            </a:r>
            <a:r>
              <a:rPr lang="da-DK" sz="1700" b="0" dirty="0" smtClean="0">
                <a:solidFill>
                  <a:srgbClr val="000000"/>
                </a:solidFill>
              </a:rPr>
              <a:t> </a:t>
            </a:r>
            <a:r>
              <a:rPr lang="da-DK" sz="1700" b="0" dirty="0" err="1" smtClean="0">
                <a:solidFill>
                  <a:srgbClr val="000000"/>
                </a:solidFill>
              </a:rPr>
              <a:t>child</a:t>
            </a:r>
            <a:endParaRPr lang="da-DK" sz="1700" b="0" dirty="0" smtClean="0">
              <a:solidFill>
                <a:srgbClr val="000000"/>
              </a:solidFill>
            </a:endParaRPr>
          </a:p>
          <a:p>
            <a:r>
              <a:rPr lang="da-DK" sz="1700" b="0" dirty="0" smtClean="0">
                <a:solidFill>
                  <a:srgbClr val="000000"/>
                </a:solidFill>
              </a:rPr>
              <a:t>The </a:t>
            </a:r>
            <a:r>
              <a:rPr lang="da-DK" sz="1700" b="0" dirty="0" err="1" smtClean="0">
                <a:solidFill>
                  <a:srgbClr val="000000"/>
                </a:solidFill>
              </a:rPr>
              <a:t>fear</a:t>
            </a:r>
            <a:r>
              <a:rPr lang="da-DK" sz="1700" b="0" dirty="0" smtClean="0">
                <a:solidFill>
                  <a:srgbClr val="000000"/>
                </a:solidFill>
              </a:rPr>
              <a:t> </a:t>
            </a:r>
            <a:r>
              <a:rPr lang="da-DK" sz="1700" b="0" dirty="0" err="1" smtClean="0">
                <a:solidFill>
                  <a:srgbClr val="000000"/>
                </a:solidFill>
              </a:rPr>
              <a:t>culture</a:t>
            </a:r>
            <a:r>
              <a:rPr lang="da-DK" sz="1700" b="0" dirty="0" smtClean="0">
                <a:solidFill>
                  <a:srgbClr val="000000"/>
                </a:solidFill>
              </a:rPr>
              <a:t> </a:t>
            </a:r>
          </a:p>
          <a:p>
            <a:r>
              <a:rPr lang="da-DK" sz="1700" b="0" dirty="0" err="1" smtClean="0">
                <a:solidFill>
                  <a:srgbClr val="000000"/>
                </a:solidFill>
              </a:rPr>
              <a:t>Democracy</a:t>
            </a:r>
            <a:endParaRPr lang="da-DK" sz="1700" b="0" dirty="0" smtClean="0">
              <a:solidFill>
                <a:srgbClr val="000000"/>
              </a:solidFill>
            </a:endParaRPr>
          </a:p>
          <a:p>
            <a:r>
              <a:rPr lang="da-DK" sz="1700" b="0" dirty="0" smtClean="0">
                <a:solidFill>
                  <a:srgbClr val="000000"/>
                </a:solidFill>
              </a:rPr>
              <a:t>Rights</a:t>
            </a:r>
          </a:p>
          <a:p>
            <a:r>
              <a:rPr lang="da-DK" sz="1700" b="0" dirty="0" err="1" smtClean="0">
                <a:solidFill>
                  <a:srgbClr val="000000"/>
                </a:solidFill>
              </a:rPr>
              <a:t>Diversity</a:t>
            </a:r>
            <a:endParaRPr lang="da-DK" sz="17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716326"/>
            <a:ext cx="3931920" cy="1221008"/>
          </a:xfrm>
        </p:spPr>
        <p:txBody>
          <a:bodyPr/>
          <a:lstStyle/>
          <a:p>
            <a:r>
              <a:rPr lang="da-DK" b="0" dirty="0" err="1" smtClean="0">
                <a:solidFill>
                  <a:srgbClr val="000000"/>
                </a:solidFill>
              </a:rPr>
              <a:t>Important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concepts</a:t>
            </a:r>
            <a:r>
              <a:rPr lang="da-DK" b="0" dirty="0" smtClean="0">
                <a:solidFill>
                  <a:srgbClr val="000000"/>
                </a:solidFill>
              </a:rPr>
              <a:t> in </a:t>
            </a:r>
            <a:br>
              <a:rPr lang="da-DK" b="0" dirty="0" smtClean="0">
                <a:solidFill>
                  <a:srgbClr val="000000"/>
                </a:solidFill>
              </a:rPr>
            </a:br>
            <a:r>
              <a:rPr lang="da-DK" b="0" dirty="0" smtClean="0">
                <a:solidFill>
                  <a:srgbClr val="000000"/>
                </a:solidFill>
              </a:rPr>
              <a:t>Danish </a:t>
            </a:r>
            <a:r>
              <a:rPr lang="da-DK" b="0" dirty="0" err="1" smtClean="0">
                <a:solidFill>
                  <a:srgbClr val="000000"/>
                </a:solidFill>
              </a:rPr>
              <a:t>childcare</a:t>
            </a:r>
            <a:endParaRPr lang="da-DK" b="0" dirty="0" smtClean="0">
              <a:solidFill>
                <a:srgbClr val="000000"/>
              </a:solidFill>
            </a:endParaRPr>
          </a:p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b="0" dirty="0" smtClean="0">
                <a:solidFill>
                  <a:srgbClr val="000000"/>
                </a:solidFill>
              </a:rPr>
              <a:t>Egalitarianism/scared of difference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Emancipation/Laissez faire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En god </a:t>
            </a:r>
            <a:r>
              <a:rPr lang="en-US" b="0" dirty="0" err="1" smtClean="0">
                <a:solidFill>
                  <a:srgbClr val="000000"/>
                </a:solidFill>
              </a:rPr>
              <a:t>barndom</a:t>
            </a:r>
            <a:r>
              <a:rPr lang="en-US" b="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Autonomy/neglect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Friendship</a:t>
            </a:r>
          </a:p>
          <a:p>
            <a:r>
              <a:rPr lang="en-US" b="0" dirty="0" err="1" smtClean="0">
                <a:solidFill>
                  <a:srgbClr val="000000"/>
                </a:solidFill>
              </a:rPr>
              <a:t>Fairnes</a:t>
            </a:r>
            <a:r>
              <a:rPr lang="en-US" b="0" dirty="0" smtClean="0">
                <a:solidFill>
                  <a:srgbClr val="000000"/>
                </a:solidFill>
              </a:rPr>
              <a:t> /conflict avoidant 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The Competent Child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Trust / </a:t>
            </a:r>
            <a:r>
              <a:rPr lang="en-US" b="0" dirty="0" err="1" smtClean="0">
                <a:solidFill>
                  <a:srgbClr val="000000"/>
                </a:solidFill>
              </a:rPr>
              <a:t>naivetivity</a:t>
            </a:r>
            <a:endParaRPr lang="en-US" b="0" dirty="0" smtClean="0">
              <a:solidFill>
                <a:srgbClr val="000000"/>
              </a:solidFill>
            </a:endParaRPr>
          </a:p>
          <a:p>
            <a:r>
              <a:rPr lang="en-US" b="0" dirty="0" smtClean="0">
                <a:solidFill>
                  <a:srgbClr val="000000"/>
                </a:solidFill>
              </a:rPr>
              <a:t>Democracy 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Same as / Xenophobia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54880" y="716325"/>
            <a:ext cx="3931920" cy="1221009"/>
          </a:xfrm>
        </p:spPr>
        <p:txBody>
          <a:bodyPr/>
          <a:lstStyle/>
          <a:p>
            <a:r>
              <a:rPr lang="da-DK" b="0" dirty="0" err="1" smtClean="0">
                <a:solidFill>
                  <a:srgbClr val="000000"/>
                </a:solidFill>
              </a:rPr>
              <a:t>Important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concepts</a:t>
            </a:r>
            <a:r>
              <a:rPr lang="da-DK" b="0" dirty="0" smtClean="0">
                <a:solidFill>
                  <a:srgbClr val="000000"/>
                </a:solidFill>
              </a:rPr>
              <a:t> in US </a:t>
            </a:r>
            <a:r>
              <a:rPr lang="da-DK" b="0" dirty="0" err="1" smtClean="0">
                <a:solidFill>
                  <a:srgbClr val="000000"/>
                </a:solidFill>
              </a:rPr>
              <a:t>child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care</a:t>
            </a:r>
            <a:endParaRPr lang="da-DK" b="0" dirty="0" smtClean="0">
              <a:solidFill>
                <a:srgbClr val="000000"/>
              </a:solidFill>
            </a:endParaRPr>
          </a:p>
          <a:p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b="0" dirty="0" smtClean="0">
                <a:solidFill>
                  <a:srgbClr val="000000"/>
                </a:solidFill>
              </a:rPr>
              <a:t>Competition / pressure /ambition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Control / structure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A good childhood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Protection / nurture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Friendship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Rights /selfishness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The skilled child /adult values?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The fear culture / protection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Democracy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Diversity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399" y="211642"/>
            <a:ext cx="7577667" cy="1351249"/>
          </a:xfrm>
        </p:spPr>
        <p:txBody>
          <a:bodyPr/>
          <a:lstStyle/>
          <a:p>
            <a:r>
              <a:rPr lang="da-DK" b="0" dirty="0" smtClean="0">
                <a:solidFill>
                  <a:srgbClr val="000000"/>
                </a:solidFill>
              </a:rPr>
              <a:t>Factors </a:t>
            </a:r>
            <a:r>
              <a:rPr lang="da-DK" b="0" dirty="0" err="1" smtClean="0">
                <a:solidFill>
                  <a:srgbClr val="000000"/>
                </a:solidFill>
              </a:rPr>
              <a:t>that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correlate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with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Well-being</a:t>
            </a:r>
            <a:r>
              <a:rPr lang="da-DK" b="0" dirty="0" smtClean="0">
                <a:solidFill>
                  <a:srgbClr val="000000"/>
                </a:solidFill>
              </a:rPr>
              <a:t> -</a:t>
            </a:r>
          </a:p>
          <a:p>
            <a:r>
              <a:rPr lang="da-DK" b="0" dirty="0" smtClean="0">
                <a:solidFill>
                  <a:srgbClr val="000000"/>
                </a:solidFill>
              </a:rPr>
              <a:t>and the </a:t>
            </a:r>
            <a:r>
              <a:rPr lang="da-DK" b="0" dirty="0" err="1" smtClean="0">
                <a:solidFill>
                  <a:srgbClr val="000000"/>
                </a:solidFill>
              </a:rPr>
              <a:t>good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life</a:t>
            </a:r>
            <a:endParaRPr lang="da-DK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9274" y="1562891"/>
            <a:ext cx="7561792" cy="4914108"/>
          </a:xfrm>
        </p:spPr>
        <p:txBody>
          <a:bodyPr>
            <a:normAutofit fontScale="85000" lnSpcReduction="20000"/>
          </a:bodyPr>
          <a:lstStyle/>
          <a:p>
            <a:r>
              <a:rPr lang="da-DK" sz="3200" b="0" dirty="0" err="1" smtClean="0">
                <a:solidFill>
                  <a:srgbClr val="000000"/>
                </a:solidFill>
              </a:rPr>
              <a:t>Economy</a:t>
            </a:r>
            <a:r>
              <a:rPr lang="da-DK" sz="3200" b="0" dirty="0" smtClean="0">
                <a:solidFill>
                  <a:srgbClr val="000000"/>
                </a:solidFill>
              </a:rPr>
              <a:t> - </a:t>
            </a:r>
            <a:r>
              <a:rPr lang="da-DK" sz="3200" b="0" dirty="0" err="1" smtClean="0">
                <a:solidFill>
                  <a:srgbClr val="000000"/>
                </a:solidFill>
              </a:rPr>
              <a:t>Amount</a:t>
            </a:r>
            <a:r>
              <a:rPr lang="da-DK" sz="3200" b="0" dirty="0" smtClean="0">
                <a:solidFill>
                  <a:srgbClr val="000000"/>
                </a:solidFill>
              </a:rPr>
              <a:t> of </a:t>
            </a:r>
            <a:r>
              <a:rPr lang="da-DK" sz="3200" b="0" dirty="0" err="1" smtClean="0">
                <a:solidFill>
                  <a:srgbClr val="000000"/>
                </a:solidFill>
              </a:rPr>
              <a:t>resources</a:t>
            </a:r>
            <a:r>
              <a:rPr lang="da-DK" sz="3200" b="0" dirty="0" smtClean="0">
                <a:solidFill>
                  <a:srgbClr val="000000"/>
                </a:solidFill>
              </a:rPr>
              <a:t> </a:t>
            </a:r>
          </a:p>
          <a:p>
            <a:r>
              <a:rPr lang="da-DK" sz="3200" b="0" dirty="0" err="1" smtClean="0">
                <a:solidFill>
                  <a:srgbClr val="000000"/>
                </a:solidFill>
              </a:rPr>
              <a:t>Equality</a:t>
            </a:r>
            <a:endParaRPr lang="da-DK" sz="3200" b="0" dirty="0" smtClean="0">
              <a:solidFill>
                <a:srgbClr val="000000"/>
              </a:solidFill>
            </a:endParaRPr>
          </a:p>
          <a:p>
            <a:r>
              <a:rPr lang="da-DK" sz="3200" b="0" dirty="0" smtClean="0">
                <a:solidFill>
                  <a:srgbClr val="000000"/>
                </a:solidFill>
              </a:rPr>
              <a:t>Fairness in </a:t>
            </a:r>
            <a:r>
              <a:rPr lang="da-DK" sz="3200" b="0" dirty="0" err="1" smtClean="0">
                <a:solidFill>
                  <a:srgbClr val="000000"/>
                </a:solidFill>
              </a:rPr>
              <a:t>distribution/level</a:t>
            </a:r>
            <a:r>
              <a:rPr lang="da-DK" sz="3200" b="0" dirty="0" smtClean="0">
                <a:solidFill>
                  <a:srgbClr val="000000"/>
                </a:solidFill>
              </a:rPr>
              <a:t> of </a:t>
            </a:r>
            <a:r>
              <a:rPr lang="da-DK" sz="3200" b="0" dirty="0" err="1" smtClean="0">
                <a:solidFill>
                  <a:srgbClr val="000000"/>
                </a:solidFill>
              </a:rPr>
              <a:t>corruption</a:t>
            </a:r>
            <a:endParaRPr lang="da-DK" sz="3200" b="0" dirty="0" smtClean="0">
              <a:solidFill>
                <a:srgbClr val="000000"/>
              </a:solidFill>
            </a:endParaRPr>
          </a:p>
          <a:p>
            <a:r>
              <a:rPr lang="da-DK" sz="3200" b="0" dirty="0" smtClean="0">
                <a:solidFill>
                  <a:srgbClr val="000000"/>
                </a:solidFill>
              </a:rPr>
              <a:t>Social support/Social relations (</a:t>
            </a:r>
            <a:r>
              <a:rPr lang="da-DK" sz="3200" b="0" dirty="0" err="1" smtClean="0">
                <a:solidFill>
                  <a:srgbClr val="000000"/>
                </a:solidFill>
              </a:rPr>
              <a:t>macro/micro</a:t>
            </a:r>
            <a:r>
              <a:rPr lang="da-DK" sz="3200" b="0" dirty="0" smtClean="0">
                <a:solidFill>
                  <a:srgbClr val="000000"/>
                </a:solidFill>
              </a:rPr>
              <a:t>)</a:t>
            </a:r>
          </a:p>
          <a:p>
            <a:r>
              <a:rPr lang="da-DK" sz="3200" b="0" dirty="0" smtClean="0">
                <a:solidFill>
                  <a:srgbClr val="000000"/>
                </a:solidFill>
              </a:rPr>
              <a:t>Influence on </a:t>
            </a:r>
            <a:r>
              <a:rPr lang="da-DK" sz="3200" b="0" dirty="0" err="1" smtClean="0">
                <a:solidFill>
                  <a:srgbClr val="000000"/>
                </a:solidFill>
              </a:rPr>
              <a:t>life</a:t>
            </a:r>
            <a:r>
              <a:rPr lang="da-DK" sz="3200" b="0" dirty="0" smtClean="0">
                <a:solidFill>
                  <a:srgbClr val="000000"/>
                </a:solidFill>
              </a:rPr>
              <a:t> </a:t>
            </a:r>
            <a:r>
              <a:rPr lang="da-DK" sz="3200" b="0" dirty="0" err="1" smtClean="0">
                <a:solidFill>
                  <a:srgbClr val="000000"/>
                </a:solidFill>
              </a:rPr>
              <a:t>circumstances</a:t>
            </a:r>
            <a:r>
              <a:rPr lang="da-DK" sz="3200" b="0" dirty="0" smtClean="0">
                <a:solidFill>
                  <a:srgbClr val="000000"/>
                </a:solidFill>
              </a:rPr>
              <a:t> – </a:t>
            </a:r>
            <a:r>
              <a:rPr lang="da-DK" sz="3200" b="0" dirty="0" err="1" smtClean="0">
                <a:solidFill>
                  <a:srgbClr val="000000"/>
                </a:solidFill>
              </a:rPr>
              <a:t>freedom</a:t>
            </a:r>
            <a:r>
              <a:rPr lang="da-DK" sz="3200" b="0" dirty="0" smtClean="0">
                <a:solidFill>
                  <a:srgbClr val="000000"/>
                </a:solidFill>
              </a:rPr>
              <a:t> of </a:t>
            </a:r>
            <a:r>
              <a:rPr lang="da-DK" sz="3200" b="0" dirty="0" err="1" smtClean="0">
                <a:solidFill>
                  <a:srgbClr val="000000"/>
                </a:solidFill>
              </a:rPr>
              <a:t>choice</a:t>
            </a:r>
            <a:endParaRPr lang="da-DK" sz="3200" b="0" dirty="0" smtClean="0">
              <a:solidFill>
                <a:srgbClr val="000000"/>
              </a:solidFill>
            </a:endParaRPr>
          </a:p>
          <a:p>
            <a:r>
              <a:rPr lang="da-DK" sz="3200" b="0" dirty="0" smtClean="0">
                <a:solidFill>
                  <a:srgbClr val="000000"/>
                </a:solidFill>
              </a:rPr>
              <a:t>Collectivistic vs. Individualistic societies</a:t>
            </a:r>
          </a:p>
          <a:p>
            <a:r>
              <a:rPr lang="da-DK" sz="3200" b="0" dirty="0" smtClean="0">
                <a:solidFill>
                  <a:srgbClr val="000000"/>
                </a:solidFill>
              </a:rPr>
              <a:t>Trust</a:t>
            </a:r>
          </a:p>
          <a:p>
            <a:r>
              <a:rPr lang="da-DK" sz="3200" b="0" dirty="0" smtClean="0">
                <a:solidFill>
                  <a:srgbClr val="000000"/>
                </a:solidFill>
              </a:rPr>
              <a:t>Power distance in </a:t>
            </a:r>
            <a:r>
              <a:rPr lang="da-DK" sz="3200" b="0" dirty="0" err="1" smtClean="0">
                <a:solidFill>
                  <a:srgbClr val="000000"/>
                </a:solidFill>
              </a:rPr>
              <a:t>societies</a:t>
            </a:r>
            <a:r>
              <a:rPr lang="da-DK" sz="3200" b="0" dirty="0" smtClean="0">
                <a:solidFill>
                  <a:srgbClr val="000000"/>
                </a:solidFill>
              </a:rPr>
              <a:t> (</a:t>
            </a:r>
            <a:r>
              <a:rPr lang="da-DK" sz="3200" b="0" dirty="0" err="1" smtClean="0">
                <a:solidFill>
                  <a:srgbClr val="000000"/>
                </a:solidFill>
              </a:rPr>
              <a:t>Hofstede</a:t>
            </a:r>
            <a:r>
              <a:rPr lang="da-DK" sz="3200" b="0" dirty="0" smtClean="0">
                <a:solidFill>
                  <a:srgbClr val="000000"/>
                </a:solidFill>
              </a:rPr>
              <a:t>)</a:t>
            </a:r>
            <a:r>
              <a:rPr lang="en-US" sz="3200" b="0" dirty="0" smtClean="0">
                <a:solidFill>
                  <a:srgbClr val="000000"/>
                </a:solidFill>
                <a:cs typeface="Garamond"/>
              </a:rPr>
              <a:t> </a:t>
            </a:r>
          </a:p>
          <a:p>
            <a:r>
              <a:rPr lang="en-US" sz="3294" b="0" dirty="0" smtClean="0">
                <a:solidFill>
                  <a:srgbClr val="000000"/>
                </a:solidFill>
                <a:cs typeface="Garamond"/>
              </a:rPr>
              <a:t>Cultural norms and definitions of success</a:t>
            </a:r>
          </a:p>
          <a:p>
            <a:r>
              <a:rPr lang="en-US" sz="3294" b="0" dirty="0" smtClean="0">
                <a:solidFill>
                  <a:srgbClr val="000000"/>
                </a:solidFill>
                <a:cs typeface="Garamond"/>
              </a:rPr>
              <a:t>Sense of purpose and belonging</a:t>
            </a:r>
          </a:p>
          <a:p>
            <a:endParaRPr lang="en-US" sz="3789" b="1" dirty="0" smtClean="0">
              <a:solidFill>
                <a:schemeClr val="tx1"/>
              </a:solidFill>
              <a:latin typeface="Garamond"/>
              <a:cs typeface="Garamond"/>
            </a:endParaRPr>
          </a:p>
          <a:p>
            <a:endParaRPr lang="da-DK" sz="3200" b="1" dirty="0" smtClean="0">
              <a:solidFill>
                <a:schemeClr val="tx1"/>
              </a:solidFill>
            </a:endParaRPr>
          </a:p>
          <a:p>
            <a:endParaRPr lang="da-DK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51070" y="1351249"/>
            <a:ext cx="3840480" cy="5201949"/>
          </a:xfrm>
        </p:spPr>
        <p:txBody>
          <a:bodyPr>
            <a:normAutofit/>
          </a:bodyPr>
          <a:lstStyle/>
          <a:p>
            <a:pPr>
              <a:buNone/>
            </a:pPr>
            <a:endParaRPr lang="da-DK" sz="1800" b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1000" y="6477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Ed </a:t>
            </a:r>
            <a:r>
              <a:rPr lang="en-US" dirty="0" err="1" smtClean="0">
                <a:solidFill>
                  <a:srgbClr val="000000"/>
                </a:solidFill>
                <a:latin typeface="Garamond"/>
                <a:cs typeface="Garamond"/>
              </a:rPr>
              <a:t>Diener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, Ronald </a:t>
            </a:r>
            <a:r>
              <a:rPr lang="en-US" dirty="0" err="1" smtClean="0">
                <a:solidFill>
                  <a:srgbClr val="000000"/>
                </a:solidFill>
                <a:latin typeface="Garamond"/>
                <a:cs typeface="Garamond"/>
              </a:rPr>
              <a:t>Inglehart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, Roberto </a:t>
            </a:r>
            <a:r>
              <a:rPr lang="en-US" dirty="0" err="1" smtClean="0">
                <a:solidFill>
                  <a:srgbClr val="000000"/>
                </a:solidFill>
                <a:latin typeface="Garamond"/>
                <a:cs typeface="Garamond"/>
              </a:rPr>
              <a:t>Foa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, Christopher Peterson, and Christian </a:t>
            </a:r>
            <a:r>
              <a:rPr lang="en-US" dirty="0" err="1" smtClean="0">
                <a:solidFill>
                  <a:srgbClr val="000000"/>
                </a:solidFill>
                <a:latin typeface="Garamond"/>
                <a:cs typeface="Garamond"/>
              </a:rPr>
              <a:t>Welzel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 2008</a:t>
            </a:r>
            <a:endParaRPr lang="da-DK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 smtClean="0">
                <a:solidFill>
                  <a:schemeClr val="bg1"/>
                </a:solidFill>
              </a:rPr>
              <a:t>Data</a:t>
            </a:r>
            <a:endParaRPr lang="da-DK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dirty="0" smtClean="0">
                <a:solidFill>
                  <a:srgbClr val="000000"/>
                </a:solidFill>
              </a:rPr>
              <a:t>Experiences, study tours, papers and surveys with American Psychology undergraduates (</a:t>
            </a:r>
            <a:r>
              <a:rPr lang="en-US" b="0" dirty="0" err="1" smtClean="0">
                <a:solidFill>
                  <a:srgbClr val="000000"/>
                </a:solidFill>
              </a:rPr>
              <a:t>n</a:t>
            </a:r>
            <a:r>
              <a:rPr lang="en-US" b="0" dirty="0" smtClean="0">
                <a:solidFill>
                  <a:srgbClr val="000000"/>
                </a:solidFill>
              </a:rPr>
              <a:t>: 400).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Reviews of American Psychology curriculums 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Meeting with APA Educational Board for Undergraduate Psychology Education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APA Guidelines and book materials on undergraduate psychology education. 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Meetings with various US professors and study abroad counselors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Experiences with teaching Danish psychology students, and Danish psychological traditions.</a:t>
            </a:r>
            <a:endParaRPr lang="en-US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686800" cy="909638"/>
          </a:xfrm>
        </p:spPr>
        <p:txBody>
          <a:bodyPr>
            <a:noAutofit/>
          </a:bodyPr>
          <a:lstStyle/>
          <a:p>
            <a:r>
              <a:rPr lang="da-DK" sz="3600" b="0" dirty="0" smtClean="0">
                <a:solidFill>
                  <a:srgbClr val="000000"/>
                </a:solidFill>
              </a:rPr>
              <a:t>6 steps </a:t>
            </a:r>
            <a:r>
              <a:rPr lang="da-DK" sz="3600" b="0" dirty="0" err="1" smtClean="0">
                <a:solidFill>
                  <a:srgbClr val="000000"/>
                </a:solidFill>
              </a:rPr>
              <a:t>when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  <a:r>
              <a:rPr lang="da-DK" sz="3600" b="0" dirty="0" err="1" smtClean="0">
                <a:solidFill>
                  <a:srgbClr val="000000"/>
                </a:solidFill>
              </a:rPr>
              <a:t>internationalizing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  <a:r>
              <a:rPr lang="da-DK" sz="3600" b="0" dirty="0" err="1" smtClean="0">
                <a:solidFill>
                  <a:srgbClr val="000000"/>
                </a:solidFill>
              </a:rPr>
              <a:t>Undergraduate</a:t>
            </a:r>
            <a:r>
              <a:rPr lang="da-DK" sz="3600" b="0" dirty="0" smtClean="0">
                <a:solidFill>
                  <a:srgbClr val="000000"/>
                </a:solidFill>
              </a:rPr>
              <a:t> </a:t>
            </a:r>
            <a:r>
              <a:rPr lang="da-DK" sz="3600" b="0" dirty="0" err="1" smtClean="0">
                <a:solidFill>
                  <a:srgbClr val="000000"/>
                </a:solidFill>
              </a:rPr>
              <a:t>Education</a:t>
            </a:r>
            <a:r>
              <a:rPr lang="da-DK" sz="3600" b="0" dirty="0" smtClean="0">
                <a:solidFill>
                  <a:srgbClr val="000000"/>
                </a:solidFill>
              </a:rPr>
              <a:t> in </a:t>
            </a:r>
            <a:r>
              <a:rPr lang="da-DK" sz="3600" b="0" dirty="0" err="1" smtClean="0">
                <a:solidFill>
                  <a:srgbClr val="000000"/>
                </a:solidFill>
              </a:rPr>
              <a:t>psychology</a:t>
            </a:r>
            <a:endParaRPr lang="da-DK" sz="3600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00599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solidFill>
                  <a:srgbClr val="000000"/>
                </a:solidFill>
              </a:rPr>
              <a:t>Psychological</a:t>
            </a:r>
            <a:r>
              <a:rPr lang="en-US" dirty="0" smtClean="0"/>
              <a:t> </a:t>
            </a:r>
            <a:r>
              <a:rPr lang="en-US" b="0" dirty="0" smtClean="0">
                <a:solidFill>
                  <a:srgbClr val="000000"/>
                </a:solidFill>
              </a:rPr>
              <a:t>literacy should build on global and cultural awareness and the psychology curriculum should cultivate intercultural skills.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solidFill>
                  <a:srgbClr val="000000"/>
                </a:solidFill>
              </a:rPr>
              <a:t>Connecting theory to application and vice versa: Emphasized hands-on components in courses and awareness of in which context these are situated and the connection between levels of psychology.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solidFill>
                  <a:srgbClr val="000000"/>
                </a:solidFill>
              </a:rPr>
              <a:t>Direct link to future careers and job markets in curriculums and courses.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solidFill>
                  <a:srgbClr val="000000"/>
                </a:solidFill>
              </a:rPr>
              <a:t>Navigation skills: The building of personal skills </a:t>
            </a:r>
            <a:r>
              <a:rPr lang="en-US" b="0" dirty="0" err="1" smtClean="0">
                <a:solidFill>
                  <a:srgbClr val="000000"/>
                </a:solidFill>
              </a:rPr>
              <a:t>percieved</a:t>
            </a:r>
            <a:r>
              <a:rPr lang="en-US" b="0" dirty="0" smtClean="0">
                <a:solidFill>
                  <a:srgbClr val="000000"/>
                </a:solidFill>
              </a:rPr>
              <a:t> as serious academic content.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solidFill>
                  <a:srgbClr val="000000"/>
                </a:solidFill>
              </a:rPr>
              <a:t>Prepare for future obstacles – and for going against an anxiety discourse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solidFill>
                  <a:srgbClr val="000000"/>
                </a:solidFill>
              </a:rPr>
              <a:t>Going meta: To engage in critical reflection on behalf of psychology as a discipline and on behalf of oneself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 err="1" smtClean="0">
                <a:solidFill>
                  <a:srgbClr val="000000"/>
                </a:solidFill>
              </a:rPr>
              <a:t>Exercise</a:t>
            </a:r>
            <a:endParaRPr lang="da-DK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599"/>
            <a:ext cx="8229600" cy="3124201"/>
          </a:xfrm>
        </p:spPr>
        <p:txBody>
          <a:bodyPr/>
          <a:lstStyle/>
          <a:p>
            <a:r>
              <a:rPr lang="da-DK" b="0" dirty="0" smtClean="0">
                <a:solidFill>
                  <a:srgbClr val="000000"/>
                </a:solidFill>
              </a:rPr>
              <a:t>From the top of </a:t>
            </a:r>
            <a:r>
              <a:rPr lang="da-DK" b="0" dirty="0" err="1" smtClean="0">
                <a:solidFill>
                  <a:srgbClr val="000000"/>
                </a:solidFill>
              </a:rPr>
              <a:t>your</a:t>
            </a:r>
            <a:r>
              <a:rPr lang="da-DK" b="0" dirty="0" smtClean="0">
                <a:solidFill>
                  <a:srgbClr val="000000"/>
                </a:solidFill>
              </a:rPr>
              <a:t> head </a:t>
            </a:r>
            <a:r>
              <a:rPr lang="da-DK" b="0" dirty="0" err="1" smtClean="0">
                <a:solidFill>
                  <a:srgbClr val="000000"/>
                </a:solidFill>
              </a:rPr>
              <a:t>please</a:t>
            </a:r>
            <a:r>
              <a:rPr lang="da-DK" b="0" dirty="0" smtClean="0">
                <a:solidFill>
                  <a:srgbClr val="000000"/>
                </a:solidFill>
              </a:rPr>
              <a:t> list </a:t>
            </a:r>
            <a:r>
              <a:rPr lang="da-DK" b="0" dirty="0" err="1" smtClean="0">
                <a:solidFill>
                  <a:srgbClr val="000000"/>
                </a:solidFill>
              </a:rPr>
              <a:t>what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you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believe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are</a:t>
            </a:r>
            <a:r>
              <a:rPr lang="da-DK" b="0" dirty="0" smtClean="0">
                <a:solidFill>
                  <a:srgbClr val="000000"/>
                </a:solidFill>
              </a:rPr>
              <a:t> the most </a:t>
            </a:r>
            <a:r>
              <a:rPr lang="da-DK" b="0" dirty="0" err="1" smtClean="0">
                <a:solidFill>
                  <a:srgbClr val="000000"/>
                </a:solidFill>
              </a:rPr>
              <a:t>important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skills</a:t>
            </a:r>
            <a:r>
              <a:rPr lang="da-DK" b="0" dirty="0" smtClean="0">
                <a:solidFill>
                  <a:srgbClr val="000000"/>
                </a:solidFill>
              </a:rPr>
              <a:t> for </a:t>
            </a:r>
            <a:r>
              <a:rPr lang="da-DK" b="0" dirty="0" err="1" smtClean="0">
                <a:solidFill>
                  <a:srgbClr val="000000"/>
                </a:solidFill>
              </a:rPr>
              <a:t>your</a:t>
            </a:r>
            <a:r>
              <a:rPr lang="da-DK" b="0" dirty="0" smtClean="0">
                <a:solidFill>
                  <a:srgbClr val="000000"/>
                </a:solidFill>
              </a:rPr>
              <a:t> students to </a:t>
            </a:r>
            <a:r>
              <a:rPr lang="da-DK" b="0" dirty="0" err="1" smtClean="0">
                <a:solidFill>
                  <a:srgbClr val="000000"/>
                </a:solidFill>
              </a:rPr>
              <a:t>acquire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during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their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psychology</a:t>
            </a:r>
            <a:r>
              <a:rPr lang="da-DK" b="0" dirty="0" smtClean="0">
                <a:solidFill>
                  <a:srgbClr val="000000"/>
                </a:solidFill>
              </a:rPr>
              <a:t> studies.</a:t>
            </a:r>
          </a:p>
          <a:p>
            <a:endParaRPr lang="da-DK" dirty="0" smtClean="0">
              <a:solidFill>
                <a:srgbClr val="000000"/>
              </a:solidFill>
            </a:endParaRP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 err="1" smtClean="0">
                <a:solidFill>
                  <a:schemeClr val="bg1"/>
                </a:solidFill>
              </a:rPr>
              <a:t>Reflections</a:t>
            </a:r>
            <a:r>
              <a:rPr lang="da-DK" b="0" dirty="0" smtClean="0">
                <a:solidFill>
                  <a:schemeClr val="bg1"/>
                </a:solidFill>
              </a:rPr>
              <a:t> </a:t>
            </a:r>
            <a:r>
              <a:rPr lang="da-DK" b="0" dirty="0" err="1" smtClean="0">
                <a:solidFill>
                  <a:schemeClr val="bg1"/>
                </a:solidFill>
              </a:rPr>
              <a:t>on</a:t>
            </a:r>
            <a:r>
              <a:rPr lang="da-DK" b="0" dirty="0" smtClean="0">
                <a:solidFill>
                  <a:schemeClr val="bg1"/>
                </a:solidFill>
              </a:rPr>
              <a:t> State of the art</a:t>
            </a:r>
            <a:endParaRPr lang="da-DK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9466"/>
            <a:ext cx="8229600" cy="4995333"/>
          </a:xfrm>
        </p:spPr>
        <p:txBody>
          <a:bodyPr>
            <a:normAutofit fontScale="92500" lnSpcReduction="20000"/>
          </a:bodyPr>
          <a:lstStyle/>
          <a:p>
            <a:r>
              <a:rPr lang="da-DK" b="0" dirty="0" smtClean="0">
                <a:solidFill>
                  <a:srgbClr val="000000"/>
                </a:solidFill>
              </a:rPr>
              <a:t>The </a:t>
            </a:r>
            <a:r>
              <a:rPr lang="da-DK" b="0" dirty="0" err="1" smtClean="0">
                <a:solidFill>
                  <a:srgbClr val="000000"/>
                </a:solidFill>
              </a:rPr>
              <a:t>psychology</a:t>
            </a:r>
            <a:r>
              <a:rPr lang="da-DK" b="0" dirty="0" smtClean="0">
                <a:solidFill>
                  <a:srgbClr val="000000"/>
                </a:solidFill>
              </a:rPr>
              <a:t> curriculum of </a:t>
            </a:r>
            <a:r>
              <a:rPr lang="da-DK" b="0" dirty="0" err="1" smtClean="0">
                <a:solidFill>
                  <a:srgbClr val="000000"/>
                </a:solidFill>
              </a:rPr>
              <a:t>tomorrow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according</a:t>
            </a:r>
            <a:r>
              <a:rPr lang="da-DK" b="0" dirty="0" smtClean="0">
                <a:solidFill>
                  <a:srgbClr val="000000"/>
                </a:solidFill>
              </a:rPr>
              <a:t> to APA: </a:t>
            </a:r>
            <a:r>
              <a:rPr lang="da-DK" b="0" dirty="0" err="1" smtClean="0">
                <a:solidFill>
                  <a:srgbClr val="000000"/>
                </a:solidFill>
              </a:rPr>
              <a:t>Psychology</a:t>
            </a:r>
            <a:r>
              <a:rPr lang="da-DK" b="0" dirty="0" smtClean="0">
                <a:solidFill>
                  <a:srgbClr val="000000"/>
                </a:solidFill>
              </a:rPr>
              <a:t> and </a:t>
            </a:r>
            <a:r>
              <a:rPr lang="da-DK" b="0" dirty="0" err="1" smtClean="0">
                <a:solidFill>
                  <a:srgbClr val="000000"/>
                </a:solidFill>
              </a:rPr>
              <a:t>ethics</a:t>
            </a:r>
            <a:r>
              <a:rPr lang="da-DK" b="0" dirty="0" smtClean="0">
                <a:solidFill>
                  <a:srgbClr val="000000"/>
                </a:solidFill>
              </a:rPr>
              <a:t>, </a:t>
            </a:r>
            <a:r>
              <a:rPr lang="da-DK" b="0" dirty="0" err="1" smtClean="0">
                <a:solidFill>
                  <a:srgbClr val="000000"/>
                </a:solidFill>
              </a:rPr>
              <a:t>belief-systems</a:t>
            </a:r>
            <a:r>
              <a:rPr lang="da-DK" b="0" dirty="0" smtClean="0">
                <a:solidFill>
                  <a:srgbClr val="000000"/>
                </a:solidFill>
              </a:rPr>
              <a:t>, </a:t>
            </a:r>
            <a:r>
              <a:rPr lang="da-DK" b="0" dirty="0" err="1" smtClean="0">
                <a:solidFill>
                  <a:srgbClr val="000000"/>
                </a:solidFill>
              </a:rPr>
              <a:t>judgment</a:t>
            </a:r>
            <a:r>
              <a:rPr lang="da-DK" b="0" dirty="0" smtClean="0">
                <a:solidFill>
                  <a:srgbClr val="000000"/>
                </a:solidFill>
              </a:rPr>
              <a:t> and </a:t>
            </a:r>
            <a:r>
              <a:rPr lang="da-DK" b="0" dirty="0" err="1" smtClean="0">
                <a:solidFill>
                  <a:srgbClr val="000000"/>
                </a:solidFill>
              </a:rPr>
              <a:t>decision-making</a:t>
            </a:r>
            <a:r>
              <a:rPr lang="da-DK" b="0" dirty="0" smtClean="0">
                <a:solidFill>
                  <a:srgbClr val="000000"/>
                </a:solidFill>
              </a:rPr>
              <a:t> and </a:t>
            </a:r>
            <a:r>
              <a:rPr lang="da-DK" b="0" dirty="0" err="1" smtClean="0">
                <a:solidFill>
                  <a:srgbClr val="000000"/>
                </a:solidFill>
              </a:rPr>
              <a:t>Neuro-science</a:t>
            </a:r>
            <a:r>
              <a:rPr lang="da-DK" b="0" dirty="0" smtClean="0">
                <a:solidFill>
                  <a:srgbClr val="000000"/>
                </a:solidFill>
              </a:rPr>
              <a:t>, </a:t>
            </a:r>
            <a:r>
              <a:rPr lang="da-DK" b="0" dirty="0" err="1" smtClean="0">
                <a:solidFill>
                  <a:srgbClr val="000000"/>
                </a:solidFill>
              </a:rPr>
              <a:t>Behavioral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Economics</a:t>
            </a:r>
            <a:r>
              <a:rPr lang="da-DK" b="0" dirty="0" smtClean="0">
                <a:solidFill>
                  <a:srgbClr val="000000"/>
                </a:solidFill>
              </a:rPr>
              <a:t>, </a:t>
            </a:r>
            <a:r>
              <a:rPr lang="da-DK" b="0" dirty="0" err="1" smtClean="0">
                <a:solidFill>
                  <a:srgbClr val="000000"/>
                </a:solidFill>
              </a:rPr>
              <a:t>Evolutionary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Psychology</a:t>
            </a:r>
            <a:r>
              <a:rPr lang="da-DK" b="0" dirty="0" smtClean="0">
                <a:solidFill>
                  <a:srgbClr val="000000"/>
                </a:solidFill>
              </a:rPr>
              <a:t>, </a:t>
            </a:r>
            <a:r>
              <a:rPr lang="da-DK" b="0" dirty="0" err="1" smtClean="0">
                <a:solidFill>
                  <a:srgbClr val="000000"/>
                </a:solidFill>
              </a:rPr>
              <a:t>Physiology</a:t>
            </a:r>
            <a:r>
              <a:rPr lang="da-DK" b="0" dirty="0" smtClean="0">
                <a:solidFill>
                  <a:srgbClr val="000000"/>
                </a:solidFill>
              </a:rPr>
              <a:t> of Perception, </a:t>
            </a:r>
            <a:r>
              <a:rPr lang="da-DK" b="0" dirty="0" err="1" smtClean="0">
                <a:solidFill>
                  <a:srgbClr val="000000"/>
                </a:solidFill>
              </a:rPr>
              <a:t>Discimination</a:t>
            </a:r>
            <a:r>
              <a:rPr lang="da-DK" b="0" dirty="0" smtClean="0">
                <a:solidFill>
                  <a:srgbClr val="000000"/>
                </a:solidFill>
              </a:rPr>
              <a:t> Bias, Human Factors Engineering.</a:t>
            </a:r>
          </a:p>
          <a:p>
            <a:r>
              <a:rPr lang="da-DK" b="0" dirty="0" err="1" smtClean="0">
                <a:solidFill>
                  <a:srgbClr val="000000"/>
                </a:solidFill>
              </a:rPr>
              <a:t>Greatest</a:t>
            </a:r>
            <a:r>
              <a:rPr lang="da-DK" b="0" dirty="0" smtClean="0">
                <a:solidFill>
                  <a:srgbClr val="000000"/>
                </a:solidFill>
              </a:rPr>
              <a:t> potentials of </a:t>
            </a:r>
            <a:r>
              <a:rPr lang="da-DK" b="0" dirty="0" err="1" smtClean="0">
                <a:solidFill>
                  <a:srgbClr val="000000"/>
                </a:solidFill>
              </a:rPr>
              <a:t>psychology</a:t>
            </a:r>
            <a:r>
              <a:rPr lang="da-DK" b="0" dirty="0" smtClean="0">
                <a:solidFill>
                  <a:srgbClr val="000000"/>
                </a:solidFill>
              </a:rPr>
              <a:t> as a </a:t>
            </a:r>
            <a:r>
              <a:rPr lang="da-DK" b="0" dirty="0" err="1" smtClean="0">
                <a:solidFill>
                  <a:srgbClr val="000000"/>
                </a:solidFill>
              </a:rPr>
              <a:t>discipline</a:t>
            </a:r>
            <a:endParaRPr lang="da-DK" b="0" dirty="0" smtClean="0">
              <a:solidFill>
                <a:srgbClr val="000000"/>
              </a:solidFill>
            </a:endParaRPr>
          </a:p>
          <a:p>
            <a:r>
              <a:rPr lang="da-DK" b="0" dirty="0" err="1" smtClean="0">
                <a:solidFill>
                  <a:srgbClr val="000000"/>
                </a:solidFill>
              </a:rPr>
              <a:t>Greatest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downsides</a:t>
            </a:r>
            <a:r>
              <a:rPr lang="da-DK" b="0" dirty="0" smtClean="0">
                <a:solidFill>
                  <a:srgbClr val="000000"/>
                </a:solidFill>
              </a:rPr>
              <a:t> to </a:t>
            </a:r>
            <a:r>
              <a:rPr lang="da-DK" b="0" dirty="0" err="1" smtClean="0">
                <a:solidFill>
                  <a:srgbClr val="000000"/>
                </a:solidFill>
              </a:rPr>
              <a:t>psychology</a:t>
            </a:r>
            <a:r>
              <a:rPr lang="da-DK" b="0" dirty="0" smtClean="0">
                <a:solidFill>
                  <a:srgbClr val="000000"/>
                </a:solidFill>
              </a:rPr>
              <a:t> as a </a:t>
            </a:r>
            <a:r>
              <a:rPr lang="da-DK" b="0" dirty="0" err="1" smtClean="0">
                <a:solidFill>
                  <a:srgbClr val="000000"/>
                </a:solidFill>
              </a:rPr>
              <a:t>discipline</a:t>
            </a:r>
            <a:endParaRPr lang="da-DK" b="0" dirty="0" smtClean="0">
              <a:solidFill>
                <a:srgbClr val="000000"/>
              </a:solidFill>
            </a:endParaRPr>
          </a:p>
          <a:p>
            <a:r>
              <a:rPr lang="da-DK" b="0" dirty="0" err="1" smtClean="0">
                <a:solidFill>
                  <a:srgbClr val="000000"/>
                </a:solidFill>
              </a:rPr>
              <a:t>Greatest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challenges</a:t>
            </a:r>
            <a:r>
              <a:rPr lang="da-DK" b="0" dirty="0" smtClean="0">
                <a:solidFill>
                  <a:srgbClr val="000000"/>
                </a:solidFill>
              </a:rPr>
              <a:t> for </a:t>
            </a:r>
            <a:r>
              <a:rPr lang="da-DK" b="0" dirty="0" err="1" smtClean="0">
                <a:solidFill>
                  <a:srgbClr val="000000"/>
                </a:solidFill>
              </a:rPr>
              <a:t>our</a:t>
            </a:r>
            <a:r>
              <a:rPr lang="da-DK" b="0" dirty="0" smtClean="0">
                <a:solidFill>
                  <a:srgbClr val="000000"/>
                </a:solidFill>
              </a:rPr>
              <a:t> students: </a:t>
            </a:r>
            <a:r>
              <a:rPr lang="da-DK" b="0" dirty="0" err="1" smtClean="0">
                <a:solidFill>
                  <a:srgbClr val="000000"/>
                </a:solidFill>
              </a:rPr>
              <a:t>According</a:t>
            </a:r>
            <a:r>
              <a:rPr lang="da-DK" b="0" dirty="0" smtClean="0">
                <a:solidFill>
                  <a:srgbClr val="000000"/>
                </a:solidFill>
              </a:rPr>
              <a:t> to American </a:t>
            </a:r>
            <a:r>
              <a:rPr lang="da-DK" b="0" dirty="0" err="1" smtClean="0">
                <a:solidFill>
                  <a:srgbClr val="000000"/>
                </a:solidFill>
              </a:rPr>
              <a:t>employers</a:t>
            </a:r>
            <a:r>
              <a:rPr lang="da-DK" b="0" dirty="0" smtClean="0">
                <a:solidFill>
                  <a:srgbClr val="000000"/>
                </a:solidFill>
              </a:rPr>
              <a:t>, </a:t>
            </a:r>
            <a:r>
              <a:rPr lang="da-DK" b="0" dirty="0" err="1" smtClean="0">
                <a:solidFill>
                  <a:srgbClr val="000000"/>
                </a:solidFill>
              </a:rPr>
              <a:t>according</a:t>
            </a:r>
            <a:r>
              <a:rPr lang="da-DK" b="0" dirty="0" smtClean="0">
                <a:solidFill>
                  <a:srgbClr val="000000"/>
                </a:solidFill>
              </a:rPr>
              <a:t> to APA, and </a:t>
            </a:r>
            <a:r>
              <a:rPr lang="da-DK" b="0" dirty="0" err="1" smtClean="0">
                <a:solidFill>
                  <a:srgbClr val="000000"/>
                </a:solidFill>
              </a:rPr>
              <a:t>according</a:t>
            </a:r>
            <a:r>
              <a:rPr lang="da-DK" b="0" dirty="0" smtClean="0">
                <a:solidFill>
                  <a:srgbClr val="000000"/>
                </a:solidFill>
              </a:rPr>
              <a:t> to Danish </a:t>
            </a:r>
            <a:r>
              <a:rPr lang="da-DK" b="0" dirty="0" err="1" smtClean="0">
                <a:solidFill>
                  <a:srgbClr val="000000"/>
                </a:solidFill>
              </a:rPr>
              <a:t>faculty</a:t>
            </a:r>
            <a:endParaRPr lang="da-DK" b="0" dirty="0" smtClean="0">
              <a:solidFill>
                <a:srgbClr val="000000"/>
              </a:solidFill>
            </a:endParaRPr>
          </a:p>
          <a:p>
            <a:r>
              <a:rPr lang="da-DK" b="0" dirty="0" err="1" smtClean="0">
                <a:solidFill>
                  <a:srgbClr val="000000"/>
                </a:solidFill>
              </a:rPr>
              <a:t>Psychology</a:t>
            </a:r>
            <a:r>
              <a:rPr lang="da-DK" b="0" dirty="0" smtClean="0">
                <a:solidFill>
                  <a:srgbClr val="000000"/>
                </a:solidFill>
              </a:rPr>
              <a:t> at </a:t>
            </a:r>
            <a:r>
              <a:rPr lang="da-DK" b="0" dirty="0" err="1" smtClean="0">
                <a:solidFill>
                  <a:srgbClr val="000000"/>
                </a:solidFill>
              </a:rPr>
              <a:t>its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worst</a:t>
            </a:r>
            <a:r>
              <a:rPr lang="da-DK" b="0" dirty="0" smtClean="0">
                <a:solidFill>
                  <a:srgbClr val="000000"/>
                </a:solidFill>
              </a:rPr>
              <a:t>: </a:t>
            </a:r>
            <a:r>
              <a:rPr lang="da-DK" b="0" dirty="0" err="1" smtClean="0">
                <a:solidFill>
                  <a:srgbClr val="000000"/>
                </a:solidFill>
              </a:rPr>
              <a:t>Self</a:t>
            </a:r>
            <a:r>
              <a:rPr lang="da-DK" b="0" dirty="0" err="1" smtClean="0">
                <a:solidFill>
                  <a:srgbClr val="000000"/>
                </a:solidFill>
              </a:rPr>
              <a:t>-sufficient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one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way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communication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street</a:t>
            </a:r>
            <a:r>
              <a:rPr lang="da-DK" b="0" dirty="0" smtClean="0">
                <a:solidFill>
                  <a:srgbClr val="000000"/>
                </a:solidFill>
              </a:rPr>
              <a:t>.</a:t>
            </a:r>
          </a:p>
          <a:p>
            <a:r>
              <a:rPr lang="da-DK" b="0" dirty="0" smtClean="0">
                <a:solidFill>
                  <a:srgbClr val="000000"/>
                </a:solidFill>
              </a:rPr>
              <a:t>To listen to the </a:t>
            </a:r>
            <a:r>
              <a:rPr lang="da-DK" b="0" dirty="0" err="1" smtClean="0">
                <a:solidFill>
                  <a:srgbClr val="000000"/>
                </a:solidFill>
              </a:rPr>
              <a:t>field</a:t>
            </a:r>
            <a:r>
              <a:rPr lang="da-DK" b="0" dirty="0" smtClean="0">
                <a:solidFill>
                  <a:srgbClr val="000000"/>
                </a:solidFill>
              </a:rPr>
              <a:t> (Hastrup) and to stop </a:t>
            </a:r>
            <a:r>
              <a:rPr lang="da-DK" b="0" dirty="0" err="1" smtClean="0">
                <a:solidFill>
                  <a:srgbClr val="000000"/>
                </a:solidFill>
              </a:rPr>
              <a:t>on</a:t>
            </a:r>
            <a:r>
              <a:rPr lang="da-DK" b="0" dirty="0" smtClean="0">
                <a:solidFill>
                  <a:srgbClr val="000000"/>
                </a:solidFill>
              </a:rPr>
              <a:t> the </a:t>
            </a:r>
            <a:r>
              <a:rPr lang="da-DK" b="0" dirty="0" err="1" smtClean="0">
                <a:solidFill>
                  <a:srgbClr val="000000"/>
                </a:solidFill>
              </a:rPr>
              <a:t>road</a:t>
            </a:r>
            <a:r>
              <a:rPr lang="da-DK" b="0" dirty="0" smtClean="0">
                <a:solidFill>
                  <a:srgbClr val="000000"/>
                </a:solidFill>
              </a:rPr>
              <a:t> in </a:t>
            </a:r>
            <a:r>
              <a:rPr lang="da-DK" b="0" dirty="0" err="1" smtClean="0">
                <a:solidFill>
                  <a:srgbClr val="000000"/>
                </a:solidFill>
              </a:rPr>
              <a:t>order</a:t>
            </a:r>
            <a:r>
              <a:rPr lang="da-DK" b="0" dirty="0" smtClean="0">
                <a:solidFill>
                  <a:srgbClr val="000000"/>
                </a:solidFill>
              </a:rPr>
              <a:t> to </a:t>
            </a:r>
            <a:r>
              <a:rPr lang="da-DK" b="0" dirty="0" err="1" smtClean="0">
                <a:solidFill>
                  <a:srgbClr val="000000"/>
                </a:solidFill>
              </a:rPr>
              <a:t>take</a:t>
            </a:r>
            <a:r>
              <a:rPr lang="da-DK" b="0" dirty="0" smtClean="0">
                <a:solidFill>
                  <a:srgbClr val="000000"/>
                </a:solidFill>
              </a:rPr>
              <a:t> notes (</a:t>
            </a:r>
            <a:r>
              <a:rPr lang="da-DK" b="0" dirty="0" err="1" smtClean="0">
                <a:solidFill>
                  <a:srgbClr val="000000"/>
                </a:solidFill>
              </a:rPr>
              <a:t>Finnström</a:t>
            </a:r>
            <a:r>
              <a:rPr lang="da-DK" b="0" dirty="0" smtClean="0">
                <a:solidFill>
                  <a:srgbClr val="000000"/>
                </a:solidFill>
              </a:rPr>
              <a:t>)</a:t>
            </a:r>
          </a:p>
          <a:p>
            <a:pPr>
              <a:buNone/>
            </a:pPr>
            <a:endParaRPr lang="da-DK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7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0" dirty="0" smtClean="0">
                <a:solidFill>
                  <a:srgbClr val="000000"/>
                </a:solidFill>
              </a:rPr>
              <a:t>Definitions of </a:t>
            </a:r>
            <a:r>
              <a:rPr lang="da-DK" b="0" dirty="0" err="1" smtClean="0">
                <a:solidFill>
                  <a:srgbClr val="000000"/>
                </a:solidFill>
              </a:rPr>
              <a:t>Psychology</a:t>
            </a:r>
            <a:endParaRPr lang="da-DK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b="0" dirty="0" smtClean="0">
              <a:solidFill>
                <a:srgbClr val="000000"/>
              </a:solidFill>
            </a:endParaRPr>
          </a:p>
          <a:p>
            <a:r>
              <a:rPr lang="da-DK" b="0" dirty="0" err="1" smtClean="0">
                <a:solidFill>
                  <a:srgbClr val="000000"/>
                </a:solidFill>
              </a:rPr>
              <a:t>When</a:t>
            </a:r>
            <a:r>
              <a:rPr lang="da-DK" b="0" dirty="0" smtClean="0">
                <a:solidFill>
                  <a:srgbClr val="000000"/>
                </a:solidFill>
              </a:rPr>
              <a:t> American students </a:t>
            </a:r>
            <a:r>
              <a:rPr lang="da-DK" b="0" dirty="0" err="1" smtClean="0">
                <a:solidFill>
                  <a:srgbClr val="000000"/>
                </a:solidFill>
              </a:rPr>
              <a:t>define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Psychology</a:t>
            </a:r>
            <a:r>
              <a:rPr lang="da-DK" b="0" dirty="0" smtClean="0">
                <a:solidFill>
                  <a:srgbClr val="000000"/>
                </a:solidFill>
              </a:rPr>
              <a:t>. </a:t>
            </a:r>
          </a:p>
          <a:p>
            <a:r>
              <a:rPr lang="da-DK" b="0" dirty="0" err="1" smtClean="0">
                <a:solidFill>
                  <a:srgbClr val="000000"/>
                </a:solidFill>
              </a:rPr>
              <a:t>Psychology</a:t>
            </a:r>
            <a:r>
              <a:rPr lang="da-DK" b="0" dirty="0" smtClean="0">
                <a:solidFill>
                  <a:srgbClr val="000000"/>
                </a:solidFill>
              </a:rPr>
              <a:t> in a Danish </a:t>
            </a:r>
            <a:r>
              <a:rPr lang="da-DK" b="0" dirty="0" err="1" smtClean="0">
                <a:solidFill>
                  <a:srgbClr val="000000"/>
                </a:solidFill>
              </a:rPr>
              <a:t>context</a:t>
            </a:r>
            <a:r>
              <a:rPr lang="da-DK" b="0" dirty="0" smtClean="0">
                <a:solidFill>
                  <a:srgbClr val="000000"/>
                </a:solidFill>
              </a:rPr>
              <a:t>: A </a:t>
            </a:r>
            <a:r>
              <a:rPr lang="da-DK" b="0" dirty="0" err="1" smtClean="0">
                <a:solidFill>
                  <a:srgbClr val="000000"/>
                </a:solidFill>
              </a:rPr>
              <a:t>humanistic</a:t>
            </a:r>
            <a:r>
              <a:rPr lang="da-DK" b="0" dirty="0" smtClean="0">
                <a:solidFill>
                  <a:srgbClr val="000000"/>
                </a:solidFill>
              </a:rPr>
              <a:t> tradition </a:t>
            </a:r>
          </a:p>
          <a:p>
            <a:r>
              <a:rPr lang="da-DK" b="0" dirty="0" err="1" smtClean="0">
                <a:solidFill>
                  <a:srgbClr val="000000"/>
                </a:solidFill>
              </a:rPr>
              <a:t>Levels</a:t>
            </a:r>
            <a:r>
              <a:rPr lang="da-DK" b="0" dirty="0" smtClean="0">
                <a:solidFill>
                  <a:srgbClr val="000000"/>
                </a:solidFill>
              </a:rPr>
              <a:t> of </a:t>
            </a:r>
            <a:r>
              <a:rPr lang="da-DK" b="0" dirty="0" err="1" smtClean="0">
                <a:solidFill>
                  <a:srgbClr val="000000"/>
                </a:solidFill>
              </a:rPr>
              <a:t>psychology</a:t>
            </a:r>
            <a:r>
              <a:rPr lang="da-DK" b="0" dirty="0" smtClean="0">
                <a:solidFill>
                  <a:srgbClr val="000000"/>
                </a:solidFill>
              </a:rPr>
              <a:t> – and </a:t>
            </a:r>
            <a:r>
              <a:rPr lang="da-DK" b="0" dirty="0" err="1" smtClean="0">
                <a:solidFill>
                  <a:srgbClr val="000000"/>
                </a:solidFill>
              </a:rPr>
              <a:t>how</a:t>
            </a:r>
            <a:r>
              <a:rPr lang="da-DK" b="0" dirty="0" smtClean="0">
                <a:solidFill>
                  <a:srgbClr val="000000"/>
                </a:solidFill>
              </a:rPr>
              <a:t> to transition </a:t>
            </a:r>
            <a:r>
              <a:rPr lang="da-DK" b="0" dirty="0" err="1" smtClean="0">
                <a:solidFill>
                  <a:srgbClr val="000000"/>
                </a:solidFill>
              </a:rPr>
              <a:t>between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these</a:t>
            </a:r>
            <a:endParaRPr lang="da-DK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 err="1" smtClean="0">
                <a:solidFill>
                  <a:srgbClr val="000000"/>
                </a:solidFill>
              </a:rPr>
              <a:t>Levels</a:t>
            </a:r>
            <a:r>
              <a:rPr lang="da-DK" b="0" dirty="0" smtClean="0">
                <a:solidFill>
                  <a:srgbClr val="000000"/>
                </a:solidFill>
              </a:rPr>
              <a:t> of </a:t>
            </a:r>
            <a:r>
              <a:rPr lang="da-DK" b="0" dirty="0" err="1" smtClean="0">
                <a:solidFill>
                  <a:srgbClr val="000000"/>
                </a:solidFill>
              </a:rPr>
              <a:t>psychology</a:t>
            </a:r>
            <a:endParaRPr lang="da-DK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b="0" dirty="0" err="1" smtClean="0">
                <a:solidFill>
                  <a:srgbClr val="000000"/>
                </a:solidFill>
              </a:rPr>
              <a:t>Defining</a:t>
            </a:r>
            <a:r>
              <a:rPr lang="da-DK" b="0" dirty="0" smtClean="0">
                <a:solidFill>
                  <a:srgbClr val="000000"/>
                </a:solidFill>
              </a:rPr>
              <a:t> science</a:t>
            </a:r>
          </a:p>
          <a:p>
            <a:r>
              <a:rPr lang="da-DK" b="0" dirty="0" err="1" smtClean="0">
                <a:solidFill>
                  <a:srgbClr val="000000"/>
                </a:solidFill>
              </a:rPr>
              <a:t>View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on</a:t>
            </a:r>
            <a:r>
              <a:rPr lang="da-DK" b="0" dirty="0" smtClean="0">
                <a:solidFill>
                  <a:srgbClr val="000000"/>
                </a:solidFill>
              </a:rPr>
              <a:t> man</a:t>
            </a:r>
          </a:p>
          <a:p>
            <a:r>
              <a:rPr lang="da-DK" b="0" dirty="0" err="1" smtClean="0">
                <a:solidFill>
                  <a:srgbClr val="000000"/>
                </a:solidFill>
              </a:rPr>
              <a:t>Defining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psychology</a:t>
            </a:r>
            <a:endParaRPr lang="da-DK" b="0" dirty="0" smtClean="0">
              <a:solidFill>
                <a:srgbClr val="000000"/>
              </a:solidFill>
            </a:endParaRPr>
          </a:p>
          <a:p>
            <a:r>
              <a:rPr lang="da-DK" b="0" dirty="0" err="1" smtClean="0">
                <a:solidFill>
                  <a:srgbClr val="000000"/>
                </a:solidFill>
              </a:rPr>
              <a:t>Theories</a:t>
            </a:r>
            <a:endParaRPr lang="da-DK" b="0" dirty="0" smtClean="0">
              <a:solidFill>
                <a:srgbClr val="000000"/>
              </a:solidFill>
            </a:endParaRPr>
          </a:p>
          <a:p>
            <a:r>
              <a:rPr lang="da-DK" b="0" dirty="0" err="1" smtClean="0">
                <a:solidFill>
                  <a:srgbClr val="000000"/>
                </a:solidFill>
              </a:rPr>
              <a:t>Concepts</a:t>
            </a:r>
            <a:endParaRPr lang="da-DK" b="0" dirty="0" smtClean="0">
              <a:solidFill>
                <a:srgbClr val="000000"/>
              </a:solidFill>
            </a:endParaRPr>
          </a:p>
          <a:p>
            <a:r>
              <a:rPr lang="da-DK" b="0" dirty="0" err="1" smtClean="0">
                <a:solidFill>
                  <a:srgbClr val="000000"/>
                </a:solidFill>
              </a:rPr>
              <a:t>Methodology</a:t>
            </a:r>
            <a:r>
              <a:rPr lang="da-DK" b="0" dirty="0" smtClean="0">
                <a:solidFill>
                  <a:srgbClr val="000000"/>
                </a:solidFill>
              </a:rPr>
              <a:t> and </a:t>
            </a:r>
            <a:r>
              <a:rPr lang="da-DK" b="0" dirty="0" err="1" smtClean="0">
                <a:solidFill>
                  <a:srgbClr val="000000"/>
                </a:solidFill>
              </a:rPr>
              <a:t>application</a:t>
            </a:r>
            <a:endParaRPr lang="da-DK" b="0" dirty="0" smtClean="0">
              <a:solidFill>
                <a:srgbClr val="000000"/>
              </a:solidFill>
            </a:endParaRPr>
          </a:p>
          <a:p>
            <a:r>
              <a:rPr lang="da-DK" b="0" dirty="0" err="1" smtClean="0">
                <a:solidFill>
                  <a:srgbClr val="000000"/>
                </a:solidFill>
              </a:rPr>
              <a:t>Cultural</a:t>
            </a:r>
            <a:r>
              <a:rPr lang="da-DK" b="0" dirty="0" smtClean="0">
                <a:solidFill>
                  <a:srgbClr val="000000"/>
                </a:solidFill>
              </a:rPr>
              <a:t> interpretation</a:t>
            </a:r>
          </a:p>
          <a:p>
            <a:r>
              <a:rPr lang="da-DK" b="0" dirty="0" err="1" smtClean="0">
                <a:solidFill>
                  <a:srgbClr val="000000"/>
                </a:solidFill>
              </a:rPr>
              <a:t>Psychological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Practices</a:t>
            </a:r>
            <a:r>
              <a:rPr lang="da-DK" b="0" dirty="0" smtClean="0">
                <a:solidFill>
                  <a:srgbClr val="000000"/>
                </a:solidFill>
              </a:rPr>
              <a:t>: Research, </a:t>
            </a:r>
            <a:r>
              <a:rPr lang="da-DK" b="0" dirty="0" err="1" smtClean="0">
                <a:solidFill>
                  <a:srgbClr val="000000"/>
                </a:solidFill>
              </a:rPr>
              <a:t>clinical</a:t>
            </a:r>
            <a:r>
              <a:rPr lang="da-DK" b="0" dirty="0" smtClean="0">
                <a:solidFill>
                  <a:srgbClr val="000000"/>
                </a:solidFill>
              </a:rPr>
              <a:t> </a:t>
            </a:r>
            <a:r>
              <a:rPr lang="da-DK" b="0" dirty="0" err="1" smtClean="0">
                <a:solidFill>
                  <a:srgbClr val="000000"/>
                </a:solidFill>
              </a:rPr>
              <a:t>psych</a:t>
            </a:r>
            <a:r>
              <a:rPr lang="da-DK" b="0" dirty="0" smtClean="0">
                <a:solidFill>
                  <a:srgbClr val="000000"/>
                </a:solidFill>
              </a:rPr>
              <a:t>, </a:t>
            </a:r>
            <a:r>
              <a:rPr lang="da-DK" b="0" dirty="0" err="1" smtClean="0">
                <a:solidFill>
                  <a:srgbClr val="000000"/>
                </a:solidFill>
              </a:rPr>
              <a:t>Psych</a:t>
            </a:r>
            <a:r>
              <a:rPr lang="da-DK" b="0" dirty="0" smtClean="0">
                <a:solidFill>
                  <a:srgbClr val="000000"/>
                </a:solidFill>
              </a:rPr>
              <a:t> Ed. </a:t>
            </a:r>
            <a:endParaRPr lang="da-DK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1228</TotalTime>
  <Words>2421</Words>
  <Application>Microsoft Macintosh PowerPoint</Application>
  <PresentationFormat>On-screen Show (4:3)</PresentationFormat>
  <Paragraphs>270</Paragraphs>
  <Slides>38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Focus</vt:lpstr>
      <vt:lpstr>Slide 1</vt:lpstr>
      <vt:lpstr>Content of presentation</vt:lpstr>
      <vt:lpstr>Background</vt:lpstr>
      <vt:lpstr>Data</vt:lpstr>
      <vt:lpstr>6 steps when internationalizing Undergraduate Education in psychology</vt:lpstr>
      <vt:lpstr>Exercise</vt:lpstr>
      <vt:lpstr>Reflections on State of the art</vt:lpstr>
      <vt:lpstr>Definitions of Psychology</vt:lpstr>
      <vt:lpstr>Levels of psychology</vt:lpstr>
      <vt:lpstr>Psychology as culturally embedded</vt:lpstr>
      <vt:lpstr>Exemplifying the cultural embeddedness of psychology Meeting Maria</vt:lpstr>
      <vt:lpstr>Exemplifying the cultural embeddedness of psychology</vt:lpstr>
      <vt:lpstr>A Crash Course on Characteristics  of Danish Culture   or   Why American students experience culture shock when studying in Denmark</vt:lpstr>
      <vt:lpstr>Slide 14</vt:lpstr>
      <vt:lpstr>Brought up to pursue  living a good life. </vt:lpstr>
      <vt:lpstr>         Culture shock          as a Foundation for Learning</vt:lpstr>
      <vt:lpstr>Entry narratives  of American students</vt:lpstr>
      <vt:lpstr>Culture shock as a Foundation for Learning</vt:lpstr>
      <vt:lpstr>Outro narratives</vt:lpstr>
      <vt:lpstr>Slide 20</vt:lpstr>
      <vt:lpstr>Cultivating intercultural skills</vt:lpstr>
      <vt:lpstr>Slide 22</vt:lpstr>
      <vt:lpstr>Cultural Competence (in theory)</vt:lpstr>
      <vt:lpstr>What Danish Faculty see  when teaching American students</vt:lpstr>
      <vt:lpstr>Summary: 6 steps when internationalizing Undergraduate Education in psychology</vt:lpstr>
      <vt:lpstr>Going meta</vt:lpstr>
      <vt:lpstr>Going meta</vt:lpstr>
      <vt:lpstr>There is always a somewhere</vt:lpstr>
      <vt:lpstr>Slide 29</vt:lpstr>
      <vt:lpstr>Slide 30</vt:lpstr>
      <vt:lpstr>Course activities</vt:lpstr>
      <vt:lpstr>Questions, comments, debate?</vt:lpstr>
      <vt:lpstr>Slide 33</vt:lpstr>
      <vt:lpstr>Thank you</vt:lpstr>
      <vt:lpstr>The Competent Child</vt:lpstr>
      <vt:lpstr>Slide 36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Shock as a Foundation for Learning</dc:title>
  <dc:creator>Helle Harnisch</dc:creator>
  <cp:lastModifiedBy>Helle Harnisch</cp:lastModifiedBy>
  <cp:revision>20</cp:revision>
  <dcterms:created xsi:type="dcterms:W3CDTF">2011-06-05T03:39:34Z</dcterms:created>
  <dcterms:modified xsi:type="dcterms:W3CDTF">2011-06-05T04:15:35Z</dcterms:modified>
</cp:coreProperties>
</file>