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79" r:id="rId6"/>
    <p:sldId id="260" r:id="rId7"/>
    <p:sldId id="265" r:id="rId8"/>
    <p:sldId id="280" r:id="rId9"/>
    <p:sldId id="281" r:id="rId10"/>
    <p:sldId id="282" r:id="rId11"/>
    <p:sldId id="283" r:id="rId12"/>
    <p:sldId id="284" r:id="rId13"/>
    <p:sldId id="295" r:id="rId14"/>
    <p:sldId id="292" r:id="rId15"/>
    <p:sldId id="293" r:id="rId16"/>
    <p:sldId id="276" r:id="rId17"/>
    <p:sldId id="288" r:id="rId18"/>
    <p:sldId id="263" r:id="rId19"/>
    <p:sldId id="271" r:id="rId2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32" autoAdjust="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500EDEF2-6C9D-4C8C-A6DF-B97914F93343}" type="datetimeFigureOut">
              <a:rPr lang="en-US" smtClean="0"/>
              <a:t>3/20/2013</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92C70F86-A84A-41D0-958D-753286551026}" type="slidenum">
              <a:rPr lang="en-US" smtClean="0"/>
              <a:t>‹#›</a:t>
            </a:fld>
            <a:endParaRPr lang="en-US" dirty="0"/>
          </a:p>
        </p:txBody>
      </p:sp>
    </p:spTree>
    <p:extLst>
      <p:ext uri="{BB962C8B-B14F-4D97-AF65-F5344CB8AC3E}">
        <p14:creationId xmlns:p14="http://schemas.microsoft.com/office/powerpoint/2010/main" val="496988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myself.</a:t>
            </a:r>
            <a:endParaRPr lang="en-US" dirty="0"/>
          </a:p>
        </p:txBody>
      </p:sp>
      <p:sp>
        <p:nvSpPr>
          <p:cNvPr id="4" name="Slide Number Placeholder 3"/>
          <p:cNvSpPr>
            <a:spLocks noGrp="1"/>
          </p:cNvSpPr>
          <p:nvPr>
            <p:ph type="sldNum" sz="quarter" idx="10"/>
          </p:nvPr>
        </p:nvSpPr>
        <p:spPr/>
        <p:txBody>
          <a:bodyPr/>
          <a:lstStyle/>
          <a:p>
            <a:fld id="{92C70F86-A84A-41D0-958D-753286551026}" type="slidenum">
              <a:rPr lang="en-US" smtClean="0"/>
              <a:t>1</a:t>
            </a:fld>
            <a:endParaRPr lang="en-US" dirty="0"/>
          </a:p>
        </p:txBody>
      </p:sp>
    </p:spTree>
    <p:extLst>
      <p:ext uri="{BB962C8B-B14F-4D97-AF65-F5344CB8AC3E}">
        <p14:creationId xmlns:p14="http://schemas.microsoft.com/office/powerpoint/2010/main" val="1121107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r>
              <a:rPr lang="en-US" dirty="0" smtClean="0"/>
              <a:t>Excerpt</a:t>
            </a:r>
            <a:r>
              <a:rPr lang="en-US" baseline="0" dirty="0" smtClean="0"/>
              <a:t> from syllabus for my course Race and the US Economy:  Many introductory economics courses purport you </a:t>
            </a:r>
            <a:r>
              <a:rPr lang="en-US" dirty="0" smtClean="0"/>
              <a:t>At the end of this semester, you should be better able to </a:t>
            </a:r>
          </a:p>
          <a:p>
            <a:endParaRPr lang="en-US" dirty="0"/>
          </a:p>
        </p:txBody>
      </p:sp>
      <p:sp>
        <p:nvSpPr>
          <p:cNvPr id="4" name="Slide Number Placeholder 3"/>
          <p:cNvSpPr>
            <a:spLocks noGrp="1"/>
          </p:cNvSpPr>
          <p:nvPr>
            <p:ph type="sldNum" sz="quarter" idx="10"/>
          </p:nvPr>
        </p:nvSpPr>
        <p:spPr/>
        <p:txBody>
          <a:bodyPr/>
          <a:lstStyle/>
          <a:p>
            <a:fld id="{92C70F86-A84A-41D0-958D-753286551026}" type="slidenum">
              <a:rPr lang="en-US" smtClean="0"/>
              <a:t>6</a:t>
            </a:fld>
            <a:endParaRPr lang="en-US" dirty="0"/>
          </a:p>
        </p:txBody>
      </p:sp>
    </p:spTree>
    <p:extLst>
      <p:ext uri="{BB962C8B-B14F-4D97-AF65-F5344CB8AC3E}">
        <p14:creationId xmlns:p14="http://schemas.microsoft.com/office/powerpoint/2010/main" val="973378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C70F86-A84A-41D0-958D-753286551026}" type="slidenum">
              <a:rPr lang="en-US" smtClean="0"/>
              <a:t>10</a:t>
            </a:fld>
            <a:endParaRPr lang="en-US" dirty="0"/>
          </a:p>
        </p:txBody>
      </p:sp>
    </p:spTree>
    <p:extLst>
      <p:ext uri="{BB962C8B-B14F-4D97-AF65-F5344CB8AC3E}">
        <p14:creationId xmlns:p14="http://schemas.microsoft.com/office/powerpoint/2010/main" val="4169668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dirty="0"/>
              <a:t>Worker’s output depends on effort and external factors (luck).  Employer can’t directly observe effort, but believes purples  are low-effort employees. </a:t>
            </a:r>
          </a:p>
          <a:p>
            <a:pPr eaLnBrk="1" hangingPunct="1">
              <a:lnSpc>
                <a:spcPct val="90000"/>
              </a:lnSpc>
            </a:pPr>
            <a:r>
              <a:rPr lang="en-US" dirty="0"/>
              <a:t>Threshold for number of mistakes before dismissal for purples  will be lower than for other employees.</a:t>
            </a:r>
          </a:p>
          <a:p>
            <a:pPr eaLnBrk="1" hangingPunct="1">
              <a:lnSpc>
                <a:spcPct val="90000"/>
              </a:lnSpc>
            </a:pPr>
            <a:r>
              <a:rPr lang="en-US" dirty="0"/>
              <a:t>Loury argues that purples will respond by expending less effort. </a:t>
            </a:r>
          </a:p>
          <a:p>
            <a:pPr eaLnBrk="1" hangingPunct="1">
              <a:lnSpc>
                <a:spcPct val="90000"/>
              </a:lnSpc>
            </a:pPr>
            <a:r>
              <a:rPr lang="en-US" dirty="0"/>
              <a:t>Under what circumstances is this true?  How do we fix it?  </a:t>
            </a:r>
          </a:p>
          <a:p>
            <a:endParaRPr lang="en-US" dirty="0"/>
          </a:p>
        </p:txBody>
      </p:sp>
      <p:sp>
        <p:nvSpPr>
          <p:cNvPr id="4" name="Slide Number Placeholder 3"/>
          <p:cNvSpPr>
            <a:spLocks noGrp="1"/>
          </p:cNvSpPr>
          <p:nvPr>
            <p:ph type="sldNum" sz="quarter" idx="10"/>
          </p:nvPr>
        </p:nvSpPr>
        <p:spPr/>
        <p:txBody>
          <a:bodyPr/>
          <a:lstStyle/>
          <a:p>
            <a:fld id="{92C70F86-A84A-41D0-958D-753286551026}" type="slidenum">
              <a:rPr lang="en-US" smtClean="0"/>
              <a:t>16</a:t>
            </a:fld>
            <a:endParaRPr lang="en-US" dirty="0"/>
          </a:p>
        </p:txBody>
      </p:sp>
    </p:spTree>
    <p:extLst>
      <p:ext uri="{BB962C8B-B14F-4D97-AF65-F5344CB8AC3E}">
        <p14:creationId xmlns:p14="http://schemas.microsoft.com/office/powerpoint/2010/main" val="1548584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of color often speak of feeling invisible in the classroom.  The sources of the invisibility include an ideology of “color blindness” on the part of the instructor or fellow students which tends to negate the racial and ethnic experiences of the person of color; the appearance that a professor has a closer personal relationship with white students; and the absence of curriculum content related to race. </a:t>
            </a:r>
            <a:endParaRPr lang="en-US" dirty="0"/>
          </a:p>
        </p:txBody>
      </p:sp>
      <p:sp>
        <p:nvSpPr>
          <p:cNvPr id="4" name="Slide Number Placeholder 3"/>
          <p:cNvSpPr>
            <a:spLocks noGrp="1"/>
          </p:cNvSpPr>
          <p:nvPr>
            <p:ph type="sldNum" sz="quarter" idx="10"/>
          </p:nvPr>
        </p:nvSpPr>
        <p:spPr/>
        <p:txBody>
          <a:bodyPr/>
          <a:lstStyle/>
          <a:p>
            <a:fld id="{F9D6A7F2-484C-6849-876C-4D4599186611}" type="slidenum">
              <a:rPr lang="en-US" smtClean="0"/>
              <a:pPr/>
              <a:t>19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BB3568-2AA4-47B1-838B-53E8D2C1835D}" type="datetimeFigureOut">
              <a:rPr lang="en-US" smtClean="0"/>
              <a:t>3/20/2013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9C7146-2849-493A-B55B-FF7EB7ABFEF4}" type="slidenum">
              <a:rPr lang="en-US" smtClean="0"/>
              <a:t>‹#›</a:t>
            </a:fld>
            <a:endParaRPr lang="en-US" dirty="0"/>
          </a:p>
        </p:txBody>
      </p:sp>
    </p:spTree>
    <p:extLst>
      <p:ext uri="{BB962C8B-B14F-4D97-AF65-F5344CB8AC3E}">
        <p14:creationId xmlns:p14="http://schemas.microsoft.com/office/powerpoint/2010/main" val="4152179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BB3568-2AA4-47B1-838B-53E8D2C1835D}" type="datetimeFigureOut">
              <a:rPr lang="en-US" smtClean="0"/>
              <a:t>3/20/2013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9C7146-2849-493A-B55B-FF7EB7ABFEF4}" type="slidenum">
              <a:rPr lang="en-US" smtClean="0"/>
              <a:t>‹#›</a:t>
            </a:fld>
            <a:endParaRPr lang="en-US" dirty="0"/>
          </a:p>
        </p:txBody>
      </p:sp>
    </p:spTree>
    <p:extLst>
      <p:ext uri="{BB962C8B-B14F-4D97-AF65-F5344CB8AC3E}">
        <p14:creationId xmlns:p14="http://schemas.microsoft.com/office/powerpoint/2010/main" val="881111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BB3568-2AA4-47B1-838B-53E8D2C1835D}" type="datetimeFigureOut">
              <a:rPr lang="en-US" smtClean="0"/>
              <a:t>3/20/2013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9C7146-2849-493A-B55B-FF7EB7ABFEF4}" type="slidenum">
              <a:rPr lang="en-US" smtClean="0"/>
              <a:t>‹#›</a:t>
            </a:fld>
            <a:endParaRPr lang="en-US" dirty="0"/>
          </a:p>
        </p:txBody>
      </p:sp>
    </p:spTree>
    <p:extLst>
      <p:ext uri="{BB962C8B-B14F-4D97-AF65-F5344CB8AC3E}">
        <p14:creationId xmlns:p14="http://schemas.microsoft.com/office/powerpoint/2010/main" val="183894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BB3568-2AA4-47B1-838B-53E8D2C1835D}" type="datetimeFigureOut">
              <a:rPr lang="en-US" smtClean="0"/>
              <a:t>3/20/2013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9C7146-2849-493A-B55B-FF7EB7ABFEF4}" type="slidenum">
              <a:rPr lang="en-US" smtClean="0"/>
              <a:t>‹#›</a:t>
            </a:fld>
            <a:endParaRPr lang="en-US" dirty="0"/>
          </a:p>
        </p:txBody>
      </p:sp>
    </p:spTree>
    <p:extLst>
      <p:ext uri="{BB962C8B-B14F-4D97-AF65-F5344CB8AC3E}">
        <p14:creationId xmlns:p14="http://schemas.microsoft.com/office/powerpoint/2010/main" val="2241605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BB3568-2AA4-47B1-838B-53E8D2C1835D}" type="datetimeFigureOut">
              <a:rPr lang="en-US" smtClean="0"/>
              <a:t>3/20/2013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9C7146-2849-493A-B55B-FF7EB7ABFEF4}" type="slidenum">
              <a:rPr lang="en-US" smtClean="0"/>
              <a:t>‹#›</a:t>
            </a:fld>
            <a:endParaRPr lang="en-US" dirty="0"/>
          </a:p>
        </p:txBody>
      </p:sp>
    </p:spTree>
    <p:extLst>
      <p:ext uri="{BB962C8B-B14F-4D97-AF65-F5344CB8AC3E}">
        <p14:creationId xmlns:p14="http://schemas.microsoft.com/office/powerpoint/2010/main" val="619410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BB3568-2AA4-47B1-838B-53E8D2C1835D}" type="datetimeFigureOut">
              <a:rPr lang="en-US" smtClean="0"/>
              <a:t>3/20/2013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9C7146-2849-493A-B55B-FF7EB7ABFEF4}" type="slidenum">
              <a:rPr lang="en-US" smtClean="0"/>
              <a:t>‹#›</a:t>
            </a:fld>
            <a:endParaRPr lang="en-US" dirty="0"/>
          </a:p>
        </p:txBody>
      </p:sp>
    </p:spTree>
    <p:extLst>
      <p:ext uri="{BB962C8B-B14F-4D97-AF65-F5344CB8AC3E}">
        <p14:creationId xmlns:p14="http://schemas.microsoft.com/office/powerpoint/2010/main" val="4054945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BB3568-2AA4-47B1-838B-53E8D2C1835D}" type="datetimeFigureOut">
              <a:rPr lang="en-US" smtClean="0"/>
              <a:t>3/20/2013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9C7146-2849-493A-B55B-FF7EB7ABFEF4}" type="slidenum">
              <a:rPr lang="en-US" smtClean="0"/>
              <a:t>‹#›</a:t>
            </a:fld>
            <a:endParaRPr lang="en-US" dirty="0"/>
          </a:p>
        </p:txBody>
      </p:sp>
    </p:spTree>
    <p:extLst>
      <p:ext uri="{BB962C8B-B14F-4D97-AF65-F5344CB8AC3E}">
        <p14:creationId xmlns:p14="http://schemas.microsoft.com/office/powerpoint/2010/main" val="60663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BB3568-2AA4-47B1-838B-53E8D2C1835D}" type="datetimeFigureOut">
              <a:rPr lang="en-US" smtClean="0"/>
              <a:t>3/20/2013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9C7146-2849-493A-B55B-FF7EB7ABFEF4}" type="slidenum">
              <a:rPr lang="en-US" smtClean="0"/>
              <a:t>‹#›</a:t>
            </a:fld>
            <a:endParaRPr lang="en-US" dirty="0"/>
          </a:p>
        </p:txBody>
      </p:sp>
    </p:spTree>
    <p:extLst>
      <p:ext uri="{BB962C8B-B14F-4D97-AF65-F5344CB8AC3E}">
        <p14:creationId xmlns:p14="http://schemas.microsoft.com/office/powerpoint/2010/main" val="1041539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BB3568-2AA4-47B1-838B-53E8D2C1835D}" type="datetimeFigureOut">
              <a:rPr lang="en-US" smtClean="0"/>
              <a:t>3/20/2013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9C7146-2849-493A-B55B-FF7EB7ABFEF4}" type="slidenum">
              <a:rPr lang="en-US" smtClean="0"/>
              <a:t>‹#›</a:t>
            </a:fld>
            <a:endParaRPr lang="en-US" dirty="0"/>
          </a:p>
        </p:txBody>
      </p:sp>
    </p:spTree>
    <p:extLst>
      <p:ext uri="{BB962C8B-B14F-4D97-AF65-F5344CB8AC3E}">
        <p14:creationId xmlns:p14="http://schemas.microsoft.com/office/powerpoint/2010/main" val="3055798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BB3568-2AA4-47B1-838B-53E8D2C1835D}" type="datetimeFigureOut">
              <a:rPr lang="en-US" smtClean="0"/>
              <a:t>3/20/2013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9C7146-2849-493A-B55B-FF7EB7ABFEF4}" type="slidenum">
              <a:rPr lang="en-US" smtClean="0"/>
              <a:t>‹#›</a:t>
            </a:fld>
            <a:endParaRPr lang="en-US" dirty="0"/>
          </a:p>
        </p:txBody>
      </p:sp>
    </p:spTree>
    <p:extLst>
      <p:ext uri="{BB962C8B-B14F-4D97-AF65-F5344CB8AC3E}">
        <p14:creationId xmlns:p14="http://schemas.microsoft.com/office/powerpoint/2010/main" val="529794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BB3568-2AA4-47B1-838B-53E8D2C1835D}" type="datetimeFigureOut">
              <a:rPr lang="en-US" smtClean="0"/>
              <a:t>3/20/2013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9C7146-2849-493A-B55B-FF7EB7ABFEF4}" type="slidenum">
              <a:rPr lang="en-US" smtClean="0"/>
              <a:t>‹#›</a:t>
            </a:fld>
            <a:endParaRPr lang="en-US" dirty="0"/>
          </a:p>
        </p:txBody>
      </p:sp>
    </p:spTree>
    <p:extLst>
      <p:ext uri="{BB962C8B-B14F-4D97-AF65-F5344CB8AC3E}">
        <p14:creationId xmlns:p14="http://schemas.microsoft.com/office/powerpoint/2010/main" val="4220650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BB3568-2AA4-47B1-838B-53E8D2C1835D}" type="datetimeFigureOut">
              <a:rPr lang="en-US" smtClean="0"/>
              <a:t>3/20/2013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9C7146-2849-493A-B55B-FF7EB7ABFEF4}" type="slidenum">
              <a:rPr lang="en-US" smtClean="0"/>
              <a:t>‹#›</a:t>
            </a:fld>
            <a:endParaRPr lang="en-US" dirty="0"/>
          </a:p>
        </p:txBody>
      </p:sp>
    </p:spTree>
    <p:extLst>
      <p:ext uri="{BB962C8B-B14F-4D97-AF65-F5344CB8AC3E}">
        <p14:creationId xmlns:p14="http://schemas.microsoft.com/office/powerpoint/2010/main" val="1264239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ensus.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ensus.gov/" TargetMode="External"/><Relationship Id="rId2" Type="http://schemas.openxmlformats.org/officeDocument/2006/relationships/hyperlink" Target="http://serc.carleton.edu/econ/spreadsheets/index.html" TargetMode="External"/><Relationship Id="rId1" Type="http://schemas.openxmlformats.org/officeDocument/2006/relationships/slideLayout" Target="../slideLayouts/slideLayout2.xml"/><Relationship Id="rId4" Type="http://schemas.openxmlformats.org/officeDocument/2006/relationships/hyperlink" Target="http://www.bls.gov/"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ikis.swarthmore.edu/div_econ/index.php/Participation_data"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hyperlink" Target="http://wikis.swarthmore.edu/div_econ/index.php/Participation_data"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Race and the Teaching of Economics</a:t>
            </a:r>
            <a:endParaRPr lang="en-US" dirty="0"/>
          </a:p>
        </p:txBody>
      </p:sp>
      <p:sp>
        <p:nvSpPr>
          <p:cNvPr id="3" name="Subtitle 2"/>
          <p:cNvSpPr>
            <a:spLocks noGrp="1"/>
          </p:cNvSpPr>
          <p:nvPr>
            <p:ph type="subTitle" idx="1"/>
          </p:nvPr>
        </p:nvSpPr>
        <p:spPr/>
        <p:txBody>
          <a:bodyPr/>
          <a:lstStyle/>
          <a:p>
            <a:r>
              <a:rPr lang="en-US" dirty="0" smtClean="0"/>
              <a:t>Cecilia Conrad</a:t>
            </a:r>
          </a:p>
          <a:p>
            <a:r>
              <a:rPr lang="en-US" dirty="0" smtClean="0"/>
              <a:t>profcece@gmail.com</a:t>
            </a:r>
            <a:endParaRPr lang="en-US" dirty="0"/>
          </a:p>
        </p:txBody>
      </p:sp>
    </p:spTree>
    <p:extLst>
      <p:ext uri="{BB962C8B-B14F-4D97-AF65-F5344CB8AC3E}">
        <p14:creationId xmlns:p14="http://schemas.microsoft.com/office/powerpoint/2010/main" val="989888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
            </a:r>
            <a:br>
              <a:rPr lang="en-US" sz="2700" dirty="0" smtClean="0"/>
            </a:br>
            <a:r>
              <a:rPr lang="en-US" sz="2700" dirty="0"/>
              <a:t/>
            </a:r>
            <a:br>
              <a:rPr lang="en-US" sz="2700" dirty="0"/>
            </a:br>
            <a:r>
              <a:rPr lang="en-US" sz="2700" dirty="0" smtClean="0"/>
              <a:t/>
            </a:r>
            <a:br>
              <a:rPr lang="en-US" sz="2700" dirty="0" smtClean="0"/>
            </a:br>
            <a:r>
              <a:rPr lang="en-US" sz="3600" dirty="0" smtClean="0"/>
              <a:t>Experiment by Doleac &amp; Stern</a:t>
            </a:r>
            <a:br>
              <a:rPr lang="en-US" sz="3600" dirty="0" smtClean="0"/>
            </a:br>
            <a:r>
              <a:rPr lang="en-US" sz="2000" dirty="0"/>
              <a:t>http://www.voxeu.org/article/race-discrimination-and-ipods-experimental-evidence-online-markets</a:t>
            </a:r>
            <a:r>
              <a:rPr lang="en-US" dirty="0"/>
              <a:t/>
            </a:r>
            <a:br>
              <a:rPr lang="en-US" dirty="0"/>
            </a:br>
            <a:r>
              <a:rPr lang="en-US" dirty="0" smtClean="0"/>
              <a:t/>
            </a:r>
            <a:br>
              <a:rPr lang="en-US" dirty="0" smtClean="0"/>
            </a:br>
            <a:r>
              <a:rPr lang="en-US" dirty="0" smtClean="0"/>
              <a:t>  </a:t>
            </a:r>
            <a:endParaRPr lang="en-US" dirty="0"/>
          </a:p>
        </p:txBody>
      </p:sp>
      <p:sp>
        <p:nvSpPr>
          <p:cNvPr id="3" name="Content Placeholder 2"/>
          <p:cNvSpPr>
            <a:spLocks noGrp="1"/>
          </p:cNvSpPr>
          <p:nvPr>
            <p:ph idx="1"/>
          </p:nvPr>
        </p:nvSpPr>
        <p:spPr>
          <a:xfrm>
            <a:off x="457200" y="1600200"/>
            <a:ext cx="6553200" cy="4525963"/>
          </a:xfrm>
        </p:spPr>
        <p:txBody>
          <a:bodyPr>
            <a:normAutofit fontScale="92500" lnSpcReduction="10000"/>
          </a:bodyPr>
          <a:lstStyle/>
          <a:p>
            <a:r>
              <a:rPr lang="en-US" dirty="0" smtClean="0"/>
              <a:t>Online advertisement of iPods, </a:t>
            </a:r>
            <a:r>
              <a:rPr lang="en-US" dirty="0"/>
              <a:t>payment through Pay Pal, </a:t>
            </a:r>
            <a:r>
              <a:rPr lang="en-US" dirty="0" smtClean="0"/>
              <a:t>iPod shipped to seller offering highest price.</a:t>
            </a:r>
          </a:p>
          <a:p>
            <a:r>
              <a:rPr lang="en-US" dirty="0" smtClean="0"/>
              <a:t>Year-long experiment, 300 markets, 1200 advertisements</a:t>
            </a:r>
          </a:p>
          <a:p>
            <a:r>
              <a:rPr lang="en-US" dirty="0"/>
              <a:t>Each ad contained a photo of the iPod held by a black hand, white hand, or a white hand with a wrist tattoo</a:t>
            </a:r>
            <a:r>
              <a:rPr lang="en-US" dirty="0" smtClean="0"/>
              <a:t>.</a:t>
            </a:r>
          </a:p>
          <a:p>
            <a:r>
              <a:rPr lang="en-US" dirty="0" smtClean="0"/>
              <a:t>How does this experiment compare with the competitive market model? </a:t>
            </a:r>
          </a:p>
          <a:p>
            <a:endParaRPr lang="en-US"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281002"/>
            <a:ext cx="1333500"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www.voxeu.org/sites/default/files/author_photos/stein_0.jpg?12774768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4038600"/>
            <a:ext cx="1333500" cy="1781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330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Imperfect Information</a:t>
            </a:r>
            <a:endParaRPr lang="en-US" dirty="0"/>
          </a:p>
        </p:txBody>
      </p:sp>
      <p:sp>
        <p:nvSpPr>
          <p:cNvPr id="3" name="Content Placeholder 2"/>
          <p:cNvSpPr>
            <a:spLocks noGrp="1"/>
          </p:cNvSpPr>
          <p:nvPr>
            <p:ph idx="1"/>
          </p:nvPr>
        </p:nvSpPr>
        <p:spPr>
          <a:xfrm>
            <a:off x="457200" y="1600200"/>
            <a:ext cx="6705600" cy="4525963"/>
          </a:xfrm>
        </p:spPr>
        <p:txBody>
          <a:bodyPr>
            <a:normAutofit/>
          </a:bodyPr>
          <a:lstStyle/>
          <a:p>
            <a:r>
              <a:rPr lang="en-US" dirty="0" smtClean="0"/>
              <a:t>Quality is not known; All iPods may not be identical.</a:t>
            </a:r>
          </a:p>
          <a:p>
            <a:r>
              <a:rPr lang="en-US" dirty="0" smtClean="0"/>
              <a:t>Buyers have imperfect information</a:t>
            </a:r>
          </a:p>
          <a:p>
            <a:r>
              <a:rPr lang="en-US" dirty="0" smtClean="0"/>
              <a:t>The “Lemons” Problem</a:t>
            </a:r>
          </a:p>
          <a:p>
            <a:r>
              <a:rPr lang="en-US" dirty="0" smtClean="0"/>
              <a:t>What will be the effect on price and number sold?</a:t>
            </a:r>
          </a:p>
          <a:p>
            <a:r>
              <a:rPr lang="en-US" dirty="0" smtClean="0"/>
              <a:t>How might buyers assess the quality of individual iPods?</a:t>
            </a:r>
          </a:p>
          <a:p>
            <a:endParaRPr lang="en-US" dirty="0" smtClean="0"/>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1447800"/>
            <a:ext cx="1905000" cy="2238375"/>
          </a:xfrm>
          <a:prstGeom prst="rect">
            <a:avLst/>
          </a:prstGeom>
        </p:spPr>
      </p:pic>
    </p:spTree>
    <p:extLst>
      <p:ext uri="{BB962C8B-B14F-4D97-AF65-F5344CB8AC3E}">
        <p14:creationId xmlns:p14="http://schemas.microsoft.com/office/powerpoint/2010/main" val="1355820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i="1" dirty="0" smtClean="0"/>
              <a:t>Will Number of Offers and Price  Be Identical for  A, B &amp; C?</a:t>
            </a:r>
            <a:endParaRPr lang="en-US" sz="3600" i="1" dirty="0"/>
          </a:p>
        </p:txBody>
      </p:sp>
      <p:sp>
        <p:nvSpPr>
          <p:cNvPr id="6" name="Content Placeholder 5"/>
          <p:cNvSpPr>
            <a:spLocks noGrp="1"/>
          </p:cNvSpPr>
          <p:nvPr>
            <p:ph idx="1"/>
          </p:nvPr>
        </p:nvSpPr>
        <p:spPr/>
        <p:txBody>
          <a:bodyPr/>
          <a:lstStyle/>
          <a:p>
            <a:r>
              <a:rPr lang="en-US" dirty="0">
                <a:ea typeface="ＭＳ Ｐゴシック" pitchFamily="-1" charset="-128"/>
                <a:cs typeface="ＭＳ Ｐゴシック" pitchFamily="-1" charset="-128"/>
              </a:rPr>
              <a:t>Black sellers received 13% fewer responses and 17% fewer offers than white sellers.</a:t>
            </a:r>
          </a:p>
          <a:p>
            <a:r>
              <a:rPr lang="en-US" dirty="0">
                <a:ea typeface="ＭＳ Ｐゴシック" pitchFamily="-1" charset="-128"/>
                <a:cs typeface="ＭＳ Ｐゴシック" pitchFamily="-1" charset="-128"/>
              </a:rPr>
              <a:t>The average offer received by black sellers is 2%-4% </a:t>
            </a:r>
            <a:r>
              <a:rPr lang="en-US" dirty="0" smtClean="0">
                <a:ea typeface="ＭＳ Ｐゴシック" pitchFamily="-1" charset="-128"/>
                <a:cs typeface="ＭＳ Ｐゴシック" pitchFamily="-1" charset="-128"/>
              </a:rPr>
              <a:t>lower</a:t>
            </a:r>
          </a:p>
          <a:p>
            <a:r>
              <a:rPr lang="en-US" dirty="0">
                <a:ea typeface="ＭＳ Ｐゴシック" pitchFamily="-1" charset="-128"/>
                <a:cs typeface="ＭＳ Ｐゴシック" pitchFamily="-1" charset="-128"/>
              </a:rPr>
              <a:t>Wrist with tattoo experience similar to that of black </a:t>
            </a:r>
            <a:r>
              <a:rPr lang="en-US" dirty="0" smtClean="0">
                <a:ea typeface="ＭＳ Ｐゴシック" pitchFamily="-1" charset="-128"/>
                <a:cs typeface="ＭＳ Ｐゴシック" pitchFamily="-1" charset="-128"/>
              </a:rPr>
              <a:t>sellers</a:t>
            </a:r>
          </a:p>
          <a:p>
            <a:endParaRPr lang="en-US" dirty="0"/>
          </a:p>
        </p:txBody>
      </p:sp>
    </p:spTree>
    <p:extLst>
      <p:ext uri="{BB962C8B-B14F-4D97-AF65-F5344CB8AC3E}">
        <p14:creationId xmlns:p14="http://schemas.microsoft.com/office/powerpoint/2010/main" val="269312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Possible Explanations for Differences in Price</a:t>
            </a:r>
            <a:endParaRPr lang="en-US" dirty="0"/>
          </a:p>
        </p:txBody>
      </p:sp>
      <p:sp>
        <p:nvSpPr>
          <p:cNvPr id="3" name="Content Placeholder 2"/>
          <p:cNvSpPr>
            <a:spLocks noGrp="1"/>
          </p:cNvSpPr>
          <p:nvPr>
            <p:ph idx="1"/>
          </p:nvPr>
        </p:nvSpPr>
        <p:spPr/>
        <p:txBody>
          <a:bodyPr>
            <a:normAutofit/>
          </a:bodyPr>
          <a:lstStyle/>
          <a:p>
            <a:r>
              <a:rPr lang="en-US" dirty="0" smtClean="0"/>
              <a:t>Buyer’s have “tastes for discrimination” (Becker)</a:t>
            </a:r>
          </a:p>
          <a:p>
            <a:r>
              <a:rPr lang="en-US" dirty="0" smtClean="0"/>
              <a:t>Buyer’s engage in statistical discrimination and rely on stereotypes.</a:t>
            </a:r>
          </a:p>
          <a:p>
            <a:r>
              <a:rPr lang="en-US" dirty="0" smtClean="0"/>
              <a:t>Stereotypes can be self-confirming.  (Loury)</a:t>
            </a:r>
            <a:endParaRPr lang="en-US" dirty="0"/>
          </a:p>
        </p:txBody>
      </p:sp>
    </p:spTree>
    <p:extLst>
      <p:ext uri="{BB962C8B-B14F-4D97-AF65-F5344CB8AC3E}">
        <p14:creationId xmlns:p14="http://schemas.microsoft.com/office/powerpoint/2010/main" val="1718881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3200" dirty="0" smtClean="0"/>
              <a:t>Logic of Self-Confirming Stereotypes</a:t>
            </a:r>
            <a:endParaRPr lang="en-US" dirty="0" smtClean="0"/>
          </a:p>
        </p:txBody>
      </p:sp>
      <p:sp>
        <p:nvSpPr>
          <p:cNvPr id="45059" name="Rectangle 3"/>
          <p:cNvSpPr>
            <a:spLocks noGrp="1" noChangeArrowheads="1"/>
          </p:cNvSpPr>
          <p:nvPr>
            <p:ph type="body" idx="1"/>
          </p:nvPr>
        </p:nvSpPr>
        <p:spPr>
          <a:xfrm>
            <a:off x="990600" y="1828800"/>
            <a:ext cx="6294437" cy="3733800"/>
          </a:xfrm>
        </p:spPr>
        <p:txBody>
          <a:bodyPr/>
          <a:lstStyle/>
          <a:p>
            <a:pPr eaLnBrk="1" hangingPunct="1"/>
            <a:r>
              <a:rPr lang="en-US" dirty="0" smtClean="0"/>
              <a:t>Rational statistical inference in the presence of limited information.</a:t>
            </a:r>
          </a:p>
          <a:p>
            <a:pPr eaLnBrk="1" hangingPunct="1"/>
            <a:r>
              <a:rPr lang="en-US" dirty="0" smtClean="0"/>
              <a:t>Feedback effects on the behavior of individuals</a:t>
            </a:r>
          </a:p>
          <a:p>
            <a:pPr eaLnBrk="1" hangingPunct="1"/>
            <a:r>
              <a:rPr lang="en-US" dirty="0" smtClean="0"/>
              <a:t>An equilibrium in which mutually confirming beliefs and behaviors emerge out of this interaction</a:t>
            </a:r>
          </a:p>
        </p:txBody>
      </p:sp>
      <p:sp>
        <p:nvSpPr>
          <p:cNvPr id="45060" name="Rectangle 4"/>
          <p:cNvSpPr>
            <a:spLocks noChangeArrowheads="1"/>
          </p:cNvSpPr>
          <p:nvPr/>
        </p:nvSpPr>
        <p:spPr bwMode="auto">
          <a:xfrm>
            <a:off x="1066800" y="5715000"/>
            <a:ext cx="583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latin typeface="Times" pitchFamily="-1" charset="0"/>
              </a:rPr>
              <a:t>Loury, </a:t>
            </a:r>
            <a:r>
              <a:rPr lang="en-US" i="1" dirty="0">
                <a:latin typeface="Times" pitchFamily="-1" charset="0"/>
              </a:rPr>
              <a:t>An Anatomy of Racial Inequality</a:t>
            </a:r>
            <a:r>
              <a:rPr lang="en-US" dirty="0">
                <a:latin typeface="Times" pitchFamily="-1" charset="0"/>
              </a:rPr>
              <a:t>, 2002</a:t>
            </a:r>
          </a:p>
        </p:txBody>
      </p:sp>
      <p:pic>
        <p:nvPicPr>
          <p:cNvPr id="5"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3249" y="2590800"/>
            <a:ext cx="1376587" cy="1752600"/>
          </a:xfrm>
          <a:prstGeom prst="rect">
            <a:avLst/>
          </a:prstGeom>
        </p:spPr>
      </p:pic>
    </p:spTree>
    <p:extLst>
      <p:ext uri="{BB962C8B-B14F-4D97-AF65-F5344CB8AC3E}">
        <p14:creationId xmlns:p14="http://schemas.microsoft.com/office/powerpoint/2010/main" val="29996094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dirty="0" smtClean="0"/>
              <a:t>An Illustration</a:t>
            </a:r>
          </a:p>
        </p:txBody>
      </p:sp>
      <p:sp>
        <p:nvSpPr>
          <p:cNvPr id="46083" name="Rectangle 3"/>
          <p:cNvSpPr>
            <a:spLocks noGrp="1" noChangeArrowheads="1"/>
          </p:cNvSpPr>
          <p:nvPr>
            <p:ph type="body" idx="1"/>
          </p:nvPr>
        </p:nvSpPr>
        <p:spPr>
          <a:xfrm>
            <a:off x="685800" y="1600200"/>
            <a:ext cx="7772400" cy="4876800"/>
          </a:xfrm>
        </p:spPr>
        <p:txBody>
          <a:bodyPr/>
          <a:lstStyle/>
          <a:p>
            <a:pPr eaLnBrk="1" hangingPunct="1">
              <a:lnSpc>
                <a:spcPct val="90000"/>
              </a:lnSpc>
            </a:pPr>
            <a:r>
              <a:rPr lang="en-US" sz="2800" dirty="0" smtClean="0"/>
              <a:t>Valuation of a Good iPods </a:t>
            </a:r>
            <a:r>
              <a:rPr lang="en-US" sz="2800" dirty="0" smtClean="0"/>
              <a:t>-2500; lemons-500</a:t>
            </a:r>
          </a:p>
          <a:p>
            <a:pPr eaLnBrk="1" hangingPunct="1">
              <a:lnSpc>
                <a:spcPct val="90000"/>
              </a:lnSpc>
            </a:pPr>
            <a:r>
              <a:rPr lang="en-US" sz="2800" dirty="0" smtClean="0"/>
              <a:t>Consumers believe that 50% of </a:t>
            </a:r>
            <a:r>
              <a:rPr lang="en-US" sz="2800" dirty="0" smtClean="0"/>
              <a:t>iPods </a:t>
            </a:r>
            <a:r>
              <a:rPr lang="en-US" sz="2800" dirty="0" smtClean="0"/>
              <a:t>sold by Purple People are lemons. 0% of </a:t>
            </a:r>
            <a:r>
              <a:rPr lang="en-US" sz="2800" dirty="0" smtClean="0"/>
              <a:t>iPods </a:t>
            </a:r>
            <a:r>
              <a:rPr lang="en-US" sz="2800" dirty="0" smtClean="0"/>
              <a:t>sold by Non Purples are lemons. In reality,20% of </a:t>
            </a:r>
            <a:r>
              <a:rPr lang="en-US" sz="2800" dirty="0" smtClean="0"/>
              <a:t>iPods </a:t>
            </a:r>
            <a:r>
              <a:rPr lang="en-US" sz="2800" dirty="0" smtClean="0"/>
              <a:t>are Lemons independent of the seller’s color.</a:t>
            </a:r>
          </a:p>
          <a:p>
            <a:pPr eaLnBrk="1" hangingPunct="1">
              <a:lnSpc>
                <a:spcPct val="90000"/>
              </a:lnSpc>
            </a:pPr>
            <a:r>
              <a:rPr lang="en-US" sz="2800" dirty="0" smtClean="0"/>
              <a:t>Consumers offer $1500 for Purple People’s </a:t>
            </a:r>
            <a:r>
              <a:rPr lang="en-US" sz="2800" dirty="0" smtClean="0"/>
              <a:t>iPods</a:t>
            </a:r>
            <a:r>
              <a:rPr lang="en-US" sz="2800" dirty="0" smtClean="0"/>
              <a:t> </a:t>
            </a:r>
            <a:r>
              <a:rPr lang="en-US" sz="2800" dirty="0" smtClean="0"/>
              <a:t>and $2500 for NonPurple People’s </a:t>
            </a:r>
            <a:r>
              <a:rPr lang="en-US" sz="2800" dirty="0" smtClean="0"/>
              <a:t>iPods.</a:t>
            </a:r>
            <a:endParaRPr lang="en-US" sz="2800" dirty="0" smtClean="0"/>
          </a:p>
          <a:p>
            <a:pPr eaLnBrk="1" hangingPunct="1">
              <a:lnSpc>
                <a:spcPct val="90000"/>
              </a:lnSpc>
            </a:pPr>
            <a:r>
              <a:rPr lang="en-US" sz="2800" dirty="0" smtClean="0"/>
              <a:t>Purple People with good </a:t>
            </a:r>
            <a:r>
              <a:rPr lang="en-US" sz="2800" dirty="0" smtClean="0"/>
              <a:t>iPods </a:t>
            </a:r>
            <a:r>
              <a:rPr lang="en-US" sz="2800" dirty="0" smtClean="0"/>
              <a:t>will not offer them for sale - self-confirming stereotype.</a:t>
            </a:r>
          </a:p>
        </p:txBody>
      </p:sp>
    </p:spTree>
    <p:extLst>
      <p:ext uri="{BB962C8B-B14F-4D97-AF65-F5344CB8AC3E}">
        <p14:creationId xmlns:p14="http://schemas.microsoft.com/office/powerpoint/2010/main" val="2383517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Racial &amp; Ethnic Wage Differences</a:t>
            </a:r>
            <a:br>
              <a:rPr lang="en-US" sz="3200" dirty="0" smtClean="0"/>
            </a:br>
            <a:endParaRPr lang="en-US" sz="3200" dirty="0"/>
          </a:p>
        </p:txBody>
      </p:sp>
      <p:sp>
        <p:nvSpPr>
          <p:cNvPr id="3" name="Content Placeholder 2"/>
          <p:cNvSpPr>
            <a:spLocks noGrp="1"/>
          </p:cNvSpPr>
          <p:nvPr>
            <p:ph idx="1"/>
          </p:nvPr>
        </p:nvSpPr>
        <p:spPr/>
        <p:txBody>
          <a:bodyPr>
            <a:normAutofit fontScale="85000" lnSpcReduction="20000"/>
          </a:bodyPr>
          <a:lstStyle/>
          <a:p>
            <a:r>
              <a:rPr lang="en-US" dirty="0" smtClean="0"/>
              <a:t>Show a graphic/table comparing the median earnings of year round, full time workers by race &amp; ethnicity – </a:t>
            </a:r>
            <a:r>
              <a:rPr lang="en-US" dirty="0" smtClean="0">
                <a:hlinkClick r:id="rId3"/>
              </a:rPr>
              <a:t>www.census.gov</a:t>
            </a:r>
            <a:r>
              <a:rPr lang="en-US" dirty="0" smtClean="0"/>
              <a:t>.  </a:t>
            </a:r>
            <a:r>
              <a:rPr lang="en-US" dirty="0"/>
              <a:t> </a:t>
            </a:r>
            <a:endParaRPr lang="en-US" dirty="0" smtClean="0"/>
          </a:p>
          <a:p>
            <a:r>
              <a:rPr lang="en-US" dirty="0" smtClean="0"/>
              <a:t>Use neoclassical model to lead discussion on why wages might vary across jobs and individuals.  (Marginal productivity theory)</a:t>
            </a:r>
          </a:p>
          <a:p>
            <a:r>
              <a:rPr lang="en-US" dirty="0" smtClean="0"/>
              <a:t>Show a graphic/table comparing median earnings of year round, full-time workers by race &amp; ethnicity by educational attainment. Discuss why racial gap is smaller.</a:t>
            </a:r>
          </a:p>
          <a:p>
            <a:r>
              <a:rPr lang="en-US" dirty="0" smtClean="0"/>
              <a:t>Discuss Becker’s tastes for discrimination model &amp; statistical discrimination as possible explanations.</a:t>
            </a:r>
          </a:p>
        </p:txBody>
      </p:sp>
    </p:spTree>
    <p:extLst>
      <p:ext uri="{BB962C8B-B14F-4D97-AF65-F5344CB8AC3E}">
        <p14:creationId xmlns:p14="http://schemas.microsoft.com/office/powerpoint/2010/main" val="9115339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Racial Differences in Economic Well-Being – Spreadsheet Exercise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ea typeface="ＭＳ Ｐゴシック" pitchFamily="-1" charset="-128"/>
              </a:rPr>
              <a:t>See </a:t>
            </a:r>
            <a:r>
              <a:rPr lang="en-US" sz="2800" dirty="0" smtClean="0">
                <a:ea typeface="ＭＳ Ｐゴシック" pitchFamily="-1" charset="-128"/>
                <a:hlinkClick r:id="rId2"/>
              </a:rPr>
              <a:t>http</a:t>
            </a:r>
            <a:r>
              <a:rPr lang="en-US" sz="2800" dirty="0">
                <a:ea typeface="ＭＳ Ｐゴシック" pitchFamily="-1" charset="-128"/>
                <a:hlinkClick r:id="rId2"/>
              </a:rPr>
              <a:t>://</a:t>
            </a:r>
            <a:r>
              <a:rPr lang="en-US" sz="2800" dirty="0" smtClean="0">
                <a:ea typeface="ＭＳ Ｐゴシック" pitchFamily="-1" charset="-128"/>
                <a:hlinkClick r:id="rId2"/>
              </a:rPr>
              <a:t>serc.carleton.edu/econ/spreadsheets/index.html</a:t>
            </a:r>
            <a:r>
              <a:rPr lang="en-US" sz="2800" dirty="0" smtClean="0">
                <a:ea typeface="ＭＳ Ｐゴシック" pitchFamily="-1" charset="-128"/>
              </a:rPr>
              <a:t> </a:t>
            </a:r>
            <a:endParaRPr lang="en-US" sz="2800" dirty="0">
              <a:ea typeface="ＭＳ Ｐゴシック" pitchFamily="-1" charset="-128"/>
            </a:endParaRPr>
          </a:p>
          <a:p>
            <a:r>
              <a:rPr lang="en-US" dirty="0" smtClean="0">
                <a:ea typeface="ＭＳ Ｐゴシック" pitchFamily="-1" charset="-128"/>
              </a:rPr>
              <a:t>Discuss alternative measures of the economic well-being of a population sub-group.</a:t>
            </a:r>
          </a:p>
          <a:p>
            <a:r>
              <a:rPr lang="en-US" dirty="0" smtClean="0">
                <a:ea typeface="ＭＳ Ｐゴシック" pitchFamily="-1" charset="-128"/>
              </a:rPr>
              <a:t>Student Assignment:</a:t>
            </a:r>
          </a:p>
          <a:p>
            <a:pPr lvl="1"/>
            <a:r>
              <a:rPr lang="en-US" dirty="0" smtClean="0">
                <a:ea typeface="ＭＳ Ｐゴシック" pitchFamily="-1" charset="-128"/>
              </a:rPr>
              <a:t>Choose an indicator available from </a:t>
            </a:r>
            <a:r>
              <a:rPr lang="en-US" dirty="0" smtClean="0">
                <a:ea typeface="ＭＳ Ｐゴシック" pitchFamily="-1" charset="-128"/>
                <a:hlinkClick r:id="rId3"/>
              </a:rPr>
              <a:t>www.census.gov</a:t>
            </a:r>
            <a:r>
              <a:rPr lang="en-US" dirty="0" smtClean="0">
                <a:ea typeface="ＭＳ Ｐゴシック" pitchFamily="-1" charset="-128"/>
              </a:rPr>
              <a:t> or from </a:t>
            </a:r>
            <a:r>
              <a:rPr lang="en-US" dirty="0" smtClean="0">
                <a:ea typeface="ＭＳ Ｐゴシック" pitchFamily="-1" charset="-128"/>
                <a:hlinkClick r:id="rId4"/>
              </a:rPr>
              <a:t>www.bls.gov</a:t>
            </a:r>
            <a:r>
              <a:rPr lang="en-US" dirty="0" smtClean="0">
                <a:ea typeface="ＭＳ Ｐゴシック" pitchFamily="-1" charset="-128"/>
              </a:rPr>
              <a:t> . </a:t>
            </a:r>
          </a:p>
          <a:p>
            <a:pPr lvl="1"/>
            <a:r>
              <a:rPr lang="en-US" dirty="0" smtClean="0">
                <a:ea typeface="ＭＳ Ｐゴシック" pitchFamily="-1" charset="-128"/>
              </a:rPr>
              <a:t>Download the data for at least two racial/ethnic groups  and for at least five years into a spreadsheet. </a:t>
            </a:r>
          </a:p>
          <a:p>
            <a:pPr lvl="1"/>
            <a:r>
              <a:rPr lang="en-US" dirty="0" smtClean="0">
                <a:ea typeface="ＭＳ Ｐゴシック" pitchFamily="-1" charset="-128"/>
              </a:rPr>
              <a:t>Create </a:t>
            </a:r>
            <a:r>
              <a:rPr lang="en-US" dirty="0">
                <a:ea typeface="ＭＳ Ｐゴシック" pitchFamily="-1" charset="-128"/>
              </a:rPr>
              <a:t>a </a:t>
            </a:r>
            <a:r>
              <a:rPr lang="en-US" dirty="0" smtClean="0">
                <a:ea typeface="ＭＳ Ｐゴシック" pitchFamily="-1" charset="-128"/>
              </a:rPr>
              <a:t>message and choose the best chart to illustrate the message.</a:t>
            </a:r>
            <a:endParaRPr lang="en-US" dirty="0">
              <a:ea typeface="ＭＳ Ｐゴシック" pitchFamily="-1" charset="-128"/>
            </a:endParaRPr>
          </a:p>
          <a:p>
            <a:endParaRPr lang="en-US" dirty="0"/>
          </a:p>
        </p:txBody>
      </p:sp>
    </p:spTree>
    <p:extLst>
      <p:ext uri="{BB962C8B-B14F-4D97-AF65-F5344CB8AC3E}">
        <p14:creationId xmlns:p14="http://schemas.microsoft.com/office/powerpoint/2010/main" val="7707295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Inclusive Pedagogy</a:t>
            </a:r>
            <a:endParaRPr lang="en-US" dirty="0"/>
          </a:p>
        </p:txBody>
      </p:sp>
      <p:sp>
        <p:nvSpPr>
          <p:cNvPr id="3" name="Content Placeholder 2"/>
          <p:cNvSpPr>
            <a:spLocks noGrp="1"/>
          </p:cNvSpPr>
          <p:nvPr>
            <p:ph idx="1"/>
          </p:nvPr>
        </p:nvSpPr>
        <p:spPr/>
        <p:txBody>
          <a:bodyPr>
            <a:normAutofit fontScale="92500" lnSpcReduction="20000"/>
          </a:bodyPr>
          <a:lstStyle/>
          <a:p>
            <a:r>
              <a:rPr lang="en-US" dirty="0"/>
              <a:t>Stereotype Threat affects academic performance, but can be mitigated.</a:t>
            </a:r>
          </a:p>
          <a:p>
            <a:r>
              <a:rPr lang="en-US" dirty="0"/>
              <a:t>In qualitative interviews, college students report experiences of micro-aggression in the classroom from fellow students and faculty.  </a:t>
            </a:r>
          </a:p>
          <a:p>
            <a:r>
              <a:rPr lang="en-US" dirty="0"/>
              <a:t>Special effort required to offset tendency of students of color in white institutions  to go it alone.</a:t>
            </a:r>
          </a:p>
          <a:p>
            <a:r>
              <a:rPr lang="en-US" dirty="0"/>
              <a:t>Inquiry based learning, research experiences, “service” learning have been shown to increase engagement.</a:t>
            </a:r>
          </a:p>
          <a:p>
            <a:endParaRPr lang="en-US" dirty="0"/>
          </a:p>
        </p:txBody>
      </p:sp>
    </p:spTree>
    <p:extLst>
      <p:ext uri="{BB962C8B-B14F-4D97-AF65-F5344CB8AC3E}">
        <p14:creationId xmlns:p14="http://schemas.microsoft.com/office/powerpoint/2010/main" val="1965460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Make the Invisible Visible</a:t>
            </a:r>
            <a:endParaRPr lang="en-US" dirty="0"/>
          </a:p>
        </p:txBody>
      </p:sp>
      <p:sp>
        <p:nvSpPr>
          <p:cNvPr id="3" name="Content Placeholder 2"/>
          <p:cNvSpPr>
            <a:spLocks noGrp="1"/>
          </p:cNvSpPr>
          <p:nvPr>
            <p:ph idx="1"/>
          </p:nvPr>
        </p:nvSpPr>
        <p:spPr>
          <a:xfrm>
            <a:off x="457200" y="1417638"/>
            <a:ext cx="8229600" cy="5257800"/>
          </a:xfrm>
        </p:spPr>
        <p:txBody>
          <a:bodyPr>
            <a:normAutofit fontScale="92500" lnSpcReduction="20000"/>
          </a:bodyPr>
          <a:lstStyle/>
          <a:p>
            <a:pPr>
              <a:buNone/>
            </a:pPr>
            <a:endParaRPr lang="en-US" dirty="0" smtClean="0"/>
          </a:p>
          <a:p>
            <a:r>
              <a:rPr lang="en-US" dirty="0" smtClean="0"/>
              <a:t>Examine syllabus, textbook,  and course content for implicit bias and for opportunities to discuss the diversity of economic experiences. </a:t>
            </a:r>
          </a:p>
          <a:p>
            <a:r>
              <a:rPr lang="en-US" dirty="0" smtClean="0"/>
              <a:t>Integrate biographies of a diverse group of economists into lectures/class materials/videos </a:t>
            </a:r>
          </a:p>
          <a:p>
            <a:r>
              <a:rPr lang="en-US" dirty="0" smtClean="0"/>
              <a:t>Acknowledge that “colorblindness” and “gender blindness” is embedded in orthodox economic analysis and that there are alternative models. </a:t>
            </a:r>
          </a:p>
          <a:p>
            <a:r>
              <a:rPr lang="en-US" dirty="0" smtClean="0"/>
              <a:t>Be aware of implicit bias – which students receive eye-contact, with whom do you engage in small talk, </a:t>
            </a:r>
            <a:r>
              <a:rPr lang="en-US" dirty="0" smtClean="0"/>
              <a:t>etc.</a:t>
            </a:r>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30317744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Today’s Plan</a:t>
            </a:r>
            <a:endParaRPr lang="en-US" dirty="0"/>
          </a:p>
        </p:txBody>
      </p:sp>
      <p:sp>
        <p:nvSpPr>
          <p:cNvPr id="6" name="Content Placeholder 5"/>
          <p:cNvSpPr>
            <a:spLocks noGrp="1"/>
          </p:cNvSpPr>
          <p:nvPr>
            <p:ph idx="1"/>
          </p:nvPr>
        </p:nvSpPr>
        <p:spPr/>
        <p:txBody>
          <a:bodyPr>
            <a:normAutofit lnSpcReduction="10000"/>
          </a:bodyPr>
          <a:lstStyle/>
          <a:p>
            <a:r>
              <a:rPr lang="en-US" sz="3600" dirty="0" smtClean="0"/>
              <a:t>Reasons to talk </a:t>
            </a:r>
            <a:r>
              <a:rPr lang="en-US" sz="3600" dirty="0" smtClean="0"/>
              <a:t>about </a:t>
            </a:r>
            <a:r>
              <a:rPr lang="en-US" sz="3600" dirty="0" smtClean="0"/>
              <a:t>Racial and Ethnic Inequality in </a:t>
            </a:r>
            <a:r>
              <a:rPr lang="en-US" sz="3600" dirty="0" smtClean="0"/>
              <a:t>Economic </a:t>
            </a:r>
            <a:r>
              <a:rPr lang="en-US" sz="3600" dirty="0" smtClean="0"/>
              <a:t>Principles</a:t>
            </a:r>
            <a:br>
              <a:rPr lang="en-US" sz="3600" dirty="0" smtClean="0"/>
            </a:br>
            <a:endParaRPr lang="en-US" sz="3600" dirty="0" smtClean="0"/>
          </a:p>
          <a:p>
            <a:r>
              <a:rPr lang="en-US" sz="3600" dirty="0" smtClean="0"/>
              <a:t>Race &amp; Ethnicity and </a:t>
            </a:r>
            <a:r>
              <a:rPr lang="en-US" sz="3600" dirty="0" smtClean="0"/>
              <a:t>the </a:t>
            </a:r>
            <a:r>
              <a:rPr lang="en-US" sz="3600" dirty="0" smtClean="0"/>
              <a:t>Teaching of Core </a:t>
            </a:r>
            <a:r>
              <a:rPr lang="en-US" sz="3600" dirty="0" smtClean="0"/>
              <a:t>Economic Concepts</a:t>
            </a:r>
            <a:r>
              <a:rPr lang="en-US" sz="3600" dirty="0"/>
              <a:t> </a:t>
            </a:r>
            <a:r>
              <a:rPr lang="en-US" sz="3600" dirty="0" smtClean="0"/>
              <a:t>and Data </a:t>
            </a:r>
            <a:r>
              <a:rPr lang="en-US" sz="3600" dirty="0" smtClean="0"/>
              <a:t>Literacy</a:t>
            </a:r>
            <a:br>
              <a:rPr lang="en-US" sz="3600" dirty="0" smtClean="0"/>
            </a:br>
            <a:endParaRPr lang="en-US" sz="3600" dirty="0" smtClean="0"/>
          </a:p>
          <a:p>
            <a:r>
              <a:rPr lang="en-US" sz="3600" dirty="0" smtClean="0"/>
              <a:t>Tips for Inclusive </a:t>
            </a:r>
            <a:r>
              <a:rPr lang="en-US" sz="3600" dirty="0" smtClean="0"/>
              <a:t>Pedagogy</a:t>
            </a:r>
          </a:p>
          <a:p>
            <a:endParaRPr lang="en-US" dirty="0" smtClean="0"/>
          </a:p>
          <a:p>
            <a:endParaRPr lang="en-US" dirty="0"/>
          </a:p>
        </p:txBody>
      </p:sp>
    </p:spTree>
    <p:extLst>
      <p:ext uri="{BB962C8B-B14F-4D97-AF65-F5344CB8AC3E}">
        <p14:creationId xmlns:p14="http://schemas.microsoft.com/office/powerpoint/2010/main" val="1759741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Population Projections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447800"/>
            <a:ext cx="6477000" cy="4835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 y="6283781"/>
            <a:ext cx="8839200" cy="461665"/>
          </a:xfrm>
          <a:prstGeom prst="rect">
            <a:avLst/>
          </a:prstGeom>
          <a:noFill/>
        </p:spPr>
        <p:txBody>
          <a:bodyPr wrap="square" rtlCol="0">
            <a:spAutoFit/>
          </a:bodyPr>
          <a:lstStyle/>
          <a:p>
            <a:pPr algn="ctr"/>
            <a:r>
              <a:rPr lang="en-US" sz="1200" b="1" dirty="0" smtClean="0"/>
              <a:t>Source:</a:t>
            </a:r>
            <a:r>
              <a:rPr lang="en-US" sz="1200" dirty="0" smtClean="0"/>
              <a:t> Presentation by  Jennifer Ortman, U.S. Census Bureau to Committee on Equal Opportunity in Science &amp; Engineering, National Science Foundation, February 25, 2013.</a:t>
            </a:r>
            <a:endParaRPr lang="en-US" sz="1200" dirty="0"/>
          </a:p>
        </p:txBody>
      </p:sp>
    </p:spTree>
    <p:extLst>
      <p:ext uri="{BB962C8B-B14F-4D97-AF65-F5344CB8AC3E}">
        <p14:creationId xmlns:p14="http://schemas.microsoft.com/office/powerpoint/2010/main" val="1492129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ECONOMICS </a:t>
            </a:r>
            <a:r>
              <a:rPr lang="en-US" dirty="0" smtClean="0"/>
              <a:t>MAJORS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0192" y="1600200"/>
            <a:ext cx="6643615" cy="4525963"/>
          </a:xfrm>
        </p:spPr>
      </p:pic>
      <p:sp>
        <p:nvSpPr>
          <p:cNvPr id="3" name="TextBox 2"/>
          <p:cNvSpPr txBox="1"/>
          <p:nvPr/>
        </p:nvSpPr>
        <p:spPr>
          <a:xfrm>
            <a:off x="762000" y="6324600"/>
            <a:ext cx="7696200" cy="369332"/>
          </a:xfrm>
          <a:prstGeom prst="rect">
            <a:avLst/>
          </a:prstGeom>
          <a:noFill/>
        </p:spPr>
        <p:txBody>
          <a:bodyPr wrap="square" rtlCol="0">
            <a:spAutoFit/>
          </a:bodyPr>
          <a:lstStyle/>
          <a:p>
            <a:r>
              <a:rPr lang="en-US" dirty="0" smtClean="0">
                <a:hlinkClick r:id="rId3"/>
              </a:rPr>
              <a:t>http</a:t>
            </a:r>
            <a:r>
              <a:rPr lang="en-US" dirty="0">
                <a:hlinkClick r:id="rId3"/>
              </a:rPr>
              <a:t>://</a:t>
            </a:r>
            <a:r>
              <a:rPr lang="en-US" dirty="0" smtClean="0">
                <a:hlinkClick r:id="rId3"/>
              </a:rPr>
              <a:t>wikis.swarthmore.edu/div_econ/index.php/Participation_data</a:t>
            </a:r>
            <a:r>
              <a:rPr lang="en-US" dirty="0" smtClean="0"/>
              <a:t> </a:t>
            </a:r>
            <a:endParaRPr lang="en-US" dirty="0"/>
          </a:p>
        </p:txBody>
      </p:sp>
    </p:spTree>
    <p:extLst>
      <p:ext uri="{BB962C8B-B14F-4D97-AF65-F5344CB8AC3E}">
        <p14:creationId xmlns:p14="http://schemas.microsoft.com/office/powerpoint/2010/main" val="3747578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Blacks &amp; Hispanics Under-represented in Economics Relative to STEM fields</a:t>
            </a:r>
            <a:endParaRPr lang="en-US" sz="3600" dirty="0"/>
          </a:p>
        </p:txBody>
      </p:sp>
      <p:sp>
        <p:nvSpPr>
          <p:cNvPr id="5" name="Text Placeholder 4"/>
          <p:cNvSpPr>
            <a:spLocks noGrp="1"/>
          </p:cNvSpPr>
          <p:nvPr>
            <p:ph type="body" idx="1"/>
          </p:nvPr>
        </p:nvSpPr>
        <p:spPr/>
        <p:txBody>
          <a:bodyPr/>
          <a:lstStyle/>
          <a:p>
            <a:r>
              <a:rPr lang="en-US" dirty="0" smtClean="0"/>
              <a:t>Economics	</a:t>
            </a:r>
            <a:endParaRPr lang="en-US"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2774330"/>
            <a:ext cx="4040188" cy="2752378"/>
          </a:xfrm>
        </p:spPr>
      </p:pic>
      <p:sp>
        <p:nvSpPr>
          <p:cNvPr id="7" name="Text Placeholder 6"/>
          <p:cNvSpPr>
            <a:spLocks noGrp="1"/>
          </p:cNvSpPr>
          <p:nvPr>
            <p:ph type="body" sz="quarter" idx="3"/>
          </p:nvPr>
        </p:nvSpPr>
        <p:spPr/>
        <p:txBody>
          <a:bodyPr/>
          <a:lstStyle/>
          <a:p>
            <a:r>
              <a:rPr lang="en-US" dirty="0" smtClean="0"/>
              <a:t>STEM Fields</a:t>
            </a:r>
            <a:endParaRPr lang="en-US" dirty="0"/>
          </a:p>
        </p:txBody>
      </p:sp>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5025" y="2776315"/>
            <a:ext cx="4041775" cy="2748407"/>
          </a:xfrm>
        </p:spPr>
      </p:pic>
      <p:sp>
        <p:nvSpPr>
          <p:cNvPr id="11" name="Rectangle 10"/>
          <p:cNvSpPr/>
          <p:nvPr/>
        </p:nvSpPr>
        <p:spPr>
          <a:xfrm>
            <a:off x="990600" y="6048505"/>
            <a:ext cx="7467600" cy="369332"/>
          </a:xfrm>
          <a:prstGeom prst="rect">
            <a:avLst/>
          </a:prstGeom>
        </p:spPr>
        <p:txBody>
          <a:bodyPr wrap="square">
            <a:spAutoFit/>
          </a:bodyPr>
          <a:lstStyle/>
          <a:p>
            <a:r>
              <a:rPr lang="en-US" dirty="0">
                <a:hlinkClick r:id="rId4"/>
              </a:rPr>
              <a:t>http://wikis.swarthmore.edu/div_econ/index.php/Participation_data</a:t>
            </a:r>
            <a:r>
              <a:rPr lang="en-US" dirty="0"/>
              <a:t> </a:t>
            </a:r>
            <a:endParaRPr lang="en-US" dirty="0"/>
          </a:p>
        </p:txBody>
      </p:sp>
    </p:spTree>
    <p:extLst>
      <p:ext uri="{BB962C8B-B14F-4D97-AF65-F5344CB8AC3E}">
        <p14:creationId xmlns:p14="http://schemas.microsoft.com/office/powerpoint/2010/main" val="3105847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Develop </a:t>
            </a:r>
            <a:r>
              <a:rPr lang="en-US" b="1" dirty="0"/>
              <a:t>and sharpen economic reasoning skills</a:t>
            </a:r>
            <a:endParaRPr lang="en-US" dirty="0"/>
          </a:p>
        </p:txBody>
      </p:sp>
      <p:sp>
        <p:nvSpPr>
          <p:cNvPr id="3" name="Content Placeholder 2"/>
          <p:cNvSpPr>
            <a:spLocks noGrp="1"/>
          </p:cNvSpPr>
          <p:nvPr>
            <p:ph idx="1"/>
          </p:nvPr>
        </p:nvSpPr>
        <p:spPr/>
        <p:txBody>
          <a:bodyPr>
            <a:normAutofit fontScale="92500"/>
          </a:bodyPr>
          <a:lstStyle/>
          <a:p>
            <a:r>
              <a:rPr lang="en-US" dirty="0" smtClean="0"/>
              <a:t>Distinguish </a:t>
            </a:r>
            <a:r>
              <a:rPr lang="en-US" dirty="0"/>
              <a:t>between simplifying assumptions and those that are essential to an economic model.  </a:t>
            </a:r>
            <a:endParaRPr lang="en-US" dirty="0" smtClean="0"/>
          </a:p>
          <a:p>
            <a:r>
              <a:rPr lang="en-US" dirty="0" smtClean="0"/>
              <a:t>Compare </a:t>
            </a:r>
            <a:r>
              <a:rPr lang="en-US" dirty="0"/>
              <a:t>the assumptions and predictions of competing economic </a:t>
            </a:r>
            <a:r>
              <a:rPr lang="en-US" dirty="0" smtClean="0"/>
              <a:t>theories;</a:t>
            </a:r>
          </a:p>
          <a:p>
            <a:r>
              <a:rPr lang="en-US" dirty="0" smtClean="0"/>
              <a:t>Use </a:t>
            </a:r>
            <a:r>
              <a:rPr lang="en-US" dirty="0"/>
              <a:t>economic theory to formulate a hypothesis to explain differences in economic </a:t>
            </a:r>
            <a:r>
              <a:rPr lang="en-US" dirty="0" smtClean="0"/>
              <a:t>outcomes</a:t>
            </a:r>
          </a:p>
          <a:p>
            <a:r>
              <a:rPr lang="en-US" dirty="0" smtClean="0"/>
              <a:t>Critique </a:t>
            </a:r>
            <a:r>
              <a:rPr lang="en-US" dirty="0"/>
              <a:t>a statistical analysis of racial disparities in economic outcomes.</a:t>
            </a:r>
          </a:p>
          <a:p>
            <a:endParaRPr lang="en-US" dirty="0"/>
          </a:p>
        </p:txBody>
      </p:sp>
    </p:spTree>
    <p:extLst>
      <p:ext uri="{BB962C8B-B14F-4D97-AF65-F5344CB8AC3E}">
        <p14:creationId xmlns:p14="http://schemas.microsoft.com/office/powerpoint/2010/main" val="3572517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Model a rational discourse about race, ethnicity and economic disparity.</a:t>
            </a:r>
            <a:endParaRPr lang="en-US" sz="3200" dirty="0"/>
          </a:p>
        </p:txBody>
      </p:sp>
      <p:sp>
        <p:nvSpPr>
          <p:cNvPr id="3" name="Content Placeholder 2"/>
          <p:cNvSpPr>
            <a:spLocks noGrp="1"/>
          </p:cNvSpPr>
          <p:nvPr>
            <p:ph idx="1"/>
          </p:nvPr>
        </p:nvSpPr>
        <p:spPr/>
        <p:txBody>
          <a:bodyPr>
            <a:normAutofit fontScale="85000" lnSpcReduction="10000"/>
          </a:bodyPr>
          <a:lstStyle/>
          <a:p>
            <a:r>
              <a:rPr lang="en-US" dirty="0" smtClean="0"/>
              <a:t>Emphasize </a:t>
            </a:r>
            <a:r>
              <a:rPr lang="en-US" dirty="0" smtClean="0"/>
              <a:t>evidence-based </a:t>
            </a:r>
            <a:r>
              <a:rPr lang="en-US" dirty="0"/>
              <a:t>analyses of race and ethnicity. </a:t>
            </a:r>
            <a:endParaRPr lang="en-US" dirty="0" smtClean="0"/>
          </a:p>
          <a:p>
            <a:r>
              <a:rPr lang="en-US" dirty="0" smtClean="0"/>
              <a:t>Make </a:t>
            </a:r>
            <a:r>
              <a:rPr lang="en-US" dirty="0"/>
              <a:t>distinctions between speculative hypotheses and conclusions based on a careful analysis of quantitative and qualitative data. </a:t>
            </a:r>
            <a:endParaRPr lang="en-US" dirty="0" smtClean="0"/>
          </a:p>
          <a:p>
            <a:r>
              <a:rPr lang="en-US" dirty="0" smtClean="0"/>
              <a:t>“At </a:t>
            </a:r>
            <a:r>
              <a:rPr lang="en-US" dirty="0"/>
              <a:t>the end of the semester, you should be better able to 1) Avoid assessments based on stereotypes; 2) Support a position with references to empirical evidence; 3) Express disagreement by challenging the logical consistency or the evidentiary basis of an opponent’s statement</a:t>
            </a:r>
            <a:r>
              <a:rPr lang="en-US" dirty="0" smtClean="0"/>
              <a:t>.”</a:t>
            </a:r>
            <a:endParaRPr lang="en-US" dirty="0"/>
          </a:p>
          <a:p>
            <a:endParaRPr lang="en-US" dirty="0"/>
          </a:p>
        </p:txBody>
      </p:sp>
    </p:spTree>
    <p:extLst>
      <p:ext uri="{BB962C8B-B14F-4D97-AF65-F5344CB8AC3E}">
        <p14:creationId xmlns:p14="http://schemas.microsoft.com/office/powerpoint/2010/main" val="2513768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228601"/>
            <a:ext cx="8229600" cy="1143000"/>
          </a:xfrm>
        </p:spPr>
        <p:txBody>
          <a:bodyPr/>
          <a:lstStyle/>
          <a:p>
            <a:r>
              <a:rPr lang="en-US" dirty="0" smtClean="0"/>
              <a:t>What Price for an iPod?</a:t>
            </a:r>
            <a:endParaRPr lang="en-US"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600" y="1371600"/>
            <a:ext cx="3276600" cy="2269895"/>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1" y="1371601"/>
            <a:ext cx="3048000" cy="2286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3962400"/>
            <a:ext cx="3264694" cy="2353962"/>
          </a:xfrm>
          <a:prstGeom prst="rect">
            <a:avLst/>
          </a:prstGeom>
        </p:spPr>
      </p:pic>
      <p:sp>
        <p:nvSpPr>
          <p:cNvPr id="12" name="Rectangle 11"/>
          <p:cNvSpPr/>
          <p:nvPr/>
        </p:nvSpPr>
        <p:spPr>
          <a:xfrm>
            <a:off x="533400" y="1143000"/>
            <a:ext cx="643125"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3" name="Rectangle 12"/>
          <p:cNvSpPr/>
          <p:nvPr/>
        </p:nvSpPr>
        <p:spPr>
          <a:xfrm>
            <a:off x="4451747" y="1143000"/>
            <a:ext cx="611065"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4" name="Rectangle 13"/>
          <p:cNvSpPr/>
          <p:nvPr/>
        </p:nvSpPr>
        <p:spPr>
          <a:xfrm>
            <a:off x="2819400" y="3962400"/>
            <a:ext cx="590226"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40024191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Competitive Market for Used iPods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Assume used iPods are identical and of known quality. </a:t>
            </a:r>
          </a:p>
          <a:p>
            <a:r>
              <a:rPr lang="en-US" dirty="0" smtClean="0"/>
              <a:t>Internet based sales, payment through Pay Pal, delivery included</a:t>
            </a:r>
          </a:p>
          <a:p>
            <a:r>
              <a:rPr lang="en-US" dirty="0" smtClean="0"/>
              <a:t>Use Supply and Demand graphs to illustrate equilibrium price</a:t>
            </a:r>
          </a:p>
          <a:p>
            <a:r>
              <a:rPr lang="en-US" dirty="0" smtClean="0"/>
              <a:t>What factors will affect demand? What factors will affect supply?</a:t>
            </a:r>
          </a:p>
          <a:p>
            <a:r>
              <a:rPr lang="en-US" dirty="0" smtClean="0"/>
              <a:t>In this model, will the prices of A, B and C be identical?</a:t>
            </a:r>
            <a:endParaRPr lang="en-US" dirty="0"/>
          </a:p>
        </p:txBody>
      </p:sp>
    </p:spTree>
    <p:extLst>
      <p:ext uri="{BB962C8B-B14F-4D97-AF65-F5344CB8AC3E}">
        <p14:creationId xmlns:p14="http://schemas.microsoft.com/office/powerpoint/2010/main" val="222019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850</TotalTime>
  <Words>1092</Words>
  <Application>Microsoft Office PowerPoint</Application>
  <PresentationFormat>On-screen Show (4:3)</PresentationFormat>
  <Paragraphs>99</Paragraphs>
  <Slides>19</Slides>
  <Notes>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Race and the Teaching of Economics</vt:lpstr>
      <vt:lpstr>Today’s Plan</vt:lpstr>
      <vt:lpstr>Population Projections</vt:lpstr>
      <vt:lpstr>ECONOMICS MAJORS</vt:lpstr>
      <vt:lpstr>Blacks &amp; Hispanics Under-represented in Economics Relative to STEM fields</vt:lpstr>
      <vt:lpstr>Develop and sharpen economic reasoning skills</vt:lpstr>
      <vt:lpstr>Model a rational discourse about race, ethnicity and economic disparity.</vt:lpstr>
      <vt:lpstr>What Price for an iPod?</vt:lpstr>
      <vt:lpstr>Competitive Market for Used iPods</vt:lpstr>
      <vt:lpstr>   Experiment by Doleac &amp; Stern http://www.voxeu.org/article/race-discrimination-and-ipods-experimental-evidence-online-markets    </vt:lpstr>
      <vt:lpstr>Imperfect Information</vt:lpstr>
      <vt:lpstr>Will Number of Offers and Price  Be Identical for  A, B &amp; C?</vt:lpstr>
      <vt:lpstr>Possible Explanations for Differences in Price</vt:lpstr>
      <vt:lpstr>Logic of Self-Confirming Stereotypes</vt:lpstr>
      <vt:lpstr>An Illustration</vt:lpstr>
      <vt:lpstr>Racial &amp; Ethnic Wage Differences </vt:lpstr>
      <vt:lpstr>Racial Differences in Economic Well-Being – Spreadsheet Exercise</vt:lpstr>
      <vt:lpstr>Inclusive Pedagogy</vt:lpstr>
      <vt:lpstr>Make the Invisible Visible</vt:lpstr>
    </vt:vector>
  </TitlesOfParts>
  <Company>MacArthur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Race and the Teaching of Economics</dc:title>
  <dc:creator>Cecilia Conrad</dc:creator>
  <cp:lastModifiedBy>Cecilia Conrad</cp:lastModifiedBy>
  <cp:revision>44</cp:revision>
  <cp:lastPrinted>2013-03-20T22:35:36Z</cp:lastPrinted>
  <dcterms:created xsi:type="dcterms:W3CDTF">2013-03-18T19:26:06Z</dcterms:created>
  <dcterms:modified xsi:type="dcterms:W3CDTF">2013-03-20T22:44:31Z</dcterms:modified>
</cp:coreProperties>
</file>