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9" r:id="rId1"/>
  </p:sldMasterIdLst>
  <p:sldIdLst>
    <p:sldId id="260" r:id="rId2"/>
    <p:sldId id="268" r:id="rId3"/>
    <p:sldId id="281" r:id="rId4"/>
    <p:sldId id="302" r:id="rId5"/>
    <p:sldId id="284" r:id="rId6"/>
    <p:sldId id="303" r:id="rId7"/>
    <p:sldId id="304" r:id="rId8"/>
    <p:sldId id="305" r:id="rId9"/>
    <p:sldId id="288" r:id="rId10"/>
    <p:sldId id="293" r:id="rId11"/>
    <p:sldId id="292" r:id="rId12"/>
    <p:sldId id="295" r:id="rId13"/>
    <p:sldId id="29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70" autoAdjust="0"/>
    <p:restoredTop sz="90929"/>
  </p:normalViewPr>
  <p:slideViewPr>
    <p:cSldViewPr>
      <p:cViewPr varScale="1">
        <p:scale>
          <a:sx n="98" d="100"/>
          <a:sy n="98" d="100"/>
        </p:scale>
        <p:origin x="-96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Dean%20Baker\My%20Documents\These%20are%20okay\dean-11\tex-1-real%20house%20prices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Comp-02-server\SHARED%20FOLDER\+Shared%20Docs--Backed%20Up\Reports%20and%20Issue%20Briefs\Books\The%20End%20of%20Loser%20Liberalism\all-fig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Comp-02-server\SHARED%20FOLDER\+Shared%20Docs--Backed%20Up\Reports%20and%20Issue%20Briefs\Books\The%20End%20of%20Loser%20Liberalism\all-fig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Dean%20Baker\My%20Documents\These%20are%20okay\book%202011\Copy%20of%20Additional%20Figures%20for%20Dean's%20Book.xls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989566119049933"/>
          <c:y val="3.7714557951015526E-2"/>
          <c:w val="0.81975632675545185"/>
          <c:h val="0.75733926647559047"/>
        </c:manualLayout>
      </c:layout>
      <c:lineChart>
        <c:grouping val="standard"/>
        <c:varyColors val="0"/>
        <c:ser>
          <c:idx val="0"/>
          <c:order val="0"/>
          <c:spPr>
            <a:ln w="22225">
              <a:solidFill>
                <a:srgbClr val="173D63"/>
              </a:solidFill>
              <a:prstDash val="solid"/>
            </a:ln>
          </c:spPr>
          <c:marker>
            <c:symbol val="none"/>
          </c:marker>
          <c:cat>
            <c:numRef>
              <c:f>csnational_values!$A$2:$A$94</c:f>
              <c:numCache>
                <c:formatCode>General</c:formatCode>
                <c:ptCount val="93"/>
                <c:pt idx="0">
                  <c:v>1987</c:v>
                </c:pt>
                <c:pt idx="1">
                  <c:v>1987</c:v>
                </c:pt>
                <c:pt idx="2">
                  <c:v>1987</c:v>
                </c:pt>
                <c:pt idx="3">
                  <c:v>1987</c:v>
                </c:pt>
                <c:pt idx="4">
                  <c:v>1988</c:v>
                </c:pt>
                <c:pt idx="5">
                  <c:v>1988</c:v>
                </c:pt>
                <c:pt idx="6">
                  <c:v>1988</c:v>
                </c:pt>
                <c:pt idx="7">
                  <c:v>1988</c:v>
                </c:pt>
                <c:pt idx="8">
                  <c:v>1989</c:v>
                </c:pt>
                <c:pt idx="9">
                  <c:v>1989</c:v>
                </c:pt>
                <c:pt idx="10">
                  <c:v>1989</c:v>
                </c:pt>
                <c:pt idx="11">
                  <c:v>1989</c:v>
                </c:pt>
                <c:pt idx="12">
                  <c:v>1990</c:v>
                </c:pt>
                <c:pt idx="13">
                  <c:v>1990</c:v>
                </c:pt>
                <c:pt idx="14">
                  <c:v>1990</c:v>
                </c:pt>
                <c:pt idx="15">
                  <c:v>1990</c:v>
                </c:pt>
                <c:pt idx="16">
                  <c:v>1991</c:v>
                </c:pt>
                <c:pt idx="17">
                  <c:v>1991</c:v>
                </c:pt>
                <c:pt idx="18">
                  <c:v>1991</c:v>
                </c:pt>
                <c:pt idx="19">
                  <c:v>1991</c:v>
                </c:pt>
                <c:pt idx="20">
                  <c:v>1992</c:v>
                </c:pt>
                <c:pt idx="21">
                  <c:v>1992</c:v>
                </c:pt>
                <c:pt idx="22">
                  <c:v>1992</c:v>
                </c:pt>
                <c:pt idx="23">
                  <c:v>1992</c:v>
                </c:pt>
                <c:pt idx="24">
                  <c:v>1993</c:v>
                </c:pt>
                <c:pt idx="25">
                  <c:v>1993</c:v>
                </c:pt>
                <c:pt idx="26">
                  <c:v>1993</c:v>
                </c:pt>
                <c:pt idx="27">
                  <c:v>1993</c:v>
                </c:pt>
                <c:pt idx="28">
                  <c:v>1994</c:v>
                </c:pt>
                <c:pt idx="29">
                  <c:v>1994</c:v>
                </c:pt>
                <c:pt idx="30">
                  <c:v>1994</c:v>
                </c:pt>
                <c:pt idx="31">
                  <c:v>1994</c:v>
                </c:pt>
                <c:pt idx="32">
                  <c:v>1995</c:v>
                </c:pt>
                <c:pt idx="33">
                  <c:v>1995</c:v>
                </c:pt>
                <c:pt idx="34">
                  <c:v>1995</c:v>
                </c:pt>
                <c:pt idx="35">
                  <c:v>1995</c:v>
                </c:pt>
                <c:pt idx="36">
                  <c:v>1996</c:v>
                </c:pt>
                <c:pt idx="37">
                  <c:v>1996</c:v>
                </c:pt>
                <c:pt idx="38">
                  <c:v>1996</c:v>
                </c:pt>
                <c:pt idx="39">
                  <c:v>1996</c:v>
                </c:pt>
                <c:pt idx="40">
                  <c:v>1997</c:v>
                </c:pt>
                <c:pt idx="41">
                  <c:v>1997</c:v>
                </c:pt>
                <c:pt idx="42">
                  <c:v>1997</c:v>
                </c:pt>
                <c:pt idx="43">
                  <c:v>1997</c:v>
                </c:pt>
                <c:pt idx="44">
                  <c:v>1998</c:v>
                </c:pt>
                <c:pt idx="45">
                  <c:v>1998</c:v>
                </c:pt>
                <c:pt idx="46">
                  <c:v>1998</c:v>
                </c:pt>
                <c:pt idx="47">
                  <c:v>1998</c:v>
                </c:pt>
                <c:pt idx="48">
                  <c:v>1999</c:v>
                </c:pt>
                <c:pt idx="49">
                  <c:v>1999</c:v>
                </c:pt>
                <c:pt idx="50">
                  <c:v>1999</c:v>
                </c:pt>
                <c:pt idx="51">
                  <c:v>1999</c:v>
                </c:pt>
                <c:pt idx="52">
                  <c:v>2000</c:v>
                </c:pt>
                <c:pt idx="53">
                  <c:v>2000</c:v>
                </c:pt>
                <c:pt idx="54">
                  <c:v>2000</c:v>
                </c:pt>
                <c:pt idx="55">
                  <c:v>2000</c:v>
                </c:pt>
                <c:pt idx="56">
                  <c:v>2001</c:v>
                </c:pt>
                <c:pt idx="57">
                  <c:v>2001</c:v>
                </c:pt>
                <c:pt idx="58">
                  <c:v>2001</c:v>
                </c:pt>
                <c:pt idx="59">
                  <c:v>2001</c:v>
                </c:pt>
                <c:pt idx="60">
                  <c:v>2002</c:v>
                </c:pt>
                <c:pt idx="61">
                  <c:v>2002</c:v>
                </c:pt>
                <c:pt idx="62">
                  <c:v>2002</c:v>
                </c:pt>
                <c:pt idx="63">
                  <c:v>2002</c:v>
                </c:pt>
                <c:pt idx="64">
                  <c:v>2003</c:v>
                </c:pt>
                <c:pt idx="65">
                  <c:v>2003</c:v>
                </c:pt>
                <c:pt idx="66">
                  <c:v>2003</c:v>
                </c:pt>
                <c:pt idx="67">
                  <c:v>2003</c:v>
                </c:pt>
                <c:pt idx="68">
                  <c:v>2004</c:v>
                </c:pt>
                <c:pt idx="69">
                  <c:v>2004</c:v>
                </c:pt>
                <c:pt idx="70">
                  <c:v>2004</c:v>
                </c:pt>
                <c:pt idx="71">
                  <c:v>2004</c:v>
                </c:pt>
                <c:pt idx="72">
                  <c:v>2005</c:v>
                </c:pt>
                <c:pt idx="73">
                  <c:v>2005</c:v>
                </c:pt>
                <c:pt idx="74">
                  <c:v>2005</c:v>
                </c:pt>
                <c:pt idx="75">
                  <c:v>2005</c:v>
                </c:pt>
                <c:pt idx="76">
                  <c:v>2006</c:v>
                </c:pt>
                <c:pt idx="77">
                  <c:v>2006</c:v>
                </c:pt>
                <c:pt idx="78">
                  <c:v>2006</c:v>
                </c:pt>
                <c:pt idx="79">
                  <c:v>2006</c:v>
                </c:pt>
                <c:pt idx="80">
                  <c:v>2007</c:v>
                </c:pt>
                <c:pt idx="81">
                  <c:v>2007</c:v>
                </c:pt>
                <c:pt idx="82">
                  <c:v>2007</c:v>
                </c:pt>
                <c:pt idx="83">
                  <c:v>2007</c:v>
                </c:pt>
                <c:pt idx="84">
                  <c:v>2008</c:v>
                </c:pt>
                <c:pt idx="85">
                  <c:v>2008</c:v>
                </c:pt>
                <c:pt idx="86">
                  <c:v>2008</c:v>
                </c:pt>
                <c:pt idx="87">
                  <c:v>2008</c:v>
                </c:pt>
                <c:pt idx="88">
                  <c:v>2009</c:v>
                </c:pt>
                <c:pt idx="89">
                  <c:v>2009</c:v>
                </c:pt>
                <c:pt idx="90">
                  <c:v>2009</c:v>
                </c:pt>
                <c:pt idx="91">
                  <c:v>2009</c:v>
                </c:pt>
                <c:pt idx="92">
                  <c:v>2010</c:v>
                </c:pt>
              </c:numCache>
            </c:numRef>
          </c:cat>
          <c:val>
            <c:numRef>
              <c:f>csnational_values!$G$2:$G$94</c:f>
              <c:numCache>
                <c:formatCode>General</c:formatCode>
                <c:ptCount val="93"/>
                <c:pt idx="0">
                  <c:v>100</c:v>
                </c:pt>
                <c:pt idx="1">
                  <c:v>102.74413754268237</c:v>
                </c:pt>
                <c:pt idx="2">
                  <c:v>103.89745696066485</c:v>
                </c:pt>
                <c:pt idx="3">
                  <c:v>104.51595164544733</c:v>
                </c:pt>
                <c:pt idx="4">
                  <c:v>104.45043627231092</c:v>
                </c:pt>
                <c:pt idx="5">
                  <c:v>107.48772623683192</c:v>
                </c:pt>
                <c:pt idx="6">
                  <c:v>108.11425346088939</c:v>
                </c:pt>
                <c:pt idx="7">
                  <c:v>108.34403463753097</c:v>
                </c:pt>
                <c:pt idx="8">
                  <c:v>109.04539106496453</c:v>
                </c:pt>
                <c:pt idx="9">
                  <c:v>110.90644864563357</c:v>
                </c:pt>
                <c:pt idx="10">
                  <c:v>111.37395565979644</c:v>
                </c:pt>
                <c:pt idx="11">
                  <c:v>110.89714718449535</c:v>
                </c:pt>
                <c:pt idx="12">
                  <c:v>109.87214291500776</c:v>
                </c:pt>
                <c:pt idx="13">
                  <c:v>109.81610267933723</c:v>
                </c:pt>
                <c:pt idx="14">
                  <c:v>107.97993328984423</c:v>
                </c:pt>
                <c:pt idx="15">
                  <c:v>105.33263263976681</c:v>
                </c:pt>
                <c:pt idx="16">
                  <c:v>102.59711026513898</c:v>
                </c:pt>
                <c:pt idx="17">
                  <c:v>103.71527300058258</c:v>
                </c:pt>
                <c:pt idx="18">
                  <c:v>103.50062923314542</c:v>
                </c:pt>
                <c:pt idx="19">
                  <c:v>102.21959582731989</c:v>
                </c:pt>
                <c:pt idx="20">
                  <c:v>101.16810458006209</c:v>
                </c:pt>
                <c:pt idx="21">
                  <c:v>102.16654167651222</c:v>
                </c:pt>
                <c:pt idx="22">
                  <c:v>101.6072369892298</c:v>
                </c:pt>
                <c:pt idx="23">
                  <c:v>100.14861766968821</c:v>
                </c:pt>
                <c:pt idx="24">
                  <c:v>99.164145084771022</c:v>
                </c:pt>
                <c:pt idx="25">
                  <c:v>99.978997903397072</c:v>
                </c:pt>
                <c:pt idx="26">
                  <c:v>100.27569590406542</c:v>
                </c:pt>
                <c:pt idx="27">
                  <c:v>99.561144385560155</c:v>
                </c:pt>
                <c:pt idx="28">
                  <c:v>99.73332573889401</c:v>
                </c:pt>
                <c:pt idx="29">
                  <c:v>101.3306313145215</c:v>
                </c:pt>
                <c:pt idx="30">
                  <c:v>100.98445927762387</c:v>
                </c:pt>
                <c:pt idx="31">
                  <c:v>100.01725187864375</c:v>
                </c:pt>
                <c:pt idx="32">
                  <c:v>99.230511128442316</c:v>
                </c:pt>
                <c:pt idx="33">
                  <c:v>100.74713801169099</c:v>
                </c:pt>
                <c:pt idx="34">
                  <c:v>101.06825109351834</c:v>
                </c:pt>
                <c:pt idx="35">
                  <c:v>100.09928605385056</c:v>
                </c:pt>
                <c:pt idx="36">
                  <c:v>99.686140393536832</c:v>
                </c:pt>
                <c:pt idx="37">
                  <c:v>101.19055837680406</c:v>
                </c:pt>
                <c:pt idx="38">
                  <c:v>101.44958795180044</c:v>
                </c:pt>
                <c:pt idx="39">
                  <c:v>100.32019791823153</c:v>
                </c:pt>
                <c:pt idx="40">
                  <c:v>100.59997615610874</c:v>
                </c:pt>
                <c:pt idx="41">
                  <c:v>102.27090026054543</c:v>
                </c:pt>
                <c:pt idx="42">
                  <c:v>102.98683404065969</c:v>
                </c:pt>
                <c:pt idx="43">
                  <c:v>103.12083980240099</c:v>
                </c:pt>
                <c:pt idx="44">
                  <c:v>104.07196020622405</c:v>
                </c:pt>
                <c:pt idx="45">
                  <c:v>106.95300425226955</c:v>
                </c:pt>
                <c:pt idx="46">
                  <c:v>108.72684596500673</c:v>
                </c:pt>
                <c:pt idx="47">
                  <c:v>109.29655277432941</c:v>
                </c:pt>
                <c:pt idx="48">
                  <c:v>110.35738855904233</c:v>
                </c:pt>
                <c:pt idx="49">
                  <c:v>113.08145491700779</c:v>
                </c:pt>
                <c:pt idx="50">
                  <c:v>115.39755011251727</c:v>
                </c:pt>
                <c:pt idx="51">
                  <c:v>116.41923902522102</c:v>
                </c:pt>
                <c:pt idx="52">
                  <c:v>117.55030380571887</c:v>
                </c:pt>
                <c:pt idx="53">
                  <c:v>121.36504337613765</c:v>
                </c:pt>
                <c:pt idx="54">
                  <c:v>123.62897019056105</c:v>
                </c:pt>
                <c:pt idx="55">
                  <c:v>124.8212200619348</c:v>
                </c:pt>
                <c:pt idx="56">
                  <c:v>125.53785759687155</c:v>
                </c:pt>
                <c:pt idx="57">
                  <c:v>128.57249731116633</c:v>
                </c:pt>
                <c:pt idx="58">
                  <c:v>131.3609804288503</c:v>
                </c:pt>
                <c:pt idx="59">
                  <c:v>131.82428730550711</c:v>
                </c:pt>
                <c:pt idx="60">
                  <c:v>133.35624393311298</c:v>
                </c:pt>
                <c:pt idx="61">
                  <c:v>137.54053898068034</c:v>
                </c:pt>
                <c:pt idx="62">
                  <c:v>141.28845498194536</c:v>
                </c:pt>
                <c:pt idx="63">
                  <c:v>143.18571959667315</c:v>
                </c:pt>
                <c:pt idx="64">
                  <c:v>144.25569615170986</c:v>
                </c:pt>
                <c:pt idx="65">
                  <c:v>147.92703961686956</c:v>
                </c:pt>
                <c:pt idx="66">
                  <c:v>151.7199298001596</c:v>
                </c:pt>
                <c:pt idx="67">
                  <c:v>155.13570711958752</c:v>
                </c:pt>
                <c:pt idx="68">
                  <c:v>158.11167561422224</c:v>
                </c:pt>
                <c:pt idx="69">
                  <c:v>163.91091060456341</c:v>
                </c:pt>
                <c:pt idx="70">
                  <c:v>168.69096206275216</c:v>
                </c:pt>
                <c:pt idx="71">
                  <c:v>172.23830933627005</c:v>
                </c:pt>
                <c:pt idx="72">
                  <c:v>177.06687699073927</c:v>
                </c:pt>
                <c:pt idx="73">
                  <c:v>183.67873343031576</c:v>
                </c:pt>
                <c:pt idx="74">
                  <c:v>188.36915088476391</c:v>
                </c:pt>
                <c:pt idx="75">
                  <c:v>190.7727401913304</c:v>
                </c:pt>
                <c:pt idx="76">
                  <c:v>191.0657041027886</c:v>
                </c:pt>
                <c:pt idx="77">
                  <c:v>190.65401667108804</c:v>
                </c:pt>
                <c:pt idx="78">
                  <c:v>187.40218165011319</c:v>
                </c:pt>
                <c:pt idx="79">
                  <c:v>184.89385147867165</c:v>
                </c:pt>
                <c:pt idx="80">
                  <c:v>181.40031114817401</c:v>
                </c:pt>
                <c:pt idx="81">
                  <c:v>178.58593288383943</c:v>
                </c:pt>
                <c:pt idx="82">
                  <c:v>174.78954372613785</c:v>
                </c:pt>
                <c:pt idx="83">
                  <c:v>164.85042685369348</c:v>
                </c:pt>
                <c:pt idx="84">
                  <c:v>153.13172357222271</c:v>
                </c:pt>
                <c:pt idx="85">
                  <c:v>149.18380351334656</c:v>
                </c:pt>
                <c:pt idx="86">
                  <c:v>142.5505067788132</c:v>
                </c:pt>
                <c:pt idx="87">
                  <c:v>132.043756793287</c:v>
                </c:pt>
                <c:pt idx="88">
                  <c:v>121.82881671166616</c:v>
                </c:pt>
                <c:pt idx="89">
                  <c:v>125.61459328891719</c:v>
                </c:pt>
                <c:pt idx="90">
                  <c:v>129.6453890530185</c:v>
                </c:pt>
                <c:pt idx="91">
                  <c:v>128.12697084521417</c:v>
                </c:pt>
                <c:pt idx="92">
                  <c:v>123.64595866434745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291904"/>
        <c:axId val="163294592"/>
      </c:lineChart>
      <c:catAx>
        <c:axId val="163291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163294592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163294592"/>
        <c:scaling>
          <c:orientation val="minMax"/>
          <c:min val="7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1987 = 100</a:t>
                </a:r>
              </a:p>
            </c:rich>
          </c:tx>
          <c:layout>
            <c:manualLayout>
              <c:xMode val="edge"/>
              <c:yMode val="edge"/>
              <c:x val="2.3942655902189441E-2"/>
              <c:y val="0.3034714403493144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63291904"/>
        <c:crosses val="autoZero"/>
        <c:crossBetween val="midCat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Georgia" pitchFamily="18" charset="0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442108651512901"/>
          <c:y val="4.6983687190909625E-2"/>
          <c:w val="0.79997573416530465"/>
          <c:h val="0.814416396914322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 2-3'!$A$2</c:f>
              <c:strCache>
                <c:ptCount val="1"/>
                <c:pt idx="0">
                  <c:v>State and local government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52967276760954E-2"/>
                  <c:y val="0"/>
                </c:manualLayout>
              </c:layout>
              <c:dLblPos val="ctr"/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1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strRef>
              <c:f>'Fig 2-3'!$A$8</c:f>
              <c:strCache>
                <c:ptCount val="1"/>
                <c:pt idx="0">
                  <c:v>Lost annual demand</c:v>
                </c:pt>
              </c:strCache>
            </c:strRef>
          </c:cat>
          <c:val>
            <c:numRef>
              <c:f>'Fig 2-3'!$B$2:$C$2</c:f>
              <c:numCache>
                <c:formatCode>General</c:formatCode>
                <c:ptCount val="2"/>
                <c:pt idx="0">
                  <c:v>150</c:v>
                </c:pt>
              </c:numCache>
            </c:numRef>
          </c:val>
        </c:ser>
        <c:ser>
          <c:idx val="1"/>
          <c:order val="1"/>
          <c:tx>
            <c:strRef>
              <c:f>'Fig 2-3'!$A$3</c:f>
              <c:strCache>
                <c:ptCount val="1"/>
                <c:pt idx="0">
                  <c:v>Nonresidential construction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 2-3'!$A$8</c:f>
              <c:strCache>
                <c:ptCount val="1"/>
                <c:pt idx="0">
                  <c:v>Lost annual demand</c:v>
                </c:pt>
              </c:strCache>
            </c:strRef>
          </c:cat>
          <c:val>
            <c:numRef>
              <c:f>'Fig 2-3'!$B$3:$C$3</c:f>
              <c:numCache>
                <c:formatCode>General</c:formatCode>
                <c:ptCount val="2"/>
                <c:pt idx="0">
                  <c:v>250</c:v>
                </c:pt>
              </c:numCache>
            </c:numRef>
          </c:val>
        </c:ser>
        <c:ser>
          <c:idx val="2"/>
          <c:order val="2"/>
          <c:tx>
            <c:strRef>
              <c:f>'Fig 2-3'!$A$4</c:f>
              <c:strCache>
                <c:ptCount val="1"/>
                <c:pt idx="0">
                  <c:v>Consumption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 2-3'!$A$8</c:f>
              <c:strCache>
                <c:ptCount val="1"/>
                <c:pt idx="0">
                  <c:v>Lost annual demand</c:v>
                </c:pt>
              </c:strCache>
            </c:strRef>
          </c:cat>
          <c:val>
            <c:numRef>
              <c:f>'Fig 2-3'!$B$4:$C$4</c:f>
              <c:numCache>
                <c:formatCode>General</c:formatCode>
                <c:ptCount val="2"/>
                <c:pt idx="0">
                  <c:v>500</c:v>
                </c:pt>
              </c:numCache>
            </c:numRef>
          </c:val>
        </c:ser>
        <c:ser>
          <c:idx val="3"/>
          <c:order val="3"/>
          <c:tx>
            <c:strRef>
              <c:f>'Fig 2-3'!$A$5</c:f>
              <c:strCache>
                <c:ptCount val="1"/>
                <c:pt idx="0">
                  <c:v>Residential construction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 2-3'!$A$8</c:f>
              <c:strCache>
                <c:ptCount val="1"/>
                <c:pt idx="0">
                  <c:v>Lost annual demand</c:v>
                </c:pt>
              </c:strCache>
            </c:strRef>
          </c:cat>
          <c:val>
            <c:numRef>
              <c:f>'Fig 2-3'!$B$5:$C$5</c:f>
              <c:numCache>
                <c:formatCode>General</c:formatCode>
                <c:ptCount val="2"/>
                <c:pt idx="0">
                  <c:v>600</c:v>
                </c:pt>
              </c:numCache>
            </c:numRef>
          </c:val>
        </c:ser>
        <c:ser>
          <c:idx val="4"/>
          <c:order val="4"/>
          <c:tx>
            <c:strRef>
              <c:f>'Fig 2-3'!$A$6</c:f>
              <c:strCache>
                <c:ptCount val="1"/>
                <c:pt idx="0">
                  <c:v>Stimulus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 2-3'!$A$8</c:f>
              <c:strCache>
                <c:ptCount val="1"/>
                <c:pt idx="0">
                  <c:v>Lost annual demand</c:v>
                </c:pt>
              </c:strCache>
            </c:strRef>
          </c:cat>
          <c:val>
            <c:numRef>
              <c:f>'Fig 2-3'!$B$6:$C$6</c:f>
              <c:numCache>
                <c:formatCode>General</c:formatCode>
                <c:ptCount val="2"/>
                <c:pt idx="1">
                  <c:v>300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serLines/>
        <c:axId val="156768128"/>
        <c:axId val="156782592"/>
      </c:barChart>
      <c:catAx>
        <c:axId val="1567681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 Stimulus</a:t>
                </a:r>
              </a:p>
            </c:rich>
          </c:tx>
          <c:layout>
            <c:manualLayout>
              <c:xMode val="edge"/>
              <c:yMode val="edge"/>
              <c:x val="0.69362526618135001"/>
              <c:y val="0.8743239715356435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56782592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567825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Billions of dollars</a:t>
                </a:r>
              </a:p>
            </c:rich>
          </c:tx>
          <c:layout>
            <c:manualLayout>
              <c:xMode val="edge"/>
              <c:yMode val="edge"/>
              <c:x val="9.5518123525698353E-5"/>
              <c:y val="0.278694904516245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56768128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Georgia" pitchFamily="18" charset="0"/>
        </a:defRPr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70177784380725"/>
          <c:y val="1.9807905729541168E-2"/>
          <c:w val="0.8305435051750607"/>
          <c:h val="0.73509631365956685"/>
        </c:manualLayout>
      </c:layout>
      <c:lineChart>
        <c:grouping val="standard"/>
        <c:varyColors val="0"/>
        <c:ser>
          <c:idx val="3"/>
          <c:order val="0"/>
          <c:tx>
            <c:strRef>
              <c:f>'Fig 2-4'!$C$2</c:f>
              <c:strCache>
                <c:ptCount val="1"/>
                <c:pt idx="0">
                  <c:v>Nominal interest rates on Baa corporate debt</c:v>
                </c:pt>
              </c:strCache>
            </c:strRef>
          </c:tx>
          <c:spPr>
            <a:ln>
              <a:solidFill>
                <a:srgbClr val="1F497D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strRef>
              <c:f>'Fig 2-4'!$A$4:$A$33</c:f>
              <c:strCach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strCache>
            </c:strRef>
          </c:cat>
          <c:val>
            <c:numRef>
              <c:f>'Fig 2-4'!$C$3:$C$33</c:f>
              <c:numCache>
                <c:formatCode>#,##0.00</c:formatCode>
                <c:ptCount val="31"/>
                <c:pt idx="0">
                  <c:v>13.67</c:v>
                </c:pt>
                <c:pt idx="1">
                  <c:v>16.04</c:v>
                </c:pt>
                <c:pt idx="2">
                  <c:v>16.11</c:v>
                </c:pt>
                <c:pt idx="3">
                  <c:v>13.55</c:v>
                </c:pt>
                <c:pt idx="4">
                  <c:v>14.19</c:v>
                </c:pt>
                <c:pt idx="5">
                  <c:v>12.72</c:v>
                </c:pt>
                <c:pt idx="6">
                  <c:v>10.39</c:v>
                </c:pt>
                <c:pt idx="7">
                  <c:v>10.58</c:v>
                </c:pt>
                <c:pt idx="8">
                  <c:v>10.83</c:v>
                </c:pt>
                <c:pt idx="9">
                  <c:v>10.18</c:v>
                </c:pt>
                <c:pt idx="10">
                  <c:v>10.36</c:v>
                </c:pt>
                <c:pt idx="11">
                  <c:v>9.8000000000000007</c:v>
                </c:pt>
                <c:pt idx="12">
                  <c:v>8.98</c:v>
                </c:pt>
                <c:pt idx="13">
                  <c:v>7.93</c:v>
                </c:pt>
                <c:pt idx="14">
                  <c:v>8.6199999999999992</c:v>
                </c:pt>
                <c:pt idx="15">
                  <c:v>8.1999999999999993</c:v>
                </c:pt>
                <c:pt idx="16">
                  <c:v>8.0500000000000007</c:v>
                </c:pt>
                <c:pt idx="17">
                  <c:v>7.86</c:v>
                </c:pt>
                <c:pt idx="18">
                  <c:v>7.22</c:v>
                </c:pt>
                <c:pt idx="19">
                  <c:v>7.87</c:v>
                </c:pt>
                <c:pt idx="20">
                  <c:v>8.36</c:v>
                </c:pt>
                <c:pt idx="21">
                  <c:v>7.95</c:v>
                </c:pt>
                <c:pt idx="22">
                  <c:v>7.8</c:v>
                </c:pt>
                <c:pt idx="23">
                  <c:v>6.77</c:v>
                </c:pt>
                <c:pt idx="24">
                  <c:v>6.39</c:v>
                </c:pt>
                <c:pt idx="25">
                  <c:v>6.06</c:v>
                </c:pt>
                <c:pt idx="26">
                  <c:v>6.48</c:v>
                </c:pt>
                <c:pt idx="27">
                  <c:v>6.48</c:v>
                </c:pt>
                <c:pt idx="28">
                  <c:v>7.45</c:v>
                </c:pt>
                <c:pt idx="29">
                  <c:v>7.3</c:v>
                </c:pt>
                <c:pt idx="30">
                  <c:v>6.04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'Fig 2-4'!$B$2</c:f>
              <c:strCache>
                <c:ptCount val="1"/>
                <c:pt idx="0">
                  <c:v>Nominal interest rates on Aaa corporate debt</c:v>
                </c:pt>
              </c:strCache>
            </c:strRef>
          </c:tx>
          <c:spPr>
            <a:ln>
              <a:solidFill>
                <a:srgbClr val="1F497D">
                  <a:lumMod val="50000"/>
                </a:srgbClr>
              </a:solidFill>
            </a:ln>
          </c:spPr>
          <c:marker>
            <c:symbol val="none"/>
          </c:marker>
          <c:cat>
            <c:strRef>
              <c:f>'Fig 2-4'!$A$4:$A$33</c:f>
              <c:strCach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strCache>
            </c:strRef>
          </c:cat>
          <c:val>
            <c:numRef>
              <c:f>'Fig 2-4'!$B$3:$B$33</c:f>
              <c:numCache>
                <c:formatCode>#,##0.00</c:formatCode>
                <c:ptCount val="31"/>
                <c:pt idx="0">
                  <c:v>11.94</c:v>
                </c:pt>
                <c:pt idx="1">
                  <c:v>14.17</c:v>
                </c:pt>
                <c:pt idx="2">
                  <c:v>13.79</c:v>
                </c:pt>
                <c:pt idx="3">
                  <c:v>12.04</c:v>
                </c:pt>
                <c:pt idx="4">
                  <c:v>12.71</c:v>
                </c:pt>
                <c:pt idx="5">
                  <c:v>11.37</c:v>
                </c:pt>
                <c:pt idx="6">
                  <c:v>9.02</c:v>
                </c:pt>
                <c:pt idx="7">
                  <c:v>9.3800000000000008</c:v>
                </c:pt>
                <c:pt idx="8">
                  <c:v>9.7100000000000009</c:v>
                </c:pt>
                <c:pt idx="9">
                  <c:v>9.26</c:v>
                </c:pt>
                <c:pt idx="10">
                  <c:v>9.32</c:v>
                </c:pt>
                <c:pt idx="11">
                  <c:v>8.77</c:v>
                </c:pt>
                <c:pt idx="12">
                  <c:v>8.14</c:v>
                </c:pt>
                <c:pt idx="13">
                  <c:v>7.22</c:v>
                </c:pt>
                <c:pt idx="14">
                  <c:v>7.96</c:v>
                </c:pt>
                <c:pt idx="15">
                  <c:v>7.59</c:v>
                </c:pt>
                <c:pt idx="16">
                  <c:v>7.37</c:v>
                </c:pt>
                <c:pt idx="17">
                  <c:v>7.26</c:v>
                </c:pt>
                <c:pt idx="18">
                  <c:v>6.53</c:v>
                </c:pt>
                <c:pt idx="19">
                  <c:v>7.04</c:v>
                </c:pt>
                <c:pt idx="20">
                  <c:v>7.62</c:v>
                </c:pt>
                <c:pt idx="21">
                  <c:v>7.08</c:v>
                </c:pt>
                <c:pt idx="22">
                  <c:v>6.49</c:v>
                </c:pt>
                <c:pt idx="23">
                  <c:v>5.67</c:v>
                </c:pt>
                <c:pt idx="24">
                  <c:v>5.63</c:v>
                </c:pt>
                <c:pt idx="25">
                  <c:v>5.24</c:v>
                </c:pt>
                <c:pt idx="26">
                  <c:v>5.59</c:v>
                </c:pt>
                <c:pt idx="27">
                  <c:v>5.56</c:v>
                </c:pt>
                <c:pt idx="28">
                  <c:v>5.63</c:v>
                </c:pt>
                <c:pt idx="29">
                  <c:v>5.31</c:v>
                </c:pt>
                <c:pt idx="30">
                  <c:v>4.9400000000000004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 2-4'!$E$2</c:f>
              <c:strCache>
                <c:ptCount val="1"/>
                <c:pt idx="0">
                  <c:v>Real interest rates on Baa corporate debt</c:v>
                </c:pt>
              </c:strCache>
            </c:strRef>
          </c:tx>
          <c:spPr>
            <a:ln>
              <a:solidFill>
                <a:srgbClr val="1F497D">
                  <a:lumMod val="60000"/>
                  <a:lumOff val="40000"/>
                </a:srgbClr>
              </a:solidFill>
              <a:prstDash val="sysDash"/>
            </a:ln>
          </c:spPr>
          <c:marker>
            <c:symbol val="none"/>
          </c:marker>
          <c:cat>
            <c:strRef>
              <c:f>'Fig 2-4'!$A$4:$A$33</c:f>
              <c:strCach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strCache>
            </c:strRef>
          </c:cat>
          <c:val>
            <c:numRef>
              <c:f>'Fig 2-4'!$E$3:$E$33</c:f>
              <c:numCache>
                <c:formatCode>0.00</c:formatCode>
                <c:ptCount val="31"/>
                <c:pt idx="0">
                  <c:v>5.2366666666666664</c:v>
                </c:pt>
                <c:pt idx="1">
                  <c:v>5.2733333333333334</c:v>
                </c:pt>
                <c:pt idx="2">
                  <c:v>4.4099999999999984</c:v>
                </c:pt>
                <c:pt idx="3">
                  <c:v>3.5500000000000007</c:v>
                </c:pt>
                <c:pt idx="4">
                  <c:v>7.6233333333333331</c:v>
                </c:pt>
                <c:pt idx="5">
                  <c:v>8.1533333333333342</c:v>
                </c:pt>
                <c:pt idx="6">
                  <c:v>6.6900000000000013</c:v>
                </c:pt>
                <c:pt idx="7">
                  <c:v>7.3133333333333326</c:v>
                </c:pt>
                <c:pt idx="8">
                  <c:v>7.7966666666666669</c:v>
                </c:pt>
                <c:pt idx="9">
                  <c:v>6.98</c:v>
                </c:pt>
                <c:pt idx="10">
                  <c:v>6.1933333333333325</c:v>
                </c:pt>
                <c:pt idx="11">
                  <c:v>5.0333333333333341</c:v>
                </c:pt>
                <c:pt idx="12">
                  <c:v>4.1800000000000006</c:v>
                </c:pt>
                <c:pt idx="13">
                  <c:v>3.7299999999999995</c:v>
                </c:pt>
                <c:pt idx="14">
                  <c:v>5.2199999999999989</c:v>
                </c:pt>
                <c:pt idx="15">
                  <c:v>5.3333333333333321</c:v>
                </c:pt>
                <c:pt idx="16">
                  <c:v>5.2500000000000018</c:v>
                </c:pt>
                <c:pt idx="17">
                  <c:v>5.0600000000000005</c:v>
                </c:pt>
                <c:pt idx="18">
                  <c:v>4.5199999999999996</c:v>
                </c:pt>
                <c:pt idx="19">
                  <c:v>5.57</c:v>
                </c:pt>
                <c:pt idx="20">
                  <c:v>6.3266666666666662</c:v>
                </c:pt>
                <c:pt idx="21">
                  <c:v>5.5500000000000007</c:v>
                </c:pt>
                <c:pt idx="22">
                  <c:v>5</c:v>
                </c:pt>
                <c:pt idx="23">
                  <c:v>4.17</c:v>
                </c:pt>
                <c:pt idx="24">
                  <c:v>4.1566666666666663</c:v>
                </c:pt>
                <c:pt idx="25">
                  <c:v>3.86</c:v>
                </c:pt>
                <c:pt idx="26">
                  <c:v>3.68</c:v>
                </c:pt>
                <c:pt idx="27">
                  <c:v>3.3800000000000003</c:v>
                </c:pt>
                <c:pt idx="28">
                  <c:v>4.3166666666666673</c:v>
                </c:pt>
                <c:pt idx="29">
                  <c:v>4.0333333333333332</c:v>
                </c:pt>
                <c:pt idx="30">
                  <c:v>3.9733333333333336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'Fig 2-4'!$D$2</c:f>
              <c:strCache>
                <c:ptCount val="1"/>
                <c:pt idx="0">
                  <c:v>Real interest rates on Aaa corporate debt</c:v>
                </c:pt>
              </c:strCache>
            </c:strRef>
          </c:tx>
          <c:spPr>
            <a:ln>
              <a:solidFill>
                <a:srgbClr val="1F497D">
                  <a:lumMod val="50000"/>
                </a:srgbClr>
              </a:solidFill>
              <a:prstDash val="sysDash"/>
            </a:ln>
          </c:spPr>
          <c:marker>
            <c:symbol val="none"/>
          </c:marker>
          <c:cat>
            <c:strRef>
              <c:f>'Fig 2-4'!$A$4:$A$33</c:f>
              <c:strCach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strCache>
            </c:strRef>
          </c:cat>
          <c:val>
            <c:numRef>
              <c:f>'Fig 2-4'!$D$3:$D$33</c:f>
              <c:numCache>
                <c:formatCode>0.00</c:formatCode>
                <c:ptCount val="31"/>
                <c:pt idx="0">
                  <c:v>3.5066666666666659</c:v>
                </c:pt>
                <c:pt idx="1">
                  <c:v>3.4033333333333342</c:v>
                </c:pt>
                <c:pt idx="2">
                  <c:v>2.0899999999999981</c:v>
                </c:pt>
                <c:pt idx="3">
                  <c:v>2.0399999999999991</c:v>
                </c:pt>
                <c:pt idx="4">
                  <c:v>6.1433333333333344</c:v>
                </c:pt>
                <c:pt idx="5">
                  <c:v>6.8033333333333328</c:v>
                </c:pt>
                <c:pt idx="6">
                  <c:v>5.32</c:v>
                </c:pt>
                <c:pt idx="7">
                  <c:v>6.1133333333333333</c:v>
                </c:pt>
                <c:pt idx="8">
                  <c:v>6.6766666666666676</c:v>
                </c:pt>
                <c:pt idx="9">
                  <c:v>6.0600000000000005</c:v>
                </c:pt>
                <c:pt idx="10">
                  <c:v>5.1533333333333333</c:v>
                </c:pt>
                <c:pt idx="11">
                  <c:v>4.003333333333333</c:v>
                </c:pt>
                <c:pt idx="12">
                  <c:v>3.3400000000000007</c:v>
                </c:pt>
                <c:pt idx="13">
                  <c:v>3.0199999999999996</c:v>
                </c:pt>
                <c:pt idx="14">
                  <c:v>4.5600000000000005</c:v>
                </c:pt>
                <c:pt idx="15">
                  <c:v>4.7233333333333327</c:v>
                </c:pt>
                <c:pt idx="16">
                  <c:v>4.57</c:v>
                </c:pt>
                <c:pt idx="17">
                  <c:v>4.4599999999999991</c:v>
                </c:pt>
                <c:pt idx="18">
                  <c:v>3.8300000000000005</c:v>
                </c:pt>
                <c:pt idx="19">
                  <c:v>4.74</c:v>
                </c:pt>
                <c:pt idx="20">
                  <c:v>5.5866666666666669</c:v>
                </c:pt>
                <c:pt idx="21">
                  <c:v>4.68</c:v>
                </c:pt>
                <c:pt idx="22">
                  <c:v>3.6900000000000008</c:v>
                </c:pt>
                <c:pt idx="23">
                  <c:v>3.0700000000000003</c:v>
                </c:pt>
                <c:pt idx="24">
                  <c:v>3.3966666666666665</c:v>
                </c:pt>
                <c:pt idx="25">
                  <c:v>3.0400000000000005</c:v>
                </c:pt>
                <c:pt idx="26">
                  <c:v>2.7899999999999996</c:v>
                </c:pt>
                <c:pt idx="27">
                  <c:v>2.4599999999999995</c:v>
                </c:pt>
                <c:pt idx="28">
                  <c:v>2.496666666666667</c:v>
                </c:pt>
                <c:pt idx="29">
                  <c:v>2.0433333333333326</c:v>
                </c:pt>
                <c:pt idx="30">
                  <c:v>2.873333333333334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522944"/>
        <c:axId val="157549312"/>
      </c:lineChart>
      <c:catAx>
        <c:axId val="15752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57549312"/>
        <c:crossesAt val="0"/>
        <c:auto val="1"/>
        <c:lblAlgn val="ctr"/>
        <c:lblOffset val="100"/>
        <c:tickLblSkip val="5"/>
        <c:tickMarkSkip val="5"/>
        <c:noMultiLvlLbl val="0"/>
      </c:catAx>
      <c:valAx>
        <c:axId val="15754931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</a:t>
                </a:r>
              </a:p>
            </c:rich>
          </c:tx>
          <c:layout>
            <c:manualLayout>
              <c:xMode val="edge"/>
              <c:yMode val="edge"/>
              <c:x val="2.921804585747397E-5"/>
              <c:y val="0.4076629191404550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575229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5334355932781129"/>
          <c:y val="6.0482264921530887E-2"/>
          <c:w val="0.53333248116712695"/>
          <c:h val="0.23134672337080855"/>
        </c:manualLayout>
      </c:layout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Georgia" pitchFamily="18" charset="0"/>
        </a:defRPr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794767033431165"/>
          <c:y val="7.1865684220665069E-2"/>
          <c:w val="0.77149959703312943"/>
          <c:h val="0.70469772889958993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1F497D"/>
              </a:solidFill>
              <a:prstDash val="solid"/>
            </a:ln>
          </c:spPr>
          <c:marker>
            <c:symbol val="none"/>
          </c:marker>
          <c:cat>
            <c:numRef>
              <c:f>'Fig 2-5'!$A$3:$A$13</c:f>
              <c:numCache>
                <c:formatCode>General</c:formatCod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</c:numCache>
            </c:numRef>
          </c:cat>
          <c:val>
            <c:numRef>
              <c:f>'Fig 2-5'!$D$2:$D$13</c:f>
              <c:numCache>
                <c:formatCode>0.00%</c:formatCode>
                <c:ptCount val="12"/>
                <c:pt idx="0">
                  <c:v>9.5339615840156558E-2</c:v>
                </c:pt>
                <c:pt idx="1">
                  <c:v>9.293563270405604E-2</c:v>
                </c:pt>
                <c:pt idx="2">
                  <c:v>8.1124329678912629E-2</c:v>
                </c:pt>
                <c:pt idx="3">
                  <c:v>7.5621762609749829E-2</c:v>
                </c:pt>
                <c:pt idx="4">
                  <c:v>7.5345773117649076E-2</c:v>
                </c:pt>
                <c:pt idx="5">
                  <c:v>7.8096853669372746E-2</c:v>
                </c:pt>
                <c:pt idx="6">
                  <c:v>8.044146091705541E-2</c:v>
                </c:pt>
                <c:pt idx="7">
                  <c:v>7.977809202654193E-2</c:v>
                </c:pt>
                <c:pt idx="8">
                  <c:v>7.8745707825018843E-2</c:v>
                </c:pt>
                <c:pt idx="9">
                  <c:v>6.4613479291372761E-2</c:v>
                </c:pt>
                <c:pt idx="10">
                  <c:v>6.7110145088049619E-2</c:v>
                </c:pt>
                <c:pt idx="11">
                  <c:v>7.3271585620018509E-2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598464"/>
        <c:axId val="157600384"/>
      </c:lineChart>
      <c:catAx>
        <c:axId val="157598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 (Q1)</a:t>
                </a:r>
              </a:p>
            </c:rich>
          </c:tx>
          <c:layout>
            <c:manualLayout>
              <c:xMode val="edge"/>
              <c:yMode val="edge"/>
              <c:x val="0.51299863080373187"/>
              <c:y val="0.9151385778612535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-3600000" vert="horz"/>
          <a:lstStyle/>
          <a:p>
            <a:pPr>
              <a:defRPr/>
            </a:pPr>
            <a:endParaRPr lang="en-US"/>
          </a:p>
        </c:txPr>
        <c:crossAx val="157600384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576003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of GDP</a:t>
                </a:r>
              </a:p>
            </c:rich>
          </c:tx>
          <c:layout>
            <c:manualLayout>
              <c:xMode val="edge"/>
              <c:yMode val="edge"/>
              <c:x val="2.5540255743894083E-2"/>
              <c:y val="0.28520032103425086"/>
            </c:manualLayout>
          </c:layout>
          <c:overlay val="0"/>
          <c:spPr>
            <a:noFill/>
            <a:ln w="25400">
              <a:noFill/>
            </a:ln>
          </c:spPr>
        </c:title>
        <c:numFmt formatCode="0%" sourceLinked="0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7598464"/>
        <c:crosses val="autoZero"/>
        <c:crossBetween val="midCat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Georgia" pitchFamily="18" charset="0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0.47255</cdr:x>
      <cdr:y>0.52674</cdr:y>
    </cdr:from>
    <cdr:to>
      <cdr:x>0.67689</cdr:x>
      <cdr:y>0.59674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08439" y="1876424"/>
          <a:ext cx="825235" cy="2493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latin typeface="Georgia" pitchFamily="18" charset="0"/>
            </a:rPr>
            <a:t>Consumption</a:t>
          </a:r>
        </a:p>
      </cdr:txBody>
    </cdr:sp>
  </cdr:relSizeAnchor>
  <cdr:relSizeAnchor xmlns:cdr="http://schemas.openxmlformats.org/drawingml/2006/chartDrawing">
    <cdr:from>
      <cdr:x>0.47782</cdr:x>
      <cdr:y>0.72995</cdr:y>
    </cdr:from>
    <cdr:to>
      <cdr:x>0.67924</cdr:x>
      <cdr:y>0.87701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694331" y="2995994"/>
          <a:ext cx="1135768" cy="603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horzOverflow="clip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Georgia" pitchFamily="18" charset="0"/>
            </a:rPr>
            <a:t>State and Local Government</a:t>
          </a:r>
        </a:p>
      </cdr:txBody>
    </cdr:sp>
  </cdr:relSizeAnchor>
  <cdr:relSizeAnchor xmlns:cdr="http://schemas.openxmlformats.org/drawingml/2006/chartDrawing">
    <cdr:from>
      <cdr:x>0.46811</cdr:x>
      <cdr:y>0.28516</cdr:y>
    </cdr:from>
    <cdr:to>
      <cdr:x>0.66509</cdr:x>
      <cdr:y>0.38928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90509" y="1015840"/>
          <a:ext cx="795540" cy="3709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horzOverflow="clip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Georgia" pitchFamily="18" charset="0"/>
            </a:rPr>
            <a:t>Residential construction</a:t>
          </a:r>
        </a:p>
      </cdr:txBody>
    </cdr:sp>
  </cdr:relSizeAnchor>
  <cdr:relSizeAnchor xmlns:cdr="http://schemas.openxmlformats.org/drawingml/2006/chartDrawing">
    <cdr:from>
      <cdr:x>0.47255</cdr:x>
      <cdr:y>0.63794</cdr:y>
    </cdr:from>
    <cdr:to>
      <cdr:x>0.6934</cdr:x>
      <cdr:y>0.75668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908440" y="2272550"/>
          <a:ext cx="891909" cy="423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horzOverflow="clip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Georgia" pitchFamily="18" charset="0"/>
            </a:rPr>
            <a:t>Nonresidential construction</a:t>
          </a:r>
        </a:p>
      </cdr:txBody>
    </cdr:sp>
  </cdr:relSizeAnchor>
  <cdr:relSizeAnchor xmlns:cdr="http://schemas.openxmlformats.org/drawingml/2006/chartDrawing">
    <cdr:from>
      <cdr:x>0</cdr:x>
      <cdr:y>0.93706</cdr:y>
    </cdr:from>
    <cdr:to>
      <cdr:x>0.27121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0" y="3829050"/>
          <a:ext cx="15525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dirty="0">
              <a:latin typeface="Georgia" pitchFamily="18" charset="0"/>
            </a:rPr>
            <a:t>Source: Author's calculations.</a:t>
          </a:r>
        </a:p>
      </cdr:txBody>
    </cdr:sp>
  </cdr:relSizeAnchor>
  <cdr:relSizeAnchor xmlns:cdr="http://schemas.openxmlformats.org/drawingml/2006/chartDrawing">
    <cdr:from>
      <cdr:x>0.42928</cdr:x>
      <cdr:y>0.331</cdr:y>
    </cdr:from>
    <cdr:to>
      <cdr:x>0.48087</cdr:x>
      <cdr:y>0.36364</cdr:y>
    </cdr:to>
    <cdr:cxnSp macro="">
      <cdr:nvCxnSpPr>
        <cdr:cNvPr id="8" name="Straight Connector 7"/>
        <cdr:cNvCxnSpPr/>
      </cdr:nvCxnSpPr>
      <cdr:spPr>
        <a:xfrm xmlns:a="http://schemas.openxmlformats.org/drawingml/2006/main" flipH="1">
          <a:off x="2457450" y="1352550"/>
          <a:ext cx="295275" cy="13335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0.4315</cdr:x>
      <cdr:y>0.70008</cdr:y>
    </cdr:from>
    <cdr:to>
      <cdr:x>0.48308</cdr:x>
      <cdr:y>0.73271</cdr:y>
    </cdr:to>
    <cdr:cxnSp macro="">
      <cdr:nvCxnSpPr>
        <cdr:cNvPr id="16" name="Straight Connector 15"/>
        <cdr:cNvCxnSpPr/>
      </cdr:nvCxnSpPr>
      <cdr:spPr>
        <a:xfrm xmlns:a="http://schemas.openxmlformats.org/drawingml/2006/main" flipH="1">
          <a:off x="2470150" y="2860675"/>
          <a:ext cx="295275" cy="13335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0.43816</cdr:x>
      <cdr:y>0.80031</cdr:y>
    </cdr:from>
    <cdr:to>
      <cdr:x>0.48974</cdr:x>
      <cdr:y>0.83294</cdr:y>
    </cdr:to>
    <cdr:cxnSp macro="">
      <cdr:nvCxnSpPr>
        <cdr:cNvPr id="17" name="Straight Connector 16"/>
        <cdr:cNvCxnSpPr/>
      </cdr:nvCxnSpPr>
      <cdr:spPr>
        <a:xfrm xmlns:a="http://schemas.openxmlformats.org/drawingml/2006/main" flipH="1">
          <a:off x="2508250" y="3270250"/>
          <a:ext cx="295275" cy="13335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0.4315</cdr:x>
      <cdr:y>0.57187</cdr:y>
    </cdr:from>
    <cdr:to>
      <cdr:x>0.48308</cdr:x>
      <cdr:y>0.60451</cdr:y>
    </cdr:to>
    <cdr:cxnSp macro="">
      <cdr:nvCxnSpPr>
        <cdr:cNvPr id="18" name="Straight Connector 17"/>
        <cdr:cNvCxnSpPr/>
      </cdr:nvCxnSpPr>
      <cdr:spPr>
        <a:xfrm xmlns:a="http://schemas.openxmlformats.org/drawingml/2006/main" flipH="1">
          <a:off x="2470150" y="2336800"/>
          <a:ext cx="295275" cy="13335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0.84759</cdr:y>
    </cdr:from>
    <cdr:to>
      <cdr:x>0.99834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019425"/>
          <a:ext cx="4031896" cy="542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effectLst/>
            </a:rPr>
            <a:t>Sources: Board of Governors of the Federal Reserve System</a:t>
          </a:r>
          <a:r>
            <a:rPr lang="en-US" sz="1000" baseline="0" dirty="0">
              <a:effectLst/>
            </a:rPr>
            <a:t> </a:t>
          </a:r>
          <a:r>
            <a:rPr lang="en-US" sz="1000" dirty="0">
              <a:effectLst/>
            </a:rPr>
            <a:t>(http://www.federalreserve.gov/releases/h15/data.htm) and  Bureau of Labor Statistics (http://www.bls.gov/cps/).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8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1F498-D026-4E7F-9B87-206631B2C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8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FF588-D2BD-4210-BFB3-DF41460B7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89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676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17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676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90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676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2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E476-560A-4BCF-BB7F-0EC1336ED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9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648BB-E4A5-4FF6-BEBC-D35E5C982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5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19AA0-4D2D-4D45-9090-0B9C80052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1DDB2-EF6C-4150-8534-927E19B1C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3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864F2-533D-4CF0-8C58-C3A5BD300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8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B1811-F217-4929-B811-B685414D8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43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0BA76-F5DF-4CEC-82DA-E2B8E002D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6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7E752-AFF4-4A8C-B931-C1F80C2E5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28000">
              <a:schemeClr val="bg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6A08D98-EE63-4A62-AB5B-E9D4E3370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9" r:id="rId12"/>
    <p:sldLayoutId id="2147483810" r:id="rId13"/>
    <p:sldLayoutId id="2147483811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95400"/>
            <a:ext cx="8077200" cy="16764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The Causes and Cures of the Economic Crisis</a:t>
            </a:r>
            <a:endParaRPr lang="en-US" dirty="0" smtClean="0"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343400"/>
            <a:ext cx="7772400" cy="1828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800" dirty="0" smtClean="0"/>
              <a:t>Dean Baker, Co-Director</a:t>
            </a:r>
          </a:p>
          <a:p>
            <a:pPr algn="ctr">
              <a:buFont typeface="Wingdings" pitchFamily="2" charset="2"/>
              <a:buNone/>
            </a:pPr>
            <a:r>
              <a:rPr lang="en-US" sz="2800" dirty="0" smtClean="0"/>
              <a:t>Center for Economic and Policy Research</a:t>
            </a:r>
          </a:p>
          <a:p>
            <a:pPr algn="ctr">
              <a:buFont typeface="Wingdings" pitchFamily="2" charset="2"/>
              <a:buNone/>
            </a:pPr>
            <a:r>
              <a:rPr lang="en-US" sz="2800" dirty="0" smtClean="0"/>
              <a:t>April 13</a:t>
            </a:r>
            <a:r>
              <a:rPr lang="en-US" sz="2800" dirty="0" smtClean="0"/>
              <a:t>, 2012</a:t>
            </a:r>
            <a:endParaRPr lang="en-US" sz="2800" dirty="0" smtClean="0"/>
          </a:p>
        </p:txBody>
      </p:sp>
      <p:pic>
        <p:nvPicPr>
          <p:cNvPr id="6148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600200" y="2105918"/>
          <a:ext cx="5867400" cy="437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267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779463" y="1028700"/>
            <a:ext cx="7772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/>
            <a:r>
              <a:rPr lang="en-US" sz="3200">
                <a:solidFill>
                  <a:schemeClr val="tx2"/>
                </a:solidFill>
                <a:latin typeface="Georgia" pitchFamily="18" charset="0"/>
              </a:rPr>
              <a:t>Interest rates on Aaa and Baa corporate debt, 1981-2010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524000" y="2057400"/>
          <a:ext cx="5800725" cy="461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291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914400"/>
          </a:xfrm>
        </p:spPr>
        <p:txBody>
          <a:bodyPr/>
          <a:lstStyle/>
          <a:p>
            <a:r>
              <a:rPr lang="en-US" sz="3200" smtClean="0"/>
              <a:t>Investment in Equipment and Software as a Share of GDP, 2000-2011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077200" cy="609600"/>
          </a:xfrm>
        </p:spPr>
        <p:txBody>
          <a:bodyPr/>
          <a:lstStyle/>
          <a:p>
            <a:r>
              <a:rPr lang="en-US" sz="3200" dirty="0" smtClean="0"/>
              <a:t>Ways Out of Current Downturn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95800"/>
          </a:xfrm>
        </p:spPr>
        <p:txBody>
          <a:bodyPr/>
          <a:lstStyle/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Stimulus – spend money</a:t>
            </a:r>
          </a:p>
          <a:p>
            <a:pPr marL="914400" lvl="1" indent="-514350">
              <a:buFont typeface="+mj-lt"/>
              <a:buAutoNum type="alphaLcParenR"/>
              <a:defRPr/>
            </a:pPr>
            <a:r>
              <a:rPr lang="en-US" sz="2400" dirty="0" smtClean="0"/>
              <a:t>youth jobs programs</a:t>
            </a:r>
          </a:p>
          <a:p>
            <a:pPr marL="914400" lvl="1" indent="-514350">
              <a:buFont typeface="+mj-lt"/>
              <a:buAutoNum type="alphaLcParenR"/>
              <a:defRPr/>
            </a:pPr>
            <a:r>
              <a:rPr lang="en-US" sz="2400" dirty="0" smtClean="0"/>
              <a:t>aid to state and local governments</a:t>
            </a:r>
          </a:p>
          <a:p>
            <a:pPr marL="914400" lvl="1" indent="-514350">
              <a:buFont typeface="+mj-lt"/>
              <a:buAutoNum type="alphaLcParenR"/>
              <a:defRPr/>
            </a:pPr>
            <a:r>
              <a:rPr lang="en-US" sz="2400" dirty="0" smtClean="0"/>
              <a:t>infrastructure projects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arenR"/>
              <a:defRPr/>
            </a:pPr>
            <a:r>
              <a:rPr lang="en-US" sz="2800" dirty="0" smtClean="0"/>
              <a:t>Federal Reserve Board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arenR"/>
              <a:defRPr/>
            </a:pPr>
            <a:r>
              <a:rPr lang="en-US" sz="2800" dirty="0"/>
              <a:t>Lower valued dollar – move toward balanced </a:t>
            </a:r>
            <a:r>
              <a:rPr lang="en-US" sz="2800" dirty="0" smtClean="0"/>
              <a:t>trade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arenR"/>
              <a:defRPr/>
            </a:pPr>
            <a:r>
              <a:rPr lang="en-US" sz="2800" dirty="0" smtClean="0"/>
              <a:t>Work </a:t>
            </a:r>
            <a:r>
              <a:rPr lang="en-US" sz="2800" dirty="0"/>
              <a:t>Sharing – fewer hours per job, more </a:t>
            </a:r>
            <a:r>
              <a:rPr lang="en-US" sz="2800" dirty="0" smtClean="0"/>
              <a:t>jobs</a:t>
            </a:r>
          </a:p>
          <a:p>
            <a:pPr marL="514350" indent="-514350">
              <a:buFont typeface="+mj-lt"/>
              <a:buAutoNum type="arabicParenR"/>
              <a:defRPr/>
            </a:pPr>
            <a:endParaRPr lang="en-US" sz="2800" dirty="0" smtClean="0"/>
          </a:p>
          <a:p>
            <a:pPr>
              <a:defRPr/>
            </a:pPr>
            <a:endParaRPr lang="en-US" dirty="0" smtClean="0"/>
          </a:p>
        </p:txBody>
      </p:sp>
      <p:pic>
        <p:nvPicPr>
          <p:cNvPr id="16388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772400" cy="1371600"/>
          </a:xfrm>
        </p:spPr>
        <p:txBody>
          <a:bodyPr/>
          <a:lstStyle/>
          <a:p>
            <a:r>
              <a:rPr lang="en-US" sz="3200" dirty="0" smtClean="0"/>
              <a:t>Conclusion: We Must Act Quickly to Restore Economy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marL="514350" indent="-514350">
              <a:buFont typeface="Georgia" pitchFamily="18" charset="0"/>
              <a:buAutoNum type="arabicParenR"/>
            </a:pPr>
            <a:r>
              <a:rPr lang="en-US" sz="2800" dirty="0" smtClean="0"/>
              <a:t>Long-term unemployment is devastating to workers and families</a:t>
            </a:r>
          </a:p>
          <a:p>
            <a:pPr marL="514350" indent="-514350">
              <a:buFont typeface="Georgia" pitchFamily="18" charset="0"/>
              <a:buAutoNum type="arabicParenR"/>
            </a:pPr>
            <a:r>
              <a:rPr lang="en-US" sz="2800" dirty="0" smtClean="0"/>
              <a:t>Unemployment is an enormous waste of resources</a:t>
            </a:r>
          </a:p>
          <a:p>
            <a:pPr marL="514350" indent="-514350">
              <a:buFont typeface="Georgia" pitchFamily="18" charset="0"/>
              <a:buAutoNum type="arabicParenR"/>
            </a:pPr>
            <a:r>
              <a:rPr lang="en-US" sz="2800" dirty="0" smtClean="0"/>
              <a:t>We know how to do it</a:t>
            </a:r>
          </a:p>
          <a:p>
            <a:pPr marL="514350" indent="-514350">
              <a:buFont typeface="Georgia" pitchFamily="18" charset="0"/>
              <a:buAutoNum type="arabicParenR"/>
            </a:pPr>
            <a:r>
              <a:rPr lang="en-US" sz="2800" dirty="0" smtClean="0"/>
              <a:t>It was not the unemployed who messed up on the job </a:t>
            </a:r>
          </a:p>
        </p:txBody>
      </p:sp>
      <p:pic>
        <p:nvPicPr>
          <p:cNvPr id="17412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8001000" cy="4648200"/>
          </a:xfrm>
        </p:spPr>
        <p:txBody>
          <a:bodyPr/>
          <a:lstStyle/>
          <a:p>
            <a:pPr marL="609600" indent="-609600" algn="ctr"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tx2"/>
                </a:solidFill>
                <a:cs typeface="Times New Roman" pitchFamily="18" charset="0"/>
              </a:rPr>
              <a:t>Key Points on the Economic Crisis </a:t>
            </a:r>
          </a:p>
          <a:p>
            <a:pPr marL="609600" indent="-609600" algn="ctr">
              <a:buFont typeface="Wingdings" pitchFamily="2" charset="2"/>
              <a:buNone/>
              <a:defRPr/>
            </a:pPr>
            <a:endParaRPr lang="en-US" sz="2800" b="1" dirty="0" smtClean="0"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defRPr/>
            </a:pPr>
            <a:r>
              <a:rPr lang="en-US" sz="2800" dirty="0" smtClean="0">
                <a:cs typeface="Times New Roman" pitchFamily="18" charset="0"/>
              </a:rPr>
              <a:t>The main cause was the collapse of the $8 trillion housing bubble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defRPr/>
            </a:pPr>
            <a:r>
              <a:rPr lang="en-US" sz="2800" dirty="0" smtClean="0">
                <a:cs typeface="Times New Roman" pitchFamily="18" charset="0"/>
              </a:rPr>
              <a:t>The financial crisis was secondary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defRPr/>
            </a:pPr>
            <a:r>
              <a:rPr lang="en-US" sz="2800" dirty="0" smtClean="0">
                <a:cs typeface="Times New Roman" pitchFamily="18" charset="0"/>
              </a:rPr>
              <a:t>In the short-term the government must fill demand gap, in the longer term the dollar must fall to reduce the trade deficit. </a:t>
            </a:r>
            <a:endParaRPr lang="en-US" sz="2800" dirty="0" smtClean="0"/>
          </a:p>
        </p:txBody>
      </p:sp>
      <p:pic>
        <p:nvPicPr>
          <p:cNvPr id="7171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558925" y="1470025"/>
          <a:ext cx="6076950" cy="400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Chart" r:id="rId3" imgW="6076950" imgH="4000500" progId="MSGraph.Chart.8">
                  <p:embed followColorScheme="full"/>
                </p:oleObj>
              </mc:Choice>
              <mc:Fallback>
                <p:oleObj name="Chart" r:id="rId3" imgW="6076950" imgH="40005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925" y="1470025"/>
                        <a:ext cx="6076950" cy="400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2057334"/>
              </p:ext>
            </p:extLst>
          </p:nvPr>
        </p:nvGraphicFramePr>
        <p:xfrm>
          <a:off x="1143000" y="2167411"/>
          <a:ext cx="6629400" cy="4309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685800" y="1109663"/>
            <a:ext cx="77724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/>
            <a:r>
              <a:rPr lang="en-US" sz="3200" dirty="0">
                <a:solidFill>
                  <a:schemeClr val="tx2"/>
                </a:solidFill>
                <a:latin typeface="Georgia" pitchFamily="18" charset="0"/>
              </a:rPr>
              <a:t>Real House Prices Rose </a:t>
            </a:r>
          </a:p>
          <a:p>
            <a:pPr algn="ctr"/>
            <a:r>
              <a:rPr lang="en-US" sz="3200" dirty="0">
                <a:solidFill>
                  <a:schemeClr val="tx2"/>
                </a:solidFill>
                <a:latin typeface="Georgia" pitchFamily="18" charset="0"/>
              </a:rPr>
              <a:t>by More Than 70 Percent</a:t>
            </a:r>
          </a:p>
        </p:txBody>
      </p:sp>
      <p:sp>
        <p:nvSpPr>
          <p:cNvPr id="8197" name="TextBox 2"/>
          <p:cNvSpPr txBox="1">
            <a:spLocks noChangeArrowheads="1"/>
          </p:cNvSpPr>
          <p:nvPr/>
        </p:nvSpPr>
        <p:spPr bwMode="auto">
          <a:xfrm>
            <a:off x="1676400" y="6094413"/>
            <a:ext cx="6477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r>
              <a:rPr lang="en-US" sz="1400">
                <a:latin typeface="Georgia" pitchFamily="18" charset="0"/>
              </a:rPr>
              <a:t>Source: Case-Shiller 20-city index.</a:t>
            </a:r>
          </a:p>
        </p:txBody>
      </p:sp>
      <p:pic>
        <p:nvPicPr>
          <p:cNvPr id="8198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609600" y="1143000"/>
            <a:ext cx="824328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r>
              <a:rPr lang="en-US" sz="3200" dirty="0">
                <a:solidFill>
                  <a:schemeClr val="tx2"/>
                </a:solidFill>
                <a:latin typeface="+mn-lt"/>
              </a:rPr>
              <a:t>Demand Generated by the Housing Bubble</a:t>
            </a: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643647" y="1905000"/>
            <a:ext cx="802988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buFontTx/>
              <a:buAutoNum type="arabicParenR"/>
            </a:pPr>
            <a:r>
              <a:rPr lang="en-US" sz="2800" dirty="0">
                <a:latin typeface="+mn-lt"/>
              </a:rPr>
              <a:t>Construction rose to near record levels – more than 2 percentage points of GDP (@$300-400 billion annually)</a:t>
            </a:r>
          </a:p>
          <a:p>
            <a:pPr>
              <a:buFontTx/>
              <a:buAutoNum type="arabicParenR"/>
            </a:pPr>
            <a:r>
              <a:rPr lang="en-US" sz="2800" dirty="0">
                <a:latin typeface="+mn-lt"/>
              </a:rPr>
              <a:t>Consumption soared, based on bubble generated equity, as savings fell to near zero (@ $600 billion annually)</a:t>
            </a:r>
          </a:p>
          <a:p>
            <a:pPr>
              <a:buFontTx/>
              <a:buAutoNum type="arabicParenR"/>
            </a:pPr>
            <a:r>
              <a:rPr lang="en-US" sz="2800" dirty="0">
                <a:latin typeface="+mn-lt"/>
              </a:rPr>
              <a:t>Bubble in non-residential real estate led to construction boom (@$150 billion annually)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38625" cy="857250"/>
          </a:xfrm>
          <a:prstGeom prst="rect">
            <a:avLst/>
          </a:prstGeom>
        </p:spPr>
      </p:pic>
      <p:pic>
        <p:nvPicPr>
          <p:cNvPr id="5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359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 flipV="1">
            <a:off x="539750" y="1143000"/>
            <a:ext cx="79248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/>
            <a:r>
              <a:rPr lang="en-US" sz="3200" dirty="0">
                <a:solidFill>
                  <a:schemeClr val="tx2"/>
                </a:solidFill>
                <a:latin typeface="Georgia" pitchFamily="18" charset="0"/>
                <a:cs typeface="Arial" charset="0"/>
              </a:rPr>
              <a:t>Lost Annual Demand due to the Recession and the Annual Stimulus, 2009-2010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0" y="2286000"/>
            <a:ext cx="9144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000"/>
          </a:p>
          <a:p>
            <a:endParaRPr lang="en-US" sz="2000"/>
          </a:p>
        </p:txBody>
      </p:sp>
      <p:pic>
        <p:nvPicPr>
          <p:cNvPr id="9220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447800" y="2133600"/>
          <a:ext cx="6019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Elements of the Financial Crisis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Issue </a:t>
            </a:r>
            <a:r>
              <a:rPr lang="en-US" sz="2800" dirty="0" smtClean="0"/>
              <a:t>to fail mortgages – main abusers were lenders, not borrowers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Negligence/fraud </a:t>
            </a:r>
            <a:r>
              <a:rPr lang="en-US" sz="2800" dirty="0" smtClean="0"/>
              <a:t>by </a:t>
            </a:r>
            <a:r>
              <a:rPr lang="en-US" sz="2800" dirty="0" err="1" smtClean="0"/>
              <a:t>securitizers</a:t>
            </a:r>
            <a:r>
              <a:rPr lang="en-US" sz="2800" dirty="0" smtClean="0"/>
              <a:t> (investment banks)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Negligence/fraud </a:t>
            </a:r>
            <a:r>
              <a:rPr lang="en-US" sz="2800" dirty="0" smtClean="0"/>
              <a:t>by rating agencies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AIG </a:t>
            </a:r>
            <a:r>
              <a:rPr lang="en-US" sz="2800" dirty="0" smtClean="0"/>
              <a:t>and credit default swaps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Extreme </a:t>
            </a:r>
            <a:r>
              <a:rPr lang="en-US" sz="2800" dirty="0" smtClean="0"/>
              <a:t>negligence by regulators, first and foremost the Fed</a:t>
            </a:r>
            <a:endParaRPr lang="en-US" sz="2800" dirty="0"/>
          </a:p>
        </p:txBody>
      </p:sp>
      <p:pic>
        <p:nvPicPr>
          <p:cNvPr id="5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133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Choices in the </a:t>
            </a:r>
            <a:r>
              <a:rPr lang="en-US" sz="3200" dirty="0" smtClean="0"/>
              <a:t>Financial Crisis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Bailout </a:t>
            </a:r>
            <a:r>
              <a:rPr lang="en-US" sz="2800" dirty="0" smtClean="0"/>
              <a:t>banks without conditions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Bailout </a:t>
            </a:r>
            <a:r>
              <a:rPr lang="en-US" sz="2800" dirty="0" smtClean="0"/>
              <a:t>banks with strict conditions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Let </a:t>
            </a:r>
            <a:r>
              <a:rPr lang="en-US" sz="2800" dirty="0" smtClean="0"/>
              <a:t>banks fail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Second </a:t>
            </a:r>
            <a:r>
              <a:rPr lang="en-US" sz="2800" dirty="0" smtClean="0"/>
              <a:t>Great Depression was not a risk. </a:t>
            </a:r>
            <a:endParaRPr lang="en-US" sz="2800" dirty="0"/>
          </a:p>
        </p:txBody>
      </p:sp>
      <p:pic>
        <p:nvPicPr>
          <p:cNvPr id="7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351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153400" cy="6096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Route Chosen: Bailout with </a:t>
            </a:r>
            <a:r>
              <a:rPr lang="en-US" sz="3200" dirty="0" smtClean="0"/>
              <a:t>Few Conditions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TARP </a:t>
            </a:r>
            <a:r>
              <a:rPr lang="en-US" sz="2800" dirty="0" smtClean="0"/>
              <a:t>Money </a:t>
            </a:r>
            <a:r>
              <a:rPr lang="en-US" sz="2800" dirty="0"/>
              <a:t>–</a:t>
            </a:r>
            <a:r>
              <a:rPr lang="en-US" sz="2800" dirty="0" smtClean="0"/>
              <a:t> </a:t>
            </a:r>
            <a:r>
              <a:rPr lang="en-US" sz="2800" dirty="0" smtClean="0"/>
              <a:t>$700 billion appropriated, less than $500 billion used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Fed </a:t>
            </a:r>
            <a:r>
              <a:rPr lang="en-US" sz="2800" dirty="0" smtClean="0"/>
              <a:t>lending – over $3 trillion</a:t>
            </a:r>
          </a:p>
          <a:p>
            <a:pPr marL="514350" indent="-514350">
              <a:buFont typeface="+mj-lt"/>
              <a:buAutoNum type="arabicParenR"/>
              <a:defRPr/>
            </a:pPr>
            <a:r>
              <a:rPr lang="en-US" sz="2800" dirty="0" smtClean="0"/>
              <a:t>Fed</a:t>
            </a:r>
            <a:r>
              <a:rPr lang="en-US" sz="2800" dirty="0" smtClean="0"/>
              <a:t>, Treasury and FDIC guarantees – many trillion</a:t>
            </a:r>
            <a:endParaRPr lang="en-US" sz="2800" dirty="0"/>
          </a:p>
        </p:txBody>
      </p:sp>
      <p:pic>
        <p:nvPicPr>
          <p:cNvPr id="5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4354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533400" y="1371600"/>
            <a:ext cx="80010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457200" algn="ctr">
              <a:tabLst>
                <a:tab pos="457200" algn="l"/>
              </a:tabLst>
              <a:defRPr/>
            </a:pPr>
            <a:r>
              <a:rPr lang="en-US" sz="3200" dirty="0">
                <a:solidFill>
                  <a:schemeClr val="tx2"/>
                </a:solidFill>
                <a:latin typeface="Georgia" pitchFamily="18" charset="0"/>
                <a:cs typeface="Times New Roman" pitchFamily="18" charset="0"/>
              </a:rPr>
              <a:t>The Financial System is Not the Problem</a:t>
            </a:r>
          </a:p>
          <a:p>
            <a:pPr marL="228600" indent="-457200">
              <a:buFontTx/>
              <a:buChar char="•"/>
              <a:tabLst>
                <a:tab pos="457200" algn="l"/>
              </a:tabLst>
              <a:defRPr/>
            </a:pPr>
            <a:endParaRPr lang="en-US" dirty="0"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tabLst>
                <a:tab pos="457200" algn="l"/>
              </a:tabLst>
              <a:defRPr/>
            </a:pPr>
            <a:r>
              <a:rPr lang="en-US" sz="2800" dirty="0">
                <a:latin typeface="Georgia" pitchFamily="18" charset="0"/>
                <a:cs typeface="Times New Roman" pitchFamily="18" charset="0"/>
              </a:rPr>
              <a:t>Homebuyers are able to get mortgages (Mortgage Application Index</a:t>
            </a:r>
            <a:r>
              <a:rPr lang="en-US" sz="2800" dirty="0" smtClean="0">
                <a:latin typeface="Georgia" pitchFamily="18" charset="0"/>
                <a:cs typeface="Times New Roman" pitchFamily="18" charset="0"/>
              </a:rPr>
              <a:t>)</a:t>
            </a:r>
            <a:endParaRPr lang="en-US" sz="2800" dirty="0">
              <a:latin typeface="Georgia" pitchFamily="18" charset="0"/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tabLst>
                <a:tab pos="457200" algn="l"/>
              </a:tabLst>
              <a:defRPr/>
            </a:pPr>
            <a:r>
              <a:rPr lang="en-US" sz="2800" dirty="0">
                <a:latin typeface="Georgia" pitchFamily="18" charset="0"/>
                <a:cs typeface="Times New Roman" pitchFamily="18" charset="0"/>
              </a:rPr>
              <a:t>Firms can borrow on credit markets at unusually low interest rates (we are not Japan</a:t>
            </a:r>
            <a:r>
              <a:rPr lang="en-US" sz="2800" dirty="0" smtClean="0">
                <a:latin typeface="Georgia" pitchFamily="18" charset="0"/>
                <a:cs typeface="Times New Roman" pitchFamily="18" charset="0"/>
              </a:rPr>
              <a:t>)</a:t>
            </a:r>
            <a:endParaRPr lang="en-US" sz="2800" dirty="0">
              <a:latin typeface="Georgia" pitchFamily="18" charset="0"/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tabLst>
                <a:tab pos="457200" algn="l"/>
              </a:tabLst>
              <a:defRPr/>
            </a:pPr>
            <a:r>
              <a:rPr lang="en-US" sz="2800" dirty="0">
                <a:latin typeface="Georgia" pitchFamily="18" charset="0"/>
                <a:cs typeface="Times New Roman" pitchFamily="18" charset="0"/>
              </a:rPr>
              <a:t>Even small firms do not consider credit a </a:t>
            </a:r>
            <a:r>
              <a:rPr lang="en-US" sz="2800" dirty="0" smtClean="0">
                <a:latin typeface="Georgia" pitchFamily="18" charset="0"/>
                <a:cs typeface="Times New Roman" pitchFamily="18" charset="0"/>
              </a:rPr>
              <a:t>problem</a:t>
            </a:r>
            <a:endParaRPr lang="en-US" sz="2800" dirty="0">
              <a:latin typeface="Georgia" pitchFamily="18" charset="0"/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  <a:tabLst>
                <a:tab pos="457200" algn="l"/>
              </a:tabLst>
              <a:defRPr/>
            </a:pPr>
            <a:r>
              <a:rPr lang="en-US" sz="2800" dirty="0">
                <a:latin typeface="Georgia" pitchFamily="18" charset="0"/>
                <a:cs typeface="Times New Roman" pitchFamily="18" charset="0"/>
              </a:rPr>
              <a:t>Investment in equipment and software is close to pre-recession </a:t>
            </a:r>
            <a:r>
              <a:rPr lang="en-US" sz="2800" dirty="0" smtClean="0">
                <a:latin typeface="Georgia" pitchFamily="18" charset="0"/>
                <a:cs typeface="Times New Roman" pitchFamily="18" charset="0"/>
              </a:rPr>
              <a:t>levels</a:t>
            </a:r>
            <a:endParaRPr lang="en-US" sz="2800" dirty="0">
              <a:latin typeface="Georgia" pitchFamily="18" charset="0"/>
            </a:endParaRPr>
          </a:p>
        </p:txBody>
      </p:sp>
      <p:pic>
        <p:nvPicPr>
          <p:cNvPr id="10243" name="Picture 4" descr="K:\+Shared Docs--Backed Up\Media\Logos\CEPR\cepr_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63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PR-PPT">
  <a:themeElements>
    <a:clrScheme name="CEP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3D63"/>
      </a:accent1>
      <a:accent2>
        <a:srgbClr val="487DB3"/>
      </a:accent2>
      <a:accent3>
        <a:srgbClr val="8DB7E1"/>
      </a:accent3>
      <a:accent4>
        <a:srgbClr val="BBD9F7"/>
      </a:accent4>
      <a:accent5>
        <a:srgbClr val="96969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PR PPT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EPR New PP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PR New PP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PR New PP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PR New PP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PR New PP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PR New PP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PR New PP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Blue Horizon 1">
    <a:dk1>
      <a:srgbClr val="000000"/>
    </a:dk1>
    <a:lt1>
      <a:srgbClr val="E8EAE9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2F3F2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  <a:fontScheme name="Blue Horizon">
    <a:majorFont>
      <a:latin typeface="Arial"/>
      <a:ea typeface="MS Pゴシック"/>
      <a:cs typeface=""/>
    </a:majorFont>
    <a:minorFont>
      <a:latin typeface="Arial"/>
      <a:ea typeface="MS P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EP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173D63"/>
    </a:accent1>
    <a:accent2>
      <a:srgbClr val="487DB3"/>
    </a:accent2>
    <a:accent3>
      <a:srgbClr val="8DB7E1"/>
    </a:accent3>
    <a:accent4>
      <a:srgbClr val="BBD9F7"/>
    </a:accent4>
    <a:accent5>
      <a:srgbClr val="969696"/>
    </a:accent5>
    <a:accent6>
      <a:srgbClr val="F79646"/>
    </a:accent6>
    <a:hlink>
      <a:srgbClr val="0000FF"/>
    </a:hlink>
    <a:folHlink>
      <a:srgbClr val="800080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EP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173D63"/>
    </a:accent1>
    <a:accent2>
      <a:srgbClr val="487DB3"/>
    </a:accent2>
    <a:accent3>
      <a:srgbClr val="8DB7E1"/>
    </a:accent3>
    <a:accent4>
      <a:srgbClr val="BBD9F7"/>
    </a:accent4>
    <a:accent5>
      <a:srgbClr val="969696"/>
    </a:accent5>
    <a:accent6>
      <a:srgbClr val="F79646"/>
    </a:accent6>
    <a:hlink>
      <a:srgbClr val="0000FF"/>
    </a:hlink>
    <a:folHlink>
      <a:srgbClr val="800080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Blue Horizon 1">
    <a:dk1>
      <a:srgbClr val="000000"/>
    </a:dk1>
    <a:lt1>
      <a:srgbClr val="E8EAE9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2F3F2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  <a:fontScheme name="Blue Horizon">
    <a:majorFont>
      <a:latin typeface="Arial"/>
      <a:ea typeface="MS Pゴシック"/>
      <a:cs typeface=""/>
    </a:majorFont>
    <a:minorFont>
      <a:latin typeface="Arial"/>
      <a:ea typeface="MS P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CEPR-PPT</Template>
  <TotalTime>2477</TotalTime>
  <Words>435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CEPR-PPT</vt:lpstr>
      <vt:lpstr>Chart</vt:lpstr>
      <vt:lpstr>The Causes and Cures of the Economic Crisis</vt:lpstr>
      <vt:lpstr>PowerPoint Presentation</vt:lpstr>
      <vt:lpstr>PowerPoint Presentation</vt:lpstr>
      <vt:lpstr>PowerPoint Presentation</vt:lpstr>
      <vt:lpstr>PowerPoint Presentation</vt:lpstr>
      <vt:lpstr>Elements of the Financial Crisis</vt:lpstr>
      <vt:lpstr>Choices in the Financial Crisis</vt:lpstr>
      <vt:lpstr>Route Chosen: Bailout with Few Conditions</vt:lpstr>
      <vt:lpstr>PowerPoint Presentation</vt:lpstr>
      <vt:lpstr>PowerPoint Presentation</vt:lpstr>
      <vt:lpstr>Investment in Equipment and Software as a Share of GDP, 2000-2011</vt:lpstr>
      <vt:lpstr>Ways Out of Current Downturn</vt:lpstr>
      <vt:lpstr>Conclusion: We Must Act Quickly to Restore Economy</vt:lpstr>
    </vt:vector>
  </TitlesOfParts>
  <Company>Travis McArthur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and Demise of the Housing Bubble</dc:title>
  <dc:creator>Travis McArthur</dc:creator>
  <cp:lastModifiedBy>Kris Warner</cp:lastModifiedBy>
  <cp:revision>77</cp:revision>
  <dcterms:created xsi:type="dcterms:W3CDTF">2009-09-10T11:55:35Z</dcterms:created>
  <dcterms:modified xsi:type="dcterms:W3CDTF">2012-04-09T18:07:01Z</dcterms:modified>
</cp:coreProperties>
</file>