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82" r:id="rId6"/>
    <p:sldId id="289" r:id="rId7"/>
    <p:sldId id="290" r:id="rId8"/>
    <p:sldId id="291" r:id="rId9"/>
    <p:sldId id="284" r:id="rId10"/>
    <p:sldId id="298" r:id="rId11"/>
    <p:sldId id="286" r:id="rId12"/>
    <p:sldId id="287" r:id="rId13"/>
    <p:sldId id="288" r:id="rId14"/>
    <p:sldId id="292" r:id="rId15"/>
    <p:sldId id="299" r:id="rId16"/>
    <p:sldId id="301" r:id="rId17"/>
    <p:sldId id="302" r:id="rId18"/>
    <p:sldId id="293" r:id="rId19"/>
    <p:sldId id="294" r:id="rId20"/>
    <p:sldId id="295" r:id="rId21"/>
    <p:sldId id="296" r:id="rId22"/>
    <p:sldId id="297" r:id="rId23"/>
    <p:sldId id="303" r:id="rId24"/>
    <p:sldId id="304" r:id="rId25"/>
    <p:sldId id="305" r:id="rId26"/>
    <p:sldId id="300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A50021"/>
    <a:srgbClr val="CC0000"/>
    <a:srgbClr val="0000CC"/>
    <a:srgbClr val="FF0000"/>
    <a:srgbClr val="292929"/>
    <a:srgbClr val="5F5F5F"/>
    <a:srgbClr val="7275E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7" autoAdjust="0"/>
    <p:restoredTop sz="95424" autoAdjust="0"/>
  </p:normalViewPr>
  <p:slideViewPr>
    <p:cSldViewPr snapToGrid="0">
      <p:cViewPr>
        <p:scale>
          <a:sx n="130" d="100"/>
          <a:sy n="130" d="100"/>
        </p:scale>
        <p:origin x="-10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95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B05F18-8C20-4605-84DA-EB760F888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20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A3E94E-6031-4D5E-B3B2-FEF049A71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00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6AE259-C73C-4145-92B4-F300A372B0D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E51D5-A004-45E3-B706-7DD31F1429F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B55796-AB05-4710-B404-896291AB75B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F451D0-D2B4-4565-8456-CC03AA20259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772D1-379C-4E44-8866-8EFE611F6F5A}" type="slidenum">
              <a:rPr lang="en-US"/>
              <a:pPr/>
              <a:t>20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3048000"/>
            <a:ext cx="6248400" cy="1470025"/>
          </a:xfrm>
        </p:spPr>
        <p:txBody>
          <a:bodyPr/>
          <a:lstStyle>
            <a:lvl1pPr>
              <a:defRPr sz="2600">
                <a:solidFill>
                  <a:srgbClr val="13337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800600"/>
            <a:ext cx="8534400" cy="1371600"/>
          </a:xfrm>
        </p:spPr>
        <p:txBody>
          <a:bodyPr/>
          <a:lstStyle>
            <a:lvl1pPr marL="0" indent="0" algn="r">
              <a:buFontTx/>
              <a:buNone/>
              <a:defRPr sz="2000">
                <a:solidFill>
                  <a:srgbClr val="EAEAE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6477000"/>
            <a:ext cx="8686800" cy="3048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www.synapse-energy.com  |  ©2013 Synapse Energy Economics, Inc. All rights reserved.</a:t>
            </a:r>
            <a:endParaRPr lang="en-US" b="0">
              <a:solidFill>
                <a:srgbClr val="5F5F5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www.synapse-energy.com  |  ©2013 Synapse Energy Economics, Inc. All rights reserved.</a:t>
            </a:r>
            <a:endParaRPr lang="en-US" b="0" dirty="0">
              <a:solidFill>
                <a:srgbClr val="5F5F5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D1E75-D1F0-4A74-9CE2-721BEDC38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21336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248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www.synapse-energy.com  |  ©2013 Synapse Energy Economics, Inc. All rights reserved.</a:t>
            </a:r>
            <a:endParaRPr lang="en-US" b="0" dirty="0">
              <a:solidFill>
                <a:srgbClr val="5F5F5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F9338-1FA6-445D-A441-3DFC2D85E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a level ris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9D075C-EC9E-40D7-8116-48F8F0F55D2C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77D5-9C3C-4A3D-BDA3-EB2DCA276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3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25" y="142875"/>
            <a:ext cx="7629525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www.synapse-energy.com  |  ©2013 Synapse Energy Economics, Inc. All rights reserved.</a:t>
            </a:r>
            <a:endParaRPr lang="en-US" b="0" dirty="0">
              <a:solidFill>
                <a:srgbClr val="5F5F5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3B88F-3D35-46EA-B7DA-7A1422277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www.synapse-energy.com  |  ©2013 Synapse Energy Economics, Inc. All rights reserved.</a:t>
            </a:r>
            <a:endParaRPr lang="en-US" b="0" dirty="0">
              <a:solidFill>
                <a:srgbClr val="5F5F5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9BC6C-C7CE-460C-8E8E-609BE39C9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www.synapse-energy.com  |  ©2013 Synapse Energy Economics, Inc. All rights reserved.</a:t>
            </a:r>
            <a:endParaRPr lang="en-US" b="0" dirty="0">
              <a:solidFill>
                <a:srgbClr val="5F5F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251FB-575B-4355-9960-7ABFF9356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www.synapse-energy.com  |  ©2013 Synapse Energy Economics, Inc. All rights reserved.</a:t>
            </a:r>
            <a:endParaRPr lang="en-US" b="0" dirty="0">
              <a:solidFill>
                <a:srgbClr val="5F5F5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71614-AE57-452C-AFA3-DA73B3267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www.synapse-energy.com  |  ©2013 Synapse Energy Economics, Inc. All rights reserved.</a:t>
            </a:r>
            <a:endParaRPr lang="en-US" b="0" dirty="0">
              <a:solidFill>
                <a:srgbClr val="5F5F5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C089D-6852-4711-9B88-6B3ED8702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www.synapse-energy.com  |  ©2013 Synapse Energy Economics, Inc. All rights reserved.</a:t>
            </a:r>
            <a:endParaRPr lang="en-US" b="0" dirty="0">
              <a:solidFill>
                <a:srgbClr val="5F5F5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D658-5F8A-4F26-BE40-9BEA8D1D1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www.synapse-energy.com  |  ©2013 Synapse Energy Economics, Inc. All rights reserved.</a:t>
            </a:r>
            <a:endParaRPr lang="en-US" b="0" dirty="0">
              <a:solidFill>
                <a:srgbClr val="5F5F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2A98A-9E7B-49C4-A029-7869BFA7E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www.synapse-energy.com  |  ©2013 Synapse Energy Economics, Inc. All rights reserved.</a:t>
            </a:r>
            <a:endParaRPr lang="en-US" b="0" dirty="0">
              <a:solidFill>
                <a:srgbClr val="5F5F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7D05B-1E6C-4CB5-88C9-0755ED352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Picture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81000"/>
            <a:ext cx="678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477000"/>
            <a:ext cx="563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rgbClr val="133373"/>
                </a:solidFill>
              </a:defRPr>
            </a:lvl1pPr>
          </a:lstStyle>
          <a:p>
            <a:pPr>
              <a:defRPr/>
            </a:pPr>
            <a:r>
              <a:rPr lang="en-US" smtClean="0"/>
              <a:t>www.synapse-energy.com  |  ©2013 Synapse Energy Economics, Inc. All rights reserved.</a:t>
            </a:r>
            <a:endParaRPr lang="en-US" dirty="0">
              <a:solidFill>
                <a:srgbClr val="5F5F5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8C8E5873-FC51-4076-8465-3CB1DA2BB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1750" y="3197225"/>
            <a:ext cx="6267450" cy="12477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Frank Ackerman</a:t>
            </a:r>
            <a:br>
              <a:rPr lang="en-US" sz="2400" dirty="0" smtClean="0"/>
            </a:br>
            <a:r>
              <a:rPr lang="en-US" sz="2400" dirty="0" smtClean="0"/>
              <a:t>April 26, </a:t>
            </a:r>
            <a:r>
              <a:rPr lang="en-US" sz="2400" dirty="0" smtClean="0"/>
              <a:t>2013</a:t>
            </a:r>
            <a:endParaRPr lang="en-US" sz="2000" dirty="0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b="1" i="1" dirty="0" smtClean="0">
                <a:solidFill>
                  <a:schemeClr val="bg1"/>
                </a:solidFill>
              </a:rPr>
              <a:t>Cutting Edge Webinars</a:t>
            </a:r>
            <a:endParaRPr lang="en-US" b="1" i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Economics at Community Colleges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www.synapse-energy.com  |  ©2013 Synapse Energy Economics, Inc. All rights reserved.</a:t>
            </a:r>
            <a:endParaRPr lang="en-US" b="0">
              <a:solidFill>
                <a:srgbClr val="5F5F5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28215" y="444496"/>
            <a:ext cx="7515226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133373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Explaining Climate </a:t>
            </a:r>
            <a:r>
              <a:rPr lang="en-US" sz="3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Economics:</a:t>
            </a:r>
          </a:p>
          <a:p>
            <a:pPr algn="l" eaLnBrk="1" hangingPunct="1"/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we know about unknown risks?</a:t>
            </a:r>
            <a:endParaRPr lang="en-US" sz="28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085" y="219075"/>
            <a:ext cx="7629525" cy="685800"/>
          </a:xfrm>
        </p:spPr>
        <p:txBody>
          <a:bodyPr/>
          <a:lstStyle/>
          <a:p>
            <a:r>
              <a:rPr lang="en-US" dirty="0" smtClean="0"/>
              <a:t>Mapping science to economics: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www.synapse-energy.com  |  ©2013 Synapse Energy Economics, Inc. All rights reserved.</a:t>
            </a:r>
            <a:endParaRPr lang="en-US" b="0" dirty="0">
              <a:solidFill>
                <a:srgbClr val="5F5F5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3028" y="1182008"/>
            <a:ext cx="8824425" cy="5087925"/>
            <a:chOff x="283028" y="1523726"/>
            <a:chExt cx="7917850" cy="4572274"/>
          </a:xfrm>
        </p:grpSpPr>
        <p:sp>
          <p:nvSpPr>
            <p:cNvPr id="7" name="TextBox 6"/>
            <p:cNvSpPr txBox="1"/>
            <p:nvPr/>
          </p:nvSpPr>
          <p:spPr>
            <a:xfrm>
              <a:off x="4229100" y="1525905"/>
              <a:ext cx="37242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smtClean="0">
                  <a:solidFill>
                    <a:srgbClr val="FF0000"/>
                  </a:solidFill>
                </a:rPr>
                <a:t>Economic assessment of damages</a:t>
              </a:r>
              <a:endParaRPr lang="en-US" sz="2400" i="1" dirty="0">
                <a:solidFill>
                  <a:srgbClr val="FF0000"/>
                </a:solidFill>
              </a:endParaRPr>
            </a:p>
          </p:txBody>
        </p:sp>
        <p:pic>
          <p:nvPicPr>
            <p:cNvPr id="8" name="Picture 7" descr="one ember w label.jpg"/>
            <p:cNvPicPr>
              <a:picLocks noChangeAspect="1"/>
            </p:cNvPicPr>
            <p:nvPr/>
          </p:nvPicPr>
          <p:blipFill>
            <a:blip r:embed="rId2" cstate="print"/>
            <a:srcRect b="26851"/>
            <a:stretch>
              <a:fillRect/>
            </a:stretch>
          </p:blipFill>
          <p:spPr>
            <a:xfrm>
              <a:off x="1004380" y="2133600"/>
              <a:ext cx="1662620" cy="39624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2405743" y="2514600"/>
              <a:ext cx="3156857" cy="0"/>
            </a:xfrm>
            <a:prstGeom prst="straightConnector1">
              <a:avLst/>
            </a:prstGeom>
            <a:ln w="4445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405743" y="6044642"/>
              <a:ext cx="3156857" cy="0"/>
            </a:xfrm>
            <a:prstGeom prst="straightConnector1">
              <a:avLst/>
            </a:prstGeom>
            <a:ln w="4445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895600" y="4114800"/>
              <a:ext cx="2667000" cy="912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accent5">
                      <a:lumMod val="50000"/>
                    </a:schemeClr>
                  </a:solidFill>
                </a:rPr>
                <a:t>This mapping preserves the structure of information</a:t>
              </a:r>
              <a:endParaRPr lang="en-US" sz="2000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pic>
          <p:nvPicPr>
            <p:cNvPr id="12" name="Picture 11" descr="one ember no label.jpg"/>
            <p:cNvPicPr>
              <a:picLocks noChangeAspect="1"/>
            </p:cNvPicPr>
            <p:nvPr/>
          </p:nvPicPr>
          <p:blipFill>
            <a:blip r:embed="rId3" cstate="print"/>
            <a:srcRect b="15038"/>
            <a:stretch>
              <a:fillRect/>
            </a:stretch>
          </p:blipFill>
          <p:spPr>
            <a:xfrm>
              <a:off x="5638800" y="2438399"/>
              <a:ext cx="819986" cy="365760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458786" y="5726668"/>
              <a:ext cx="1742092" cy="331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5">
                      <a:lumMod val="50000"/>
                    </a:schemeClr>
                  </a:solidFill>
                </a:rPr>
                <a:t>Low SCC ($21?)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59936" y="4114800"/>
              <a:ext cx="1316349" cy="331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5">
                      <a:lumMod val="50000"/>
                    </a:schemeClr>
                  </a:solidFill>
                </a:rPr>
                <a:t>Higher SCC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32640" y="2438400"/>
              <a:ext cx="1520734" cy="580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5">
                      <a:lumMod val="50000"/>
                    </a:schemeClr>
                  </a:solidFill>
                </a:rPr>
                <a:t>Disastrously high SCC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3028" y="1523726"/>
              <a:ext cx="33555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smtClean="0">
                  <a:solidFill>
                    <a:srgbClr val="FF0000"/>
                  </a:solidFill>
                </a:rPr>
                <a:t>Scientific assessment of damages</a:t>
              </a:r>
              <a:endParaRPr lang="en-US" sz="2400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136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re-analysis of SCC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399"/>
            <a:ext cx="8534400" cy="5133975"/>
          </a:xfrm>
        </p:spPr>
        <p:txBody>
          <a:bodyPr/>
          <a:lstStyle/>
          <a:p>
            <a:r>
              <a:rPr lang="en-US" sz="2400" dirty="0" smtClean="0"/>
              <a:t>Based on DICE model, from task force analysis of SCC</a:t>
            </a:r>
          </a:p>
          <a:p>
            <a:r>
              <a:rPr lang="en-US" sz="2400" dirty="0" smtClean="0"/>
              <a:t>Explore effects of four variations</a:t>
            </a:r>
            <a:endParaRPr lang="en-US" sz="12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Median vs. 95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percentile climate sensitivity (3.0 vs. 7.1)</a:t>
            </a:r>
          </a:p>
          <a:p>
            <a:pPr marL="1314450" lvl="3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Climate sensitivity:</a:t>
            </a:r>
            <a:r>
              <a:rPr lang="en-US" dirty="0" smtClean="0"/>
              <a:t> long-run temperature increase from doubling CO</a:t>
            </a:r>
            <a:r>
              <a:rPr lang="en-US" baseline="-25000" dirty="0" smtClean="0"/>
              <a:t>2</a:t>
            </a:r>
          </a:p>
          <a:p>
            <a:pPr marL="914400" lvl="1" indent="-457200">
              <a:buFont typeface="+mj-lt"/>
              <a:buAutoNum type="arabicPeriod"/>
            </a:pPr>
            <a:endParaRPr lang="en-US" sz="12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Discount rate: 3.0% vs. 1.5% </a:t>
            </a:r>
          </a:p>
          <a:p>
            <a:pPr marL="1314450" lvl="3" indent="0">
              <a:buNone/>
            </a:pPr>
            <a:r>
              <a:rPr lang="en-US" dirty="0"/>
              <a:t>3% is conventional, 1.5% is close to the Stern Review value</a:t>
            </a:r>
          </a:p>
          <a:p>
            <a:pPr marL="1771650" lvl="3" indent="-457200">
              <a:buFont typeface="+mj-lt"/>
              <a:buAutoNum type="arabicPeriod"/>
            </a:pPr>
            <a:endParaRPr lang="en-US" sz="12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Low-temperature damages: </a:t>
            </a:r>
          </a:p>
          <a:p>
            <a:pPr marL="1371600" lvl="2" indent="-457200">
              <a:buNone/>
            </a:pPr>
            <a:r>
              <a:rPr lang="en-US" sz="1800" dirty="0" smtClean="0"/>
              <a:t>	DICE default (low) vs. </a:t>
            </a:r>
            <a:r>
              <a:rPr lang="en-US" sz="1800" dirty="0" err="1" smtClean="0"/>
              <a:t>Hanemann</a:t>
            </a:r>
            <a:r>
              <a:rPr lang="en-US" sz="1800" dirty="0" smtClean="0"/>
              <a:t> re-estimate at 2.5</a:t>
            </a:r>
            <a:r>
              <a:rPr lang="en-US" sz="1800" baseline="30000" dirty="0" smtClean="0"/>
              <a:t>o</a:t>
            </a:r>
            <a:r>
              <a:rPr lang="en-US" sz="1800" dirty="0" smtClean="0"/>
              <a:t>C</a:t>
            </a:r>
          </a:p>
          <a:p>
            <a:pPr marL="914400" lvl="1" indent="-457200">
              <a:buFont typeface="+mj-lt"/>
              <a:buAutoNum type="arabicPeriod"/>
            </a:pPr>
            <a:endParaRPr lang="en-US" sz="12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High-temperature damages:</a:t>
            </a:r>
          </a:p>
          <a:p>
            <a:pPr marL="1371600" lvl="2" indent="-457200">
              <a:buNone/>
            </a:pPr>
            <a:r>
              <a:rPr lang="en-US" sz="1800" dirty="0" smtClean="0"/>
              <a:t>	DICE default (low) vs. Weitzman estimate (disaster at 12</a:t>
            </a:r>
            <a:r>
              <a:rPr lang="en-US" sz="1800" baseline="30000" dirty="0" smtClean="0"/>
              <a:t>o</a:t>
            </a:r>
            <a:r>
              <a:rPr lang="en-US" sz="1800" dirty="0" smtClean="0"/>
              <a:t>C)</a:t>
            </a:r>
          </a:p>
          <a:p>
            <a:pPr marL="1371600" lvl="2" indent="-457200">
              <a:buNone/>
            </a:pPr>
            <a:r>
              <a:rPr lang="en-US" sz="1800" dirty="0"/>
              <a:t>	</a:t>
            </a:r>
            <a:r>
              <a:rPr lang="en-US" sz="1800" dirty="0" smtClean="0"/>
              <a:t>	</a:t>
            </a:r>
            <a:endParaRPr lang="en-US" sz="1600" dirty="0"/>
          </a:p>
          <a:p>
            <a:pPr marL="571500" indent="-457200">
              <a:buFont typeface="Arial" pitchFamily="34" charset="0"/>
              <a:buChar char="•"/>
            </a:pPr>
            <a:r>
              <a:rPr lang="en-US" sz="2400" dirty="0"/>
              <a:t>Result: 2 x 2 x 2 x 2 = 16 variants on SCC</a:t>
            </a:r>
          </a:p>
        </p:txBody>
      </p:sp>
    </p:spTree>
    <p:extLst>
      <p:ext uri="{BB962C8B-B14F-4D97-AF65-F5344CB8AC3E}">
        <p14:creationId xmlns:p14="http://schemas.microsoft.com/office/powerpoint/2010/main" val="30225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climate sensitivity uncertain?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62976" cy="4953000"/>
          </a:xfrm>
        </p:spPr>
        <p:txBody>
          <a:bodyPr/>
          <a:lstStyle/>
          <a:p>
            <a:r>
              <a:rPr lang="en-US" sz="2400" dirty="0" smtClean="0"/>
              <a:t>Many positive feedbacks are involved in warming</a:t>
            </a:r>
          </a:p>
          <a:p>
            <a:pPr lvl="1"/>
            <a:r>
              <a:rPr lang="en-US" sz="2000" dirty="0" smtClean="0"/>
              <a:t>Warming melts ice, lowers Earth’s surface albedo, so more solar energy is absorbed, causing more warming </a:t>
            </a:r>
          </a:p>
          <a:p>
            <a:pPr lvl="1"/>
            <a:r>
              <a:rPr lang="en-US" sz="2000" dirty="0" smtClean="0"/>
              <a:t>Warming accelerates release of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from land, ocean</a:t>
            </a:r>
            <a:endParaRPr lang="en-US" sz="1200" dirty="0" smtClean="0"/>
          </a:p>
          <a:p>
            <a:r>
              <a:rPr lang="en-US" sz="2400" dirty="0" smtClean="0"/>
              <a:t>Let total positive feedback strength = f &lt; 1</a:t>
            </a:r>
          </a:p>
          <a:p>
            <a:pPr lvl="1"/>
            <a:r>
              <a:rPr lang="en-US" sz="2000" dirty="0" smtClean="0"/>
              <a:t>Initial impact of 1 → first-round feedback of f → second-round feedback of </a:t>
            </a:r>
            <a:r>
              <a:rPr lang="en-US" sz="2000" dirty="0"/>
              <a:t>f</a:t>
            </a:r>
            <a:r>
              <a:rPr lang="en-US" sz="2000" baseline="30000" dirty="0"/>
              <a:t>2</a:t>
            </a:r>
            <a:r>
              <a:rPr lang="en-US" sz="2000" dirty="0" smtClean="0"/>
              <a:t> , etc. </a:t>
            </a:r>
            <a:endParaRPr lang="en-US" sz="800" dirty="0" smtClean="0"/>
          </a:p>
          <a:p>
            <a:r>
              <a:rPr lang="en-US" sz="2400" dirty="0" smtClean="0"/>
              <a:t>Cumulative effect = 1 + f + f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f</a:t>
            </a:r>
            <a:r>
              <a:rPr lang="en-US" sz="2400" baseline="30000" dirty="0"/>
              <a:t>3</a:t>
            </a:r>
            <a:r>
              <a:rPr lang="en-US" sz="2400" dirty="0" smtClean="0"/>
              <a:t> + … = 1/(1-f)</a:t>
            </a:r>
            <a:endParaRPr lang="en-US" sz="1200" dirty="0" smtClean="0"/>
          </a:p>
          <a:p>
            <a:pPr lvl="1"/>
            <a:r>
              <a:rPr lang="en-US" sz="2000" dirty="0" smtClean="0"/>
              <a:t>As f →1, 1/(1-f) gets very large (approaches infinity)</a:t>
            </a:r>
            <a:endParaRPr lang="en-US" sz="1200" dirty="0" smtClean="0"/>
          </a:p>
          <a:p>
            <a:r>
              <a:rPr lang="en-US" sz="2400" dirty="0" smtClean="0"/>
              <a:t>Small errors in measuring f cause large errors in 1/(1-f)</a:t>
            </a:r>
          </a:p>
          <a:p>
            <a:pPr lvl="1"/>
            <a:r>
              <a:rPr lang="en-US" sz="2000" dirty="0" smtClean="0"/>
              <a:t>We can only measure f; but the goal is to estimate 1/(1-f)</a:t>
            </a:r>
          </a:p>
          <a:p>
            <a:pPr lvl="1"/>
            <a:endParaRPr lang="en-US" sz="2000" dirty="0"/>
          </a:p>
          <a:p>
            <a:pPr marL="914400" lvl="2" indent="0">
              <a:buNone/>
            </a:pPr>
            <a:r>
              <a:rPr lang="en-US" i="1" dirty="0" smtClean="0"/>
              <a:t>Explanation due to Roe and Baker (2007)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www.synapse-energy.com  |  ©2013 Synapse Energy Economics, Inc. All rights reserved.</a:t>
            </a:r>
            <a:endParaRPr lang="en-US" b="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Discounting the future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06" y="1541761"/>
            <a:ext cx="8857397" cy="482453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Present value </a:t>
            </a:r>
            <a:r>
              <a:rPr lang="en-US" sz="2400" b="1" dirty="0" smtClean="0"/>
              <a:t>t</a:t>
            </a:r>
            <a:r>
              <a:rPr lang="en-US" sz="2400" dirty="0" smtClean="0"/>
              <a:t> years from now = future value / (1 + r)</a:t>
            </a:r>
            <a:r>
              <a:rPr lang="en-US" sz="2400" b="1" baseline="30000" dirty="0" smtClean="0"/>
              <a:t>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 = discount rate, a crucial number for climate economics</a:t>
            </a:r>
          </a:p>
          <a:p>
            <a:pPr lvl="4">
              <a:lnSpc>
                <a:spcPct val="90000"/>
              </a:lnSpc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 high discount rate makes it hard to “see” costs we impose on future generations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What is it worth now to prevent a $1,000 loss in 100-200 years?</a:t>
            </a:r>
          </a:p>
          <a:p>
            <a:pPr lvl="4">
              <a:lnSpc>
                <a:spcPct val="90000"/>
              </a:lnSpc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Present value of $1,000 in 2113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At 1.5%:   </a:t>
            </a:r>
            <a:r>
              <a:rPr lang="en-US" sz="2000" b="1" dirty="0" smtClean="0">
                <a:solidFill>
                  <a:srgbClr val="FF0000"/>
                </a:solidFill>
              </a:rPr>
              <a:t>$226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At 3.0%:     </a:t>
            </a:r>
            <a:r>
              <a:rPr lang="en-US" sz="2000" b="1" dirty="0" smtClean="0">
                <a:solidFill>
                  <a:srgbClr val="FF0000"/>
                </a:solidFill>
              </a:rPr>
              <a:t>$52</a:t>
            </a:r>
          </a:p>
          <a:p>
            <a:pPr lvl="4">
              <a:lnSpc>
                <a:spcPct val="90000"/>
              </a:lnSpc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Present value of $1,000 in 2213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At 1.5%:      </a:t>
            </a:r>
            <a:r>
              <a:rPr lang="en-US" sz="2000" b="1" dirty="0" smtClean="0">
                <a:solidFill>
                  <a:srgbClr val="FF0000"/>
                </a:solidFill>
              </a:rPr>
              <a:t>$51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At 3.0%:        </a:t>
            </a:r>
            <a:r>
              <a:rPr lang="en-US" sz="2000" b="1" dirty="0" smtClean="0">
                <a:solidFill>
                  <a:srgbClr val="FF0000"/>
                </a:solidFill>
              </a:rPr>
              <a:t>$3</a:t>
            </a:r>
          </a:p>
        </p:txBody>
      </p:sp>
    </p:spTree>
    <p:extLst>
      <p:ext uri="{BB962C8B-B14F-4D97-AF65-F5344CB8AC3E}">
        <p14:creationId xmlns:p14="http://schemas.microsoft.com/office/powerpoint/2010/main" val="34945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754" y="0"/>
            <a:ext cx="9151320" cy="686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522" y="5215214"/>
            <a:ext cx="8693624" cy="1143000"/>
          </a:xfrm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world will not look like this in 2100! 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56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damage functions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1417638"/>
            <a:ext cx="6944728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16325" y="4758136"/>
            <a:ext cx="902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>
                <a:solidFill>
                  <a:srgbClr val="00B0F0"/>
                </a:solidFill>
              </a:rPr>
              <a:t>Nordhaus</a:t>
            </a:r>
            <a:r>
              <a:rPr lang="en-US" sz="1200" i="1" dirty="0" smtClean="0">
                <a:solidFill>
                  <a:srgbClr val="00B0F0"/>
                </a:solidFill>
              </a:rPr>
              <a:t> at 2.5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o</a:t>
            </a:r>
            <a:endParaRPr lang="en-US" sz="1200" i="1" baseline="30000" dirty="0">
              <a:solidFill>
                <a:srgbClr val="00B0F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92468" y="5073650"/>
            <a:ext cx="490961" cy="347408"/>
          </a:xfrm>
          <a:prstGeom prst="straightConnector1">
            <a:avLst/>
          </a:prstGeom>
          <a:ln w="95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57568" y="4066569"/>
            <a:ext cx="947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Hanemann at 2.5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o</a:t>
            </a:r>
            <a:endParaRPr lang="en-US" sz="1200" i="1" baseline="30000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2984653" y="4831860"/>
            <a:ext cx="721508" cy="1588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66242" y="2399693"/>
            <a:ext cx="1423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Weitzman: </a:t>
            </a:r>
          </a:p>
          <a:p>
            <a:r>
              <a:rPr lang="en-US" sz="1200" i="1" dirty="0" smtClean="0"/>
              <a:t>50% loss at 6</a:t>
            </a:r>
            <a:r>
              <a:rPr lang="en-US" sz="1200" i="1" baseline="30000" dirty="0" smtClean="0"/>
              <a:t>o</a:t>
            </a:r>
            <a:r>
              <a:rPr lang="en-US" sz="1200" i="1" dirty="0" smtClean="0"/>
              <a:t>, 99% loss at 12</a:t>
            </a:r>
            <a:r>
              <a:rPr lang="en-US" sz="1200" i="1" baseline="30000" dirty="0" smtClean="0"/>
              <a:t>o</a:t>
            </a:r>
            <a:endParaRPr lang="en-US" sz="1200" i="1" baseline="300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069346" y="3046024"/>
            <a:ext cx="796896" cy="50384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737350" y="1813063"/>
            <a:ext cx="848139" cy="67111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27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SCC values, 2010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5441" y="1112839"/>
            <a:ext cx="7132320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48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SCC values, 2050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2363"/>
            <a:ext cx="6808465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85830" y="4096992"/>
            <a:ext cx="225817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Marginal cost of maximum feasible abatement scenarios</a:t>
            </a:r>
            <a:endParaRPr lang="en-US" sz="1600" i="1" dirty="0"/>
          </a:p>
        </p:txBody>
      </p:sp>
      <p:sp>
        <p:nvSpPr>
          <p:cNvPr id="7" name="Right Brace 6"/>
          <p:cNvSpPr/>
          <p:nvPr/>
        </p:nvSpPr>
        <p:spPr>
          <a:xfrm>
            <a:off x="6591631" y="4039842"/>
            <a:ext cx="294199" cy="888147"/>
          </a:xfrm>
          <a:prstGeom prst="rightBrace">
            <a:avLst>
              <a:gd name="adj1" fmla="val 8333"/>
              <a:gd name="adj2" fmla="val 50000"/>
            </a:avLst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1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Republican climate policy</a:t>
            </a:r>
            <a:endParaRPr lang="en-US" dirty="0"/>
          </a:p>
        </p:txBody>
      </p:sp>
      <p:pic>
        <p:nvPicPr>
          <p:cNvPr id="4" name="Picture 3" descr="Toles global warming fire alarm box"/>
          <p:cNvPicPr>
            <a:picLocks noChangeAspect="1" noChangeArrowheads="1"/>
          </p:cNvPicPr>
          <p:nvPr/>
        </p:nvPicPr>
        <p:blipFill>
          <a:blip r:embed="rId2" cstate="print"/>
          <a:srcRect b="5530"/>
          <a:stretch>
            <a:fillRect/>
          </a:stretch>
        </p:blipFill>
        <p:spPr bwMode="auto">
          <a:xfrm>
            <a:off x="1447800" y="1102505"/>
            <a:ext cx="6546931" cy="5369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363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761" y="-257709"/>
            <a:ext cx="7082589" cy="1143000"/>
          </a:xfrm>
        </p:spPr>
        <p:txBody>
          <a:bodyPr/>
          <a:lstStyle/>
          <a:p>
            <a:r>
              <a:rPr lang="en-US" dirty="0" smtClean="0"/>
              <a:t>Democratic climate policy</a:t>
            </a:r>
            <a:endParaRPr lang="en-US" dirty="0"/>
          </a:p>
        </p:txBody>
      </p:sp>
      <p:pic>
        <p:nvPicPr>
          <p:cNvPr id="5" name="Picture 4" descr="c_11152010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133475"/>
            <a:ext cx="7277100" cy="530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453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www.synapse-energy.com  |  ©2013 Synapse Energy Economics, Inc. All rights reserved.</a:t>
            </a:r>
            <a:endParaRPr lang="en-US" b="0" dirty="0" smtClean="0">
              <a:solidFill>
                <a:srgbClr val="5F5F5F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171450"/>
            <a:ext cx="7858125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“The greatest market failure the world has seen”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92930"/>
            <a:ext cx="6210301" cy="567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0" name="Picture 4" descr="diesel ad nyc roof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7221" name="Rectangle 5"/>
          <p:cNvSpPr>
            <a:spLocks noGrp="1" noChangeArrowheads="1"/>
          </p:cNvSpPr>
          <p:nvPr>
            <p:ph type="title"/>
          </p:nvPr>
        </p:nvSpPr>
        <p:spPr>
          <a:xfrm>
            <a:off x="517585" y="1"/>
            <a:ext cx="8321615" cy="1066799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will you wear to the apocalypse? </a:t>
            </a:r>
          </a:p>
        </p:txBody>
      </p:sp>
      <p:sp>
        <p:nvSpPr>
          <p:cNvPr id="137222" name="Oval 6"/>
          <p:cNvSpPr>
            <a:spLocks noChangeArrowheads="1"/>
          </p:cNvSpPr>
          <p:nvPr/>
        </p:nvSpPr>
        <p:spPr bwMode="auto">
          <a:xfrm>
            <a:off x="8284224" y="6096000"/>
            <a:ext cx="685800" cy="6096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3" name="Oval 7"/>
          <p:cNvSpPr>
            <a:spLocks noChangeArrowheads="1"/>
          </p:cNvSpPr>
          <p:nvPr/>
        </p:nvSpPr>
        <p:spPr bwMode="auto">
          <a:xfrm>
            <a:off x="106402" y="5943600"/>
            <a:ext cx="838200" cy="6858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6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2" grpId="0" animBg="1"/>
      <p:bldP spid="1372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6" y="1"/>
            <a:ext cx="9174737" cy="688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54" y="-155894"/>
            <a:ext cx="8011236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3CCFF"/>
                </a:solidFill>
              </a:rPr>
              <a:t>This is not happening to your house</a:t>
            </a:r>
            <a:endParaRPr lang="en-US" sz="3200" b="1" dirty="0">
              <a:solidFill>
                <a:srgbClr val="33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buy insurance?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3551"/>
            <a:ext cx="8229600" cy="492343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The average U.S. house has a fire every 350 years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0.3% probability per year of a residential fire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Almost all homeowners have fire insurance</a:t>
            </a:r>
          </a:p>
          <a:p>
            <a:pPr lvl="3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Annual probability of death is below 1% until age 61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Probability of death is under 0.2% until 40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Most young parents have life insurance</a:t>
            </a:r>
          </a:p>
          <a:p>
            <a:pPr lvl="3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Why not cancel your insurance?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Spend the premium on something you’ll really enjoy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Your standard of living goes up unless you have a fire (or die)</a:t>
            </a:r>
          </a:p>
          <a:p>
            <a:pPr lvl="3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How likely is catastrophic climate change?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Unlikely, but less unlikely every year as the world warms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Should we buy insurance for the planet?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81125" y="47766"/>
            <a:ext cx="7429219" cy="1378423"/>
          </a:xfrm>
        </p:spPr>
        <p:txBody>
          <a:bodyPr anchor="t" anchorCtr="0">
            <a:normAutofit/>
          </a:bodyPr>
          <a:lstStyle/>
          <a:p>
            <a:pPr algn="r"/>
            <a:r>
              <a:rPr lang="en-US" dirty="0" smtClean="0">
                <a:solidFill>
                  <a:srgbClr val="A50021"/>
                </a:solidFill>
              </a:rPr>
              <a:t>frankackerman12@gmail.com</a:t>
            </a:r>
            <a:br>
              <a:rPr lang="en-US" dirty="0" smtClean="0">
                <a:solidFill>
                  <a:srgbClr val="A50021"/>
                </a:solidFill>
              </a:rPr>
            </a:br>
            <a:r>
              <a:rPr lang="en-US" dirty="0" smtClean="0">
                <a:solidFill>
                  <a:srgbClr val="A50021"/>
                </a:solidFill>
              </a:rPr>
              <a:t>http://frankackerman.com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044890" y="5182316"/>
            <a:ext cx="6755929" cy="1275634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A5002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Synapse Energy Economics</a:t>
            </a:r>
          </a:p>
          <a:p>
            <a:pPr algn="r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A5002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Cambridge, MA</a:t>
            </a:r>
          </a:p>
        </p:txBody>
      </p:sp>
    </p:spTree>
    <p:extLst>
      <p:ext uri="{BB962C8B-B14F-4D97-AF65-F5344CB8AC3E}">
        <p14:creationId xmlns:p14="http://schemas.microsoft.com/office/powerpoint/2010/main" val="682866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www.synapse-energy.com  |  ©2013 Synapse Energy Economics, Inc. All rights reserved.</a:t>
            </a:r>
            <a:endParaRPr lang="en-US" b="0" dirty="0">
              <a:solidFill>
                <a:srgbClr val="5F5F5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546350"/>
            <a:ext cx="74009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3"/>
          <a:stretch/>
        </p:blipFill>
        <p:spPr bwMode="auto">
          <a:xfrm>
            <a:off x="833437" y="3990975"/>
            <a:ext cx="72866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76463" y="1306293"/>
            <a:ext cx="5500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James Hansen, Makiko Sato, and </a:t>
            </a:r>
            <a:r>
              <a:rPr lang="en-US" sz="2000" i="1" dirty="0" err="1" smtClean="0"/>
              <a:t>Reto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Ruedy</a:t>
            </a:r>
            <a:r>
              <a:rPr lang="en-US" sz="2000" i="1" dirty="0" smtClean="0"/>
              <a:t>  (PNAS, 2012)</a:t>
            </a:r>
            <a:endParaRPr lang="en-US" sz="2000" i="1" dirty="0"/>
          </a:p>
        </p:txBody>
      </p:sp>
      <p:sp>
        <p:nvSpPr>
          <p:cNvPr id="6" name="Rectangle 5"/>
          <p:cNvSpPr/>
          <p:nvPr/>
        </p:nvSpPr>
        <p:spPr>
          <a:xfrm>
            <a:off x="776288" y="2832100"/>
            <a:ext cx="7286625" cy="581025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0588" y="3990975"/>
            <a:ext cx="7286625" cy="581025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3388" y="4541252"/>
            <a:ext cx="17430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[1951-80 means]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750516" y="4813020"/>
            <a:ext cx="1295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[1951-80]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890588" y="3990975"/>
            <a:ext cx="849312" cy="290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171450"/>
            <a:ext cx="7858125" cy="6858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“Perception of climate change”</a:t>
            </a:r>
          </a:p>
        </p:txBody>
      </p:sp>
    </p:spTree>
    <p:extLst>
      <p:ext uri="{BB962C8B-B14F-4D97-AF65-F5344CB8AC3E}">
        <p14:creationId xmlns:p14="http://schemas.microsoft.com/office/powerpoint/2010/main" val="270358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275" y="57150"/>
            <a:ext cx="7629525" cy="685800"/>
          </a:xfrm>
        </p:spPr>
        <p:txBody>
          <a:bodyPr/>
          <a:lstStyle/>
          <a:p>
            <a:r>
              <a:rPr lang="en-US" dirty="0" smtClean="0"/>
              <a:t>Hurricanes, moving north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38877" cy="3108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856"/>
          <a:stretch/>
        </p:blipFill>
        <p:spPr>
          <a:xfrm>
            <a:off x="1" y="3329374"/>
            <a:ext cx="4838876" cy="3528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0" y="1944089"/>
            <a:ext cx="4895850" cy="325895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434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49650"/>
            <a:ext cx="4786077" cy="3282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42875"/>
            <a:ext cx="7629525" cy="685800"/>
          </a:xfrm>
        </p:spPr>
        <p:txBody>
          <a:bodyPr/>
          <a:lstStyle/>
          <a:p>
            <a:r>
              <a:rPr lang="en-US" dirty="0" smtClean="0"/>
              <a:t>Record-breaking drought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4933951" cy="3429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0" y="1933575"/>
            <a:ext cx="4933950" cy="32893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3185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www.synapse-energy.com  |  ©2013 Synapse Energy Economics, Inc. All rights reserved.</a:t>
            </a:r>
            <a:endParaRPr lang="en-US" b="0" dirty="0" smtClean="0">
              <a:solidFill>
                <a:srgbClr val="5F5F5F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625" y="123825"/>
            <a:ext cx="7629525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Dimensions of climate impacts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4" y="1447800"/>
            <a:ext cx="7896225" cy="46767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Fairly soon, and fairly certain</a:t>
            </a:r>
          </a:p>
          <a:p>
            <a:pPr lvl="1" eaLnBrk="1" hangingPunct="1"/>
            <a:r>
              <a:rPr lang="en-US" sz="2000" dirty="0" smtClean="0"/>
              <a:t>Heat waves, drought, storms, some sea-level rise</a:t>
            </a:r>
          </a:p>
          <a:p>
            <a:pPr lvl="1" eaLnBrk="1" hangingPunct="1"/>
            <a:r>
              <a:rPr lang="en-US" sz="2000" dirty="0" smtClean="0"/>
              <a:t>Agricultural and coastal property losses</a:t>
            </a:r>
          </a:p>
          <a:p>
            <a:pPr lvl="1" eaLnBrk="1" hangingPunct="1"/>
            <a:r>
              <a:rPr lang="en-US" sz="2000" dirty="0" smtClean="0"/>
              <a:t>Bad, but not enough to cause a global crisis?</a:t>
            </a:r>
          </a:p>
          <a:p>
            <a:pPr eaLnBrk="1" hangingPunct="1"/>
            <a:r>
              <a:rPr lang="en-US" sz="2400" dirty="0" smtClean="0"/>
              <a:t>Far future</a:t>
            </a:r>
          </a:p>
          <a:p>
            <a:pPr lvl="1" eaLnBrk="1" hangingPunct="1"/>
            <a:r>
              <a:rPr lang="en-US" sz="2000" dirty="0" smtClean="0"/>
              <a:t>Worst impacts will be 100+ years from now</a:t>
            </a:r>
          </a:p>
          <a:p>
            <a:pPr lvl="1" eaLnBrk="1" hangingPunct="1"/>
            <a:r>
              <a:rPr lang="en-US" sz="2000" dirty="0" smtClean="0"/>
              <a:t>Outcomes uncertain due to time span</a:t>
            </a:r>
          </a:p>
          <a:p>
            <a:pPr lvl="1" eaLnBrk="1" hangingPunct="1"/>
            <a:r>
              <a:rPr lang="en-US" sz="2000" dirty="0" smtClean="0"/>
              <a:t>Is discounting meaningful beyond one lifetime?</a:t>
            </a:r>
          </a:p>
          <a:p>
            <a:pPr eaLnBrk="1" hangingPunct="1"/>
            <a:r>
              <a:rPr lang="en-US" sz="2400" dirty="0" smtClean="0"/>
              <a:t>Extreme risks</a:t>
            </a:r>
          </a:p>
          <a:p>
            <a:pPr lvl="1" eaLnBrk="1" hangingPunct="1"/>
            <a:r>
              <a:rPr lang="en-US" sz="2000" dirty="0" smtClean="0"/>
              <a:t>We know that we don’t know the exact tipping points</a:t>
            </a:r>
          </a:p>
          <a:p>
            <a:pPr lvl="1" eaLnBrk="1" hangingPunct="1"/>
            <a:r>
              <a:rPr lang="en-US" sz="2000" dirty="0" smtClean="0"/>
              <a:t>“Black swans,” fat-tailed probabilities</a:t>
            </a:r>
          </a:p>
          <a:p>
            <a:pPr lvl="1" eaLnBrk="1" hangingPunct="1"/>
            <a:r>
              <a:rPr lang="en-US" sz="2000" dirty="0" smtClean="0"/>
              <a:t>More research may not resolve uncertainties</a:t>
            </a:r>
          </a:p>
          <a:p>
            <a:pPr lvl="1"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620125" cy="877887"/>
          </a:xfrm>
        </p:spPr>
        <p:txBody>
          <a:bodyPr>
            <a:noAutofit/>
          </a:bodyPr>
          <a:lstStyle/>
          <a:p>
            <a:r>
              <a:rPr lang="en-US" sz="3200" dirty="0" smtClean="0"/>
              <a:t>Optimal temperatures: old </a:t>
            </a:r>
            <a:r>
              <a:rPr lang="en-US" sz="3200" dirty="0" err="1" smtClean="0"/>
              <a:t>vs</a:t>
            </a:r>
            <a:r>
              <a:rPr lang="en-US" sz="3200" dirty="0" smtClean="0"/>
              <a:t> new views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810000"/>
            <a:ext cx="40386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Older research assumed a quadratic relationship between crop yields and temperature</a:t>
            </a:r>
          </a:p>
          <a:p>
            <a:pPr lvl="1"/>
            <a:r>
              <a:rPr lang="en-US" dirty="0" smtClean="0"/>
              <a:t>(Illustrative shape, not real data for any actual crop)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8200" y="4495800"/>
            <a:ext cx="41910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Newer research :  asymmetric,  yields collapse at higher temperatures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Schlenker</a:t>
            </a:r>
            <a:r>
              <a:rPr lang="en-US" dirty="0" smtClean="0"/>
              <a:t> &amp; Roberts 2009)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3962400" cy="238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3750" t="12000" r="12500" b="11000"/>
          <a:stretch>
            <a:fillRect/>
          </a:stretch>
        </p:blipFill>
        <p:spPr bwMode="auto">
          <a:xfrm>
            <a:off x="4648200" y="1295400"/>
            <a:ext cx="4038600" cy="30487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4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5" y="238125"/>
            <a:ext cx="7629525" cy="685800"/>
          </a:xfrm>
        </p:spPr>
        <p:txBody>
          <a:bodyPr/>
          <a:lstStyle/>
          <a:p>
            <a:r>
              <a:rPr lang="en-US" dirty="0" smtClean="0"/>
              <a:t>The U.S. “social cost of carbon”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www.synapse-energy.com  |  ©2013 Synapse Energy Economics, Inc. All rights reserved.</a:t>
            </a:r>
            <a:endParaRPr lang="en-US" b="0" dirty="0">
              <a:solidFill>
                <a:srgbClr val="5F5F5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92201"/>
            <a:ext cx="9144000" cy="5394960"/>
          </a:xfrm>
          <a:prstGeom prst="rect">
            <a:avLst/>
          </a:prstGeom>
          <a:solidFill>
            <a:srgbClr val="F0AD00">
              <a:alpha val="3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APPENDIX 15A. </a:t>
            </a:r>
            <a:r>
              <a:rPr lang="en-US" sz="2000" b="1" dirty="0"/>
              <a:t>SOCIAL COST OF CARBON FOR REGULATORY IMPACT ANALYSIS UNDER EXECUTIVE ORDER 12866 </a:t>
            </a:r>
            <a:endParaRPr lang="en-US" sz="2000" b="1" dirty="0" smtClean="0"/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Interagency </a:t>
            </a:r>
            <a:r>
              <a:rPr lang="en-US" sz="2000" b="1" dirty="0">
                <a:solidFill>
                  <a:srgbClr val="7030A0"/>
                </a:solidFill>
              </a:rPr>
              <a:t>Working Group on Social Cost of Carbon,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/>
              <a:t>United </a:t>
            </a:r>
            <a:r>
              <a:rPr lang="en-US" sz="2000" b="1" dirty="0"/>
              <a:t>States Government </a:t>
            </a:r>
          </a:p>
          <a:p>
            <a:endParaRPr lang="en-US" sz="1200" b="1" dirty="0" smtClean="0"/>
          </a:p>
          <a:p>
            <a:pPr algn="ctr"/>
            <a:r>
              <a:rPr lang="en-US" sz="1600" b="1" dirty="0" smtClean="0"/>
              <a:t>With </a:t>
            </a:r>
            <a:r>
              <a:rPr lang="en-US" sz="1600" b="1" dirty="0"/>
              <a:t>participation by </a:t>
            </a:r>
          </a:p>
          <a:p>
            <a:pPr algn="ctr"/>
            <a:r>
              <a:rPr lang="en-US" sz="1600" dirty="0"/>
              <a:t>Council of Economic Advisers </a:t>
            </a:r>
            <a:endParaRPr lang="en-US" sz="1600" dirty="0" smtClean="0"/>
          </a:p>
          <a:p>
            <a:pPr algn="ctr"/>
            <a:r>
              <a:rPr lang="en-US" sz="1600" dirty="0" smtClean="0"/>
              <a:t>Council </a:t>
            </a:r>
            <a:r>
              <a:rPr lang="en-US" sz="1600" dirty="0"/>
              <a:t>on Environmental Quality </a:t>
            </a:r>
            <a:endParaRPr lang="en-US" sz="1600" dirty="0" smtClean="0"/>
          </a:p>
          <a:p>
            <a:pPr algn="ctr"/>
            <a:r>
              <a:rPr lang="en-US" sz="1600" dirty="0" smtClean="0"/>
              <a:t>Department </a:t>
            </a:r>
            <a:r>
              <a:rPr lang="en-US" sz="1600" dirty="0"/>
              <a:t>of Agriculture </a:t>
            </a:r>
            <a:endParaRPr lang="en-US" sz="1600" dirty="0" smtClean="0"/>
          </a:p>
          <a:p>
            <a:pPr algn="ctr"/>
            <a:r>
              <a:rPr lang="en-US" sz="1600" dirty="0" smtClean="0"/>
              <a:t>Department </a:t>
            </a:r>
            <a:r>
              <a:rPr lang="en-US" sz="1600" dirty="0"/>
              <a:t>of Commerce </a:t>
            </a:r>
            <a:endParaRPr lang="en-US" sz="1600" dirty="0" smtClean="0"/>
          </a:p>
          <a:p>
            <a:pPr algn="ctr"/>
            <a:r>
              <a:rPr lang="en-US" sz="1600" dirty="0" smtClean="0"/>
              <a:t>Department </a:t>
            </a:r>
            <a:r>
              <a:rPr lang="en-US" sz="1600" dirty="0"/>
              <a:t>of Energy </a:t>
            </a:r>
            <a:endParaRPr lang="en-US" sz="1600" dirty="0" smtClean="0"/>
          </a:p>
          <a:p>
            <a:pPr algn="ctr"/>
            <a:r>
              <a:rPr lang="en-US" sz="1600" dirty="0" smtClean="0"/>
              <a:t>Department </a:t>
            </a:r>
            <a:r>
              <a:rPr lang="en-US" sz="1600" dirty="0"/>
              <a:t>of Transportation </a:t>
            </a:r>
            <a:endParaRPr lang="en-US" sz="1600" dirty="0" smtClean="0"/>
          </a:p>
          <a:p>
            <a:pPr algn="ctr"/>
            <a:r>
              <a:rPr lang="en-US" sz="1600" dirty="0" smtClean="0"/>
              <a:t>Environmental </a:t>
            </a:r>
            <a:r>
              <a:rPr lang="en-US" sz="1600" dirty="0"/>
              <a:t>Protection Agency </a:t>
            </a:r>
            <a:endParaRPr lang="en-US" sz="1600" dirty="0" smtClean="0"/>
          </a:p>
          <a:p>
            <a:pPr algn="ctr"/>
            <a:r>
              <a:rPr lang="en-US" sz="1600" dirty="0" smtClean="0"/>
              <a:t>National </a:t>
            </a:r>
            <a:r>
              <a:rPr lang="en-US" sz="1600" dirty="0"/>
              <a:t>Economic Council </a:t>
            </a:r>
            <a:endParaRPr lang="en-US" sz="1600" dirty="0" smtClean="0"/>
          </a:p>
          <a:p>
            <a:pPr algn="ctr"/>
            <a:r>
              <a:rPr lang="en-US" sz="1600" dirty="0" smtClean="0"/>
              <a:t>Office </a:t>
            </a:r>
            <a:r>
              <a:rPr lang="en-US" sz="1600" dirty="0"/>
              <a:t>of Energy and Climate Change </a:t>
            </a:r>
            <a:endParaRPr lang="en-US" sz="1600" dirty="0" smtClean="0"/>
          </a:p>
          <a:p>
            <a:pPr algn="ctr"/>
            <a:r>
              <a:rPr lang="en-US" sz="1600" dirty="0" smtClean="0"/>
              <a:t>Office </a:t>
            </a:r>
            <a:r>
              <a:rPr lang="en-US" sz="1600" dirty="0"/>
              <a:t>of Management and Budget </a:t>
            </a:r>
            <a:endParaRPr lang="en-US" sz="1600" i="1" dirty="0" smtClean="0"/>
          </a:p>
          <a:p>
            <a:pPr algn="ctr"/>
            <a:r>
              <a:rPr lang="en-US" sz="1600" dirty="0" smtClean="0"/>
              <a:t>Office </a:t>
            </a:r>
            <a:r>
              <a:rPr lang="en-US" sz="1600" dirty="0"/>
              <a:t>of Science and Technology Policy </a:t>
            </a:r>
            <a:endParaRPr lang="en-US" sz="1600" dirty="0" smtClean="0"/>
          </a:p>
          <a:p>
            <a:pPr algn="ctr"/>
            <a:r>
              <a:rPr lang="en-US" sz="1600" dirty="0" smtClean="0"/>
              <a:t>Department </a:t>
            </a:r>
            <a:r>
              <a:rPr lang="en-US" sz="1600" dirty="0"/>
              <a:t>of the Treasury </a:t>
            </a:r>
            <a:endParaRPr lang="en-US" sz="1600" dirty="0" smtClean="0"/>
          </a:p>
          <a:p>
            <a:pPr algn="ctr"/>
            <a:endParaRPr lang="en-US" sz="1000" dirty="0" smtClean="0"/>
          </a:p>
          <a:p>
            <a:pPr algn="ctr"/>
            <a:r>
              <a:rPr lang="en-US" sz="2000" b="1" i="1" dirty="0" smtClean="0">
                <a:solidFill>
                  <a:srgbClr val="7030A0"/>
                </a:solidFill>
              </a:rPr>
              <a:t>(No office, no address, no website, no publicity, no named authors)</a:t>
            </a:r>
            <a:endParaRPr lang="en-US" sz="2000" b="1" i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35" y="3238500"/>
            <a:ext cx="8973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Their answer:                           $21/ton CO</a:t>
            </a:r>
            <a:r>
              <a:rPr lang="en-US" sz="3600" i="1" baseline="-25000" dirty="0" smtClean="0">
                <a:solidFill>
                  <a:srgbClr val="FF0000"/>
                </a:solidFill>
              </a:rPr>
              <a:t>2</a:t>
            </a:r>
            <a:endParaRPr lang="en-US" sz="3600" i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6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5" y="228600"/>
            <a:ext cx="7629525" cy="685800"/>
          </a:xfrm>
        </p:spPr>
        <p:txBody>
          <a:bodyPr/>
          <a:lstStyle/>
          <a:p>
            <a:r>
              <a:rPr lang="en-US" dirty="0" smtClean="0"/>
              <a:t>Mapping science to economics: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www.synapse-energy.com  |  ©2013 Synapse Energy Economics, Inc. All rights reserved.</a:t>
            </a:r>
            <a:endParaRPr lang="en-US" b="0" dirty="0">
              <a:solidFill>
                <a:srgbClr val="5F5F5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5429" y="1190625"/>
            <a:ext cx="8279946" cy="5181600"/>
            <a:chOff x="435429" y="1524000"/>
            <a:chExt cx="7059518" cy="4572000"/>
          </a:xfrm>
        </p:grpSpPr>
        <p:pic>
          <p:nvPicPr>
            <p:cNvPr id="6" name="Picture 5" descr="one ember w label.jpg"/>
            <p:cNvPicPr>
              <a:picLocks noChangeAspect="1"/>
            </p:cNvPicPr>
            <p:nvPr/>
          </p:nvPicPr>
          <p:blipFill>
            <a:blip r:embed="rId2" cstate="print"/>
            <a:srcRect b="26851"/>
            <a:stretch>
              <a:fillRect/>
            </a:stretch>
          </p:blipFill>
          <p:spPr>
            <a:xfrm>
              <a:off x="1004340" y="2133600"/>
              <a:ext cx="1662660" cy="3962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35429" y="1524000"/>
              <a:ext cx="29064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smtClean="0">
                  <a:solidFill>
                    <a:srgbClr val="FF0000"/>
                  </a:solidFill>
                </a:rPr>
                <a:t>Scientific assessment of damages</a:t>
              </a:r>
              <a:endParaRPr 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5105400"/>
              <a:ext cx="228600" cy="228600"/>
            </a:xfrm>
            <a:prstGeom prst="ellips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19800" y="5029200"/>
              <a:ext cx="14751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$21/ton CO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209800" y="2514600"/>
              <a:ext cx="3505200" cy="2667000"/>
            </a:xfrm>
            <a:prstGeom prst="straightConnector1">
              <a:avLst/>
            </a:prstGeom>
            <a:ln w="444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2133600" y="5334000"/>
              <a:ext cx="3581400" cy="762000"/>
            </a:xfrm>
            <a:prstGeom prst="straightConnector1">
              <a:avLst/>
            </a:prstGeom>
            <a:ln w="444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536371" y="4572000"/>
              <a:ext cx="2536698" cy="896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accent5">
                      <a:lumMod val="50000"/>
                    </a:schemeClr>
                  </a:solidFill>
                </a:rPr>
                <a:t>This mapping changes the structure of information</a:t>
              </a:r>
              <a:endParaRPr lang="en-US" sz="2000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983538" y="1246024"/>
            <a:ext cx="3467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</a:rPr>
              <a:t>Economic assessment of damages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 Mar8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5F78587022F4419013A8A07848007E" ma:contentTypeVersion="1" ma:contentTypeDescription="Create a new document." ma:contentTypeScope="" ma:versionID="a74706dcad70966a3cec7262a31e483b">
  <xsd:schema xmlns:xsd="http://www.w3.org/2001/XMLSchema" xmlns:xs="http://www.w3.org/2001/XMLSchema" xmlns:p="http://schemas.microsoft.com/office/2006/metadata/properties" xmlns:ns2="4b54f95a-c392-4915-b50c-618f44f31247" targetNamespace="http://schemas.microsoft.com/office/2006/metadata/properties" ma:root="true" ma:fieldsID="f3f17b0a96d9a2d71ee7c8a1f6f70b90" ns2:_="">
    <xsd:import namespace="4b54f95a-c392-4915-b50c-618f44f31247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54f95a-c392-4915-b50c-618f44f31247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format="Dropdown" ma:internalName="Document_x0020_Type">
      <xsd:simpleType>
        <xsd:restriction base="dms:Choice">
          <xsd:enumeration value="Pre-review Notes"/>
          <xsd:enumeration value="Completed Review Forms"/>
          <xsd:enumeration value="Completed Review Notes"/>
          <xsd:enumeration value="Planning"/>
          <xsd:enumeration value="Analysi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4b54f95a-c392-4915-b50c-618f44f3124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95000F-208F-4375-85A2-4A8B33C9D7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54f95a-c392-4915-b50c-618f44f312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B36032-BCED-4B0D-B3D8-1618F4C3F6F5}">
  <ds:schemaRefs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4b54f95a-c392-4915-b50c-618f44f3124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00BE032-1FA1-4E5A-8C83-9CA613BEB0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 Mar8</Template>
  <TotalTime>279</TotalTime>
  <Words>964</Words>
  <Application>Microsoft Office PowerPoint</Application>
  <PresentationFormat>On-screen Show (4:3)</PresentationFormat>
  <Paragraphs>151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BU Mar8</vt:lpstr>
      <vt:lpstr>Frank Ackerman April 26, 2013</vt:lpstr>
      <vt:lpstr>“The greatest market failure the world has seen”</vt:lpstr>
      <vt:lpstr>“Perception of climate change”</vt:lpstr>
      <vt:lpstr>Hurricanes, moving north</vt:lpstr>
      <vt:lpstr>Record-breaking drought</vt:lpstr>
      <vt:lpstr>Dimensions of climate impacts</vt:lpstr>
      <vt:lpstr>Optimal temperatures: old vs new views</vt:lpstr>
      <vt:lpstr>The U.S. “social cost of carbon”</vt:lpstr>
      <vt:lpstr>Mapping science to economics: 1</vt:lpstr>
      <vt:lpstr>Mapping science to economics: 2</vt:lpstr>
      <vt:lpstr>Our re-analysis of SCC</vt:lpstr>
      <vt:lpstr>Why is climate sensitivity uncertain?</vt:lpstr>
      <vt:lpstr>Discounting the future</vt:lpstr>
      <vt:lpstr>The world will not look like this in 2100! </vt:lpstr>
      <vt:lpstr>Four damage functions</vt:lpstr>
      <vt:lpstr>Alternate SCC values, 2010</vt:lpstr>
      <vt:lpstr>Alternate SCC values, 2050</vt:lpstr>
      <vt:lpstr>Republican climate policy</vt:lpstr>
      <vt:lpstr>Democratic climate policy</vt:lpstr>
      <vt:lpstr>What will you wear to the apocalypse? </vt:lpstr>
      <vt:lpstr>This is not happening to your house</vt:lpstr>
      <vt:lpstr>Why buy insurance?</vt:lpstr>
      <vt:lpstr>frankackerman12@gmail.com http://frankackerman.com</vt:lpstr>
    </vt:vector>
  </TitlesOfParts>
  <Company>Synapse Energy Economics,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 Ackerman March 8, 2013</dc:title>
  <dc:creator>Frank Ackerman</dc:creator>
  <cp:lastModifiedBy>Frank Ackerman</cp:lastModifiedBy>
  <cp:revision>24</cp:revision>
  <cp:lastPrinted>2006-05-18T17:58:34Z</cp:lastPrinted>
  <dcterms:created xsi:type="dcterms:W3CDTF">2013-03-07T15:39:11Z</dcterms:created>
  <dcterms:modified xsi:type="dcterms:W3CDTF">2013-04-10T18:41:19Z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0x010100695F78587022F4419013A8A07848007E</vt:lpwstr>
  </property>
</Properties>
</file>