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 id="262" r:id="rId8"/>
    <p:sldId id="264" r:id="rId9"/>
    <p:sldId id="265" r:id="rId10"/>
    <p:sldId id="266" r:id="rId11"/>
    <p:sldId id="263"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10"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4B514AD-A070-4E3E-BC6D-75D2F55BCDC4}"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US"/>
        </a:p>
      </dgm:t>
    </dgm:pt>
    <dgm:pt modelId="{709B1D81-0E0D-45EF-A322-569168BD7AB7}">
      <dgm:prSet phldrT="[Text]" custT="1"/>
      <dgm:spPr/>
      <dgm:t>
        <a:bodyPr/>
        <a:lstStyle/>
        <a:p>
          <a:r>
            <a:rPr lang="en-US" sz="2000" b="1" dirty="0" smtClean="0"/>
            <a:t>Insurance Market Reforms</a:t>
          </a:r>
          <a:endParaRPr lang="en-US" sz="2000" b="1" dirty="0"/>
        </a:p>
      </dgm:t>
    </dgm:pt>
    <dgm:pt modelId="{848C17B7-8818-4F38-ACEC-D0D7A93837E8}" type="parTrans" cxnId="{0248E42B-35F8-436F-B390-536FCB9C541A}">
      <dgm:prSet/>
      <dgm:spPr/>
      <dgm:t>
        <a:bodyPr/>
        <a:lstStyle/>
        <a:p>
          <a:endParaRPr lang="en-US"/>
        </a:p>
      </dgm:t>
    </dgm:pt>
    <dgm:pt modelId="{21DB604E-34DC-4647-AFC7-7AAF994A962E}" type="sibTrans" cxnId="{0248E42B-35F8-436F-B390-536FCB9C541A}">
      <dgm:prSet/>
      <dgm:spPr/>
      <dgm:t>
        <a:bodyPr/>
        <a:lstStyle/>
        <a:p>
          <a:endParaRPr lang="en-US"/>
        </a:p>
      </dgm:t>
    </dgm:pt>
    <dgm:pt modelId="{3A13B103-1CCE-45B8-BE80-9D5B0FA4E367}">
      <dgm:prSet phldrT="[Text]" custT="1"/>
      <dgm:spPr/>
      <dgm:t>
        <a:bodyPr/>
        <a:lstStyle/>
        <a:p>
          <a:r>
            <a:rPr lang="en-US" sz="2000" b="1" dirty="0" smtClean="0"/>
            <a:t>Individual Mandate</a:t>
          </a:r>
          <a:endParaRPr lang="en-US" sz="2000" b="1" dirty="0"/>
        </a:p>
      </dgm:t>
    </dgm:pt>
    <dgm:pt modelId="{69C0804D-5C57-45A1-B0B5-64A2B8B8E962}" type="parTrans" cxnId="{815F92F5-02CC-4C85-9EAD-32FABC124BF5}">
      <dgm:prSet/>
      <dgm:spPr/>
      <dgm:t>
        <a:bodyPr/>
        <a:lstStyle/>
        <a:p>
          <a:endParaRPr lang="en-US"/>
        </a:p>
      </dgm:t>
    </dgm:pt>
    <dgm:pt modelId="{1FB57136-83AB-493A-8D8D-AE304DCACBD2}" type="sibTrans" cxnId="{815F92F5-02CC-4C85-9EAD-32FABC124BF5}">
      <dgm:prSet/>
      <dgm:spPr/>
      <dgm:t>
        <a:bodyPr/>
        <a:lstStyle/>
        <a:p>
          <a:endParaRPr lang="en-US"/>
        </a:p>
      </dgm:t>
    </dgm:pt>
    <dgm:pt modelId="{B2D1FBC7-3569-4BAC-B6E4-1F1D3904111C}">
      <dgm:prSet phldrT="[Text]" custT="1"/>
      <dgm:spPr/>
      <dgm:t>
        <a:bodyPr/>
        <a:lstStyle/>
        <a:p>
          <a:r>
            <a:rPr lang="en-US" sz="2000" b="1" dirty="0" smtClean="0"/>
            <a:t>Premium Tax Credits</a:t>
          </a:r>
          <a:endParaRPr lang="en-US" sz="2000" b="1" dirty="0"/>
        </a:p>
      </dgm:t>
    </dgm:pt>
    <dgm:pt modelId="{65E3EC96-4438-454C-8DB2-48F12FBAA295}" type="parTrans" cxnId="{CBFC44C0-290B-4348-9993-A9A98D96D8B2}">
      <dgm:prSet/>
      <dgm:spPr/>
      <dgm:t>
        <a:bodyPr/>
        <a:lstStyle/>
        <a:p>
          <a:endParaRPr lang="en-US"/>
        </a:p>
      </dgm:t>
    </dgm:pt>
    <dgm:pt modelId="{7518964F-5025-49E1-8E63-EA8A7654486F}" type="sibTrans" cxnId="{CBFC44C0-290B-4348-9993-A9A98D96D8B2}">
      <dgm:prSet/>
      <dgm:spPr/>
      <dgm:t>
        <a:bodyPr/>
        <a:lstStyle/>
        <a:p>
          <a:endParaRPr lang="en-US"/>
        </a:p>
      </dgm:t>
    </dgm:pt>
    <dgm:pt modelId="{A25AD69F-21D4-48B7-81D8-4AB304DB5A7D}" type="pres">
      <dgm:prSet presAssocID="{74B514AD-A070-4E3E-BC6D-75D2F55BCDC4}" presName="cycle" presStyleCnt="0">
        <dgm:presLayoutVars>
          <dgm:dir/>
          <dgm:resizeHandles val="exact"/>
        </dgm:presLayoutVars>
      </dgm:prSet>
      <dgm:spPr/>
    </dgm:pt>
    <dgm:pt modelId="{D6D11782-F664-4FBD-8944-FCA5600CCCA0}" type="pres">
      <dgm:prSet presAssocID="{709B1D81-0E0D-45EF-A322-569168BD7AB7}" presName="node" presStyleLbl="node1" presStyleIdx="0" presStyleCnt="3">
        <dgm:presLayoutVars>
          <dgm:bulletEnabled val="1"/>
        </dgm:presLayoutVars>
      </dgm:prSet>
      <dgm:spPr/>
      <dgm:t>
        <a:bodyPr/>
        <a:lstStyle/>
        <a:p>
          <a:endParaRPr lang="en-US"/>
        </a:p>
      </dgm:t>
    </dgm:pt>
    <dgm:pt modelId="{6DE08888-9FBA-4870-BA13-6D39CF497482}" type="pres">
      <dgm:prSet presAssocID="{21DB604E-34DC-4647-AFC7-7AAF994A962E}" presName="sibTrans" presStyleLbl="sibTrans2D1" presStyleIdx="0" presStyleCnt="3"/>
      <dgm:spPr/>
    </dgm:pt>
    <dgm:pt modelId="{78C13BE3-31D1-49AD-8132-1935C321FD54}" type="pres">
      <dgm:prSet presAssocID="{21DB604E-34DC-4647-AFC7-7AAF994A962E}" presName="connectorText" presStyleLbl="sibTrans2D1" presStyleIdx="0" presStyleCnt="3"/>
      <dgm:spPr/>
    </dgm:pt>
    <dgm:pt modelId="{333177DD-790A-41A9-BF42-EB16485C5BC2}" type="pres">
      <dgm:prSet presAssocID="{3A13B103-1CCE-45B8-BE80-9D5B0FA4E367}" presName="node" presStyleLbl="node1" presStyleIdx="1" presStyleCnt="3">
        <dgm:presLayoutVars>
          <dgm:bulletEnabled val="1"/>
        </dgm:presLayoutVars>
      </dgm:prSet>
      <dgm:spPr/>
    </dgm:pt>
    <dgm:pt modelId="{34F1B4E5-FC76-4F3A-A328-70646675819D}" type="pres">
      <dgm:prSet presAssocID="{1FB57136-83AB-493A-8D8D-AE304DCACBD2}" presName="sibTrans" presStyleLbl="sibTrans2D1" presStyleIdx="1" presStyleCnt="3"/>
      <dgm:spPr/>
    </dgm:pt>
    <dgm:pt modelId="{FC949527-8E72-437B-AAA0-08FD02B334F2}" type="pres">
      <dgm:prSet presAssocID="{1FB57136-83AB-493A-8D8D-AE304DCACBD2}" presName="connectorText" presStyleLbl="sibTrans2D1" presStyleIdx="1" presStyleCnt="3"/>
      <dgm:spPr/>
    </dgm:pt>
    <dgm:pt modelId="{1CA6745C-3A33-4C7C-831A-AB9A2D40CB0D}" type="pres">
      <dgm:prSet presAssocID="{B2D1FBC7-3569-4BAC-B6E4-1F1D3904111C}" presName="node" presStyleLbl="node1" presStyleIdx="2" presStyleCnt="3">
        <dgm:presLayoutVars>
          <dgm:bulletEnabled val="1"/>
        </dgm:presLayoutVars>
      </dgm:prSet>
      <dgm:spPr/>
      <dgm:t>
        <a:bodyPr/>
        <a:lstStyle/>
        <a:p>
          <a:endParaRPr lang="en-US"/>
        </a:p>
      </dgm:t>
    </dgm:pt>
    <dgm:pt modelId="{CFFB962C-4EC1-4E08-9604-2D0BACE3385B}" type="pres">
      <dgm:prSet presAssocID="{7518964F-5025-49E1-8E63-EA8A7654486F}" presName="sibTrans" presStyleLbl="sibTrans2D1" presStyleIdx="2" presStyleCnt="3"/>
      <dgm:spPr/>
    </dgm:pt>
    <dgm:pt modelId="{E5FEED78-7AD9-44B1-9A54-1149F9E60854}" type="pres">
      <dgm:prSet presAssocID="{7518964F-5025-49E1-8E63-EA8A7654486F}" presName="connectorText" presStyleLbl="sibTrans2D1" presStyleIdx="2" presStyleCnt="3"/>
      <dgm:spPr/>
    </dgm:pt>
  </dgm:ptLst>
  <dgm:cxnLst>
    <dgm:cxn modelId="{1C2D237C-BF2A-4275-9A1B-B7D40D8E2B74}" type="presOf" srcId="{1FB57136-83AB-493A-8D8D-AE304DCACBD2}" destId="{FC949527-8E72-437B-AAA0-08FD02B334F2}" srcOrd="1" destOrd="0" presId="urn:microsoft.com/office/officeart/2005/8/layout/cycle2"/>
    <dgm:cxn modelId="{4703AE32-A604-44F2-B3EC-0A7DFD941B44}" type="presOf" srcId="{3A13B103-1CCE-45B8-BE80-9D5B0FA4E367}" destId="{333177DD-790A-41A9-BF42-EB16485C5BC2}" srcOrd="0" destOrd="0" presId="urn:microsoft.com/office/officeart/2005/8/layout/cycle2"/>
    <dgm:cxn modelId="{AF750ED0-A635-49B9-89F8-8FE6729BE97C}" type="presOf" srcId="{21DB604E-34DC-4647-AFC7-7AAF994A962E}" destId="{78C13BE3-31D1-49AD-8132-1935C321FD54}" srcOrd="1" destOrd="0" presId="urn:microsoft.com/office/officeart/2005/8/layout/cycle2"/>
    <dgm:cxn modelId="{64E9F539-7476-41C3-A7A4-C99CE7439181}" type="presOf" srcId="{B2D1FBC7-3569-4BAC-B6E4-1F1D3904111C}" destId="{1CA6745C-3A33-4C7C-831A-AB9A2D40CB0D}" srcOrd="0" destOrd="0" presId="urn:microsoft.com/office/officeart/2005/8/layout/cycle2"/>
    <dgm:cxn modelId="{0CD155EC-4E88-4F39-9A5B-B3A18E86C520}" type="presOf" srcId="{709B1D81-0E0D-45EF-A322-569168BD7AB7}" destId="{D6D11782-F664-4FBD-8944-FCA5600CCCA0}" srcOrd="0" destOrd="0" presId="urn:microsoft.com/office/officeart/2005/8/layout/cycle2"/>
    <dgm:cxn modelId="{D0617B42-58A2-44DB-97F9-BC7AFEC4E63F}" type="presOf" srcId="{7518964F-5025-49E1-8E63-EA8A7654486F}" destId="{E5FEED78-7AD9-44B1-9A54-1149F9E60854}" srcOrd="1" destOrd="0" presId="urn:microsoft.com/office/officeart/2005/8/layout/cycle2"/>
    <dgm:cxn modelId="{0248E42B-35F8-436F-B390-536FCB9C541A}" srcId="{74B514AD-A070-4E3E-BC6D-75D2F55BCDC4}" destId="{709B1D81-0E0D-45EF-A322-569168BD7AB7}" srcOrd="0" destOrd="0" parTransId="{848C17B7-8818-4F38-ACEC-D0D7A93837E8}" sibTransId="{21DB604E-34DC-4647-AFC7-7AAF994A962E}"/>
    <dgm:cxn modelId="{815F92F5-02CC-4C85-9EAD-32FABC124BF5}" srcId="{74B514AD-A070-4E3E-BC6D-75D2F55BCDC4}" destId="{3A13B103-1CCE-45B8-BE80-9D5B0FA4E367}" srcOrd="1" destOrd="0" parTransId="{69C0804D-5C57-45A1-B0B5-64A2B8B8E962}" sibTransId="{1FB57136-83AB-493A-8D8D-AE304DCACBD2}"/>
    <dgm:cxn modelId="{CBFC44C0-290B-4348-9993-A9A98D96D8B2}" srcId="{74B514AD-A070-4E3E-BC6D-75D2F55BCDC4}" destId="{B2D1FBC7-3569-4BAC-B6E4-1F1D3904111C}" srcOrd="2" destOrd="0" parTransId="{65E3EC96-4438-454C-8DB2-48F12FBAA295}" sibTransId="{7518964F-5025-49E1-8E63-EA8A7654486F}"/>
    <dgm:cxn modelId="{7EDD0943-6E2C-4A7C-83BE-88BEC8400B84}" type="presOf" srcId="{74B514AD-A070-4E3E-BC6D-75D2F55BCDC4}" destId="{A25AD69F-21D4-48B7-81D8-4AB304DB5A7D}" srcOrd="0" destOrd="0" presId="urn:microsoft.com/office/officeart/2005/8/layout/cycle2"/>
    <dgm:cxn modelId="{C8B5568E-59DC-49BF-B8BE-DEE11BCB2980}" type="presOf" srcId="{1FB57136-83AB-493A-8D8D-AE304DCACBD2}" destId="{34F1B4E5-FC76-4F3A-A328-70646675819D}" srcOrd="0" destOrd="0" presId="urn:microsoft.com/office/officeart/2005/8/layout/cycle2"/>
    <dgm:cxn modelId="{6B2C197D-0D00-4903-A227-99C23F205F86}" type="presOf" srcId="{7518964F-5025-49E1-8E63-EA8A7654486F}" destId="{CFFB962C-4EC1-4E08-9604-2D0BACE3385B}" srcOrd="0" destOrd="0" presId="urn:microsoft.com/office/officeart/2005/8/layout/cycle2"/>
    <dgm:cxn modelId="{D1E2D66A-2947-4FAB-B934-ED5AA4C70163}" type="presOf" srcId="{21DB604E-34DC-4647-AFC7-7AAF994A962E}" destId="{6DE08888-9FBA-4870-BA13-6D39CF497482}" srcOrd="0" destOrd="0" presId="urn:microsoft.com/office/officeart/2005/8/layout/cycle2"/>
    <dgm:cxn modelId="{D460895C-E74E-443C-AE1D-2AB2C8834546}" type="presParOf" srcId="{A25AD69F-21D4-48B7-81D8-4AB304DB5A7D}" destId="{D6D11782-F664-4FBD-8944-FCA5600CCCA0}" srcOrd="0" destOrd="0" presId="urn:microsoft.com/office/officeart/2005/8/layout/cycle2"/>
    <dgm:cxn modelId="{7F01734E-7C47-40B8-A41C-3DB356948CC1}" type="presParOf" srcId="{A25AD69F-21D4-48B7-81D8-4AB304DB5A7D}" destId="{6DE08888-9FBA-4870-BA13-6D39CF497482}" srcOrd="1" destOrd="0" presId="urn:microsoft.com/office/officeart/2005/8/layout/cycle2"/>
    <dgm:cxn modelId="{B034724B-73BA-437F-9382-91ACDAF34815}" type="presParOf" srcId="{6DE08888-9FBA-4870-BA13-6D39CF497482}" destId="{78C13BE3-31D1-49AD-8132-1935C321FD54}" srcOrd="0" destOrd="0" presId="urn:microsoft.com/office/officeart/2005/8/layout/cycle2"/>
    <dgm:cxn modelId="{EC5DB292-E164-4026-8592-88BC1EA719CF}" type="presParOf" srcId="{A25AD69F-21D4-48B7-81D8-4AB304DB5A7D}" destId="{333177DD-790A-41A9-BF42-EB16485C5BC2}" srcOrd="2" destOrd="0" presId="urn:microsoft.com/office/officeart/2005/8/layout/cycle2"/>
    <dgm:cxn modelId="{6262A8F6-8827-4602-9089-6434100452B8}" type="presParOf" srcId="{A25AD69F-21D4-48B7-81D8-4AB304DB5A7D}" destId="{34F1B4E5-FC76-4F3A-A328-70646675819D}" srcOrd="3" destOrd="0" presId="urn:microsoft.com/office/officeart/2005/8/layout/cycle2"/>
    <dgm:cxn modelId="{C094E51A-35B7-4437-A315-03CF57373EAF}" type="presParOf" srcId="{34F1B4E5-FC76-4F3A-A328-70646675819D}" destId="{FC949527-8E72-437B-AAA0-08FD02B334F2}" srcOrd="0" destOrd="0" presId="urn:microsoft.com/office/officeart/2005/8/layout/cycle2"/>
    <dgm:cxn modelId="{4F46E5BB-EA88-4555-9097-FF3AE1C31733}" type="presParOf" srcId="{A25AD69F-21D4-48B7-81D8-4AB304DB5A7D}" destId="{1CA6745C-3A33-4C7C-831A-AB9A2D40CB0D}" srcOrd="4" destOrd="0" presId="urn:microsoft.com/office/officeart/2005/8/layout/cycle2"/>
    <dgm:cxn modelId="{CD6C44BB-10CE-4101-9796-42EF5469B6B5}" type="presParOf" srcId="{A25AD69F-21D4-48B7-81D8-4AB304DB5A7D}" destId="{CFFB962C-4EC1-4E08-9604-2D0BACE3385B}" srcOrd="5" destOrd="0" presId="urn:microsoft.com/office/officeart/2005/8/layout/cycle2"/>
    <dgm:cxn modelId="{CD461A74-B8B3-4144-BE81-F98EB4B05481}" type="presParOf" srcId="{CFFB962C-4EC1-4E08-9604-2D0BACE3385B}" destId="{E5FEED78-7AD9-44B1-9A54-1149F9E60854}"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D11782-F664-4FBD-8944-FCA5600CCCA0}">
      <dsp:nvSpPr>
        <dsp:cNvPr id="0" name=""/>
        <dsp:cNvSpPr/>
      </dsp:nvSpPr>
      <dsp:spPr>
        <a:xfrm>
          <a:off x="3131306" y="1390"/>
          <a:ext cx="1966986" cy="196698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b="1" kern="1200" dirty="0" smtClean="0"/>
            <a:t>Insurance Market Reforms</a:t>
          </a:r>
          <a:endParaRPr lang="en-US" sz="2000" b="1" kern="1200" dirty="0"/>
        </a:p>
      </dsp:txBody>
      <dsp:txXfrm>
        <a:off x="3419364" y="289448"/>
        <a:ext cx="1390870" cy="1390870"/>
      </dsp:txXfrm>
    </dsp:sp>
    <dsp:sp modelId="{6DE08888-9FBA-4870-BA13-6D39CF497482}">
      <dsp:nvSpPr>
        <dsp:cNvPr id="0" name=""/>
        <dsp:cNvSpPr/>
      </dsp:nvSpPr>
      <dsp:spPr>
        <a:xfrm rot="3600000">
          <a:off x="4584392" y="1918261"/>
          <a:ext cx="521866" cy="6638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lang="en-US" sz="2800" kern="1200"/>
        </a:p>
      </dsp:txBody>
      <dsp:txXfrm>
        <a:off x="4623532" y="1983241"/>
        <a:ext cx="365306" cy="398314"/>
      </dsp:txXfrm>
    </dsp:sp>
    <dsp:sp modelId="{333177DD-790A-41A9-BF42-EB16485C5BC2}">
      <dsp:nvSpPr>
        <dsp:cNvPr id="0" name=""/>
        <dsp:cNvSpPr/>
      </dsp:nvSpPr>
      <dsp:spPr>
        <a:xfrm>
          <a:off x="4607126" y="2557585"/>
          <a:ext cx="1966986" cy="196698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b="1" kern="1200" dirty="0" smtClean="0"/>
            <a:t>Individual Mandate</a:t>
          </a:r>
          <a:endParaRPr lang="en-US" sz="2000" b="1" kern="1200" dirty="0"/>
        </a:p>
      </dsp:txBody>
      <dsp:txXfrm>
        <a:off x="4895184" y="2845643"/>
        <a:ext cx="1390870" cy="1390870"/>
      </dsp:txXfrm>
    </dsp:sp>
    <dsp:sp modelId="{34F1B4E5-FC76-4F3A-A328-70646675819D}">
      <dsp:nvSpPr>
        <dsp:cNvPr id="0" name=""/>
        <dsp:cNvSpPr/>
      </dsp:nvSpPr>
      <dsp:spPr>
        <a:xfrm rot="10800000">
          <a:off x="3868636" y="3209150"/>
          <a:ext cx="521866" cy="6638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lang="en-US" sz="2800" kern="1200"/>
        </a:p>
      </dsp:txBody>
      <dsp:txXfrm rot="10800000">
        <a:off x="4025196" y="3341922"/>
        <a:ext cx="365306" cy="398314"/>
      </dsp:txXfrm>
    </dsp:sp>
    <dsp:sp modelId="{1CA6745C-3A33-4C7C-831A-AB9A2D40CB0D}">
      <dsp:nvSpPr>
        <dsp:cNvPr id="0" name=""/>
        <dsp:cNvSpPr/>
      </dsp:nvSpPr>
      <dsp:spPr>
        <a:xfrm>
          <a:off x="1655486" y="2557585"/>
          <a:ext cx="1966986" cy="196698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b="1" kern="1200" dirty="0" smtClean="0"/>
            <a:t>Premium Tax Credits</a:t>
          </a:r>
          <a:endParaRPr lang="en-US" sz="2000" b="1" kern="1200" dirty="0"/>
        </a:p>
      </dsp:txBody>
      <dsp:txXfrm>
        <a:off x="1943544" y="2845643"/>
        <a:ext cx="1390870" cy="1390870"/>
      </dsp:txXfrm>
    </dsp:sp>
    <dsp:sp modelId="{CFFB962C-4EC1-4E08-9604-2D0BACE3385B}">
      <dsp:nvSpPr>
        <dsp:cNvPr id="0" name=""/>
        <dsp:cNvSpPr/>
      </dsp:nvSpPr>
      <dsp:spPr>
        <a:xfrm rot="18000000">
          <a:off x="3108571" y="1943843"/>
          <a:ext cx="521866" cy="6638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lang="en-US" sz="2800" kern="1200"/>
        </a:p>
      </dsp:txBody>
      <dsp:txXfrm>
        <a:off x="3147711" y="2144407"/>
        <a:ext cx="365306" cy="398314"/>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12B7D0D-C6D4-4338-8950-2474AD27986E}" type="datetimeFigureOut">
              <a:rPr lang="en-US" smtClean="0"/>
              <a:t>11/28/2012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333170-2D0B-43E1-8A22-72ABFDC4181C}" type="slidenum">
              <a:rPr lang="en-US" smtClean="0"/>
              <a:t>‹#›</a:t>
            </a:fld>
            <a:endParaRPr lang="en-US"/>
          </a:p>
        </p:txBody>
      </p:sp>
    </p:spTree>
    <p:extLst>
      <p:ext uri="{BB962C8B-B14F-4D97-AF65-F5344CB8AC3E}">
        <p14:creationId xmlns:p14="http://schemas.microsoft.com/office/powerpoint/2010/main" val="3065185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2B7D0D-C6D4-4338-8950-2474AD27986E}" type="datetimeFigureOut">
              <a:rPr lang="en-US" smtClean="0"/>
              <a:t>11/28/2012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333170-2D0B-43E1-8A22-72ABFDC4181C}" type="slidenum">
              <a:rPr lang="en-US" smtClean="0"/>
              <a:t>‹#›</a:t>
            </a:fld>
            <a:endParaRPr lang="en-US"/>
          </a:p>
        </p:txBody>
      </p:sp>
    </p:spTree>
    <p:extLst>
      <p:ext uri="{BB962C8B-B14F-4D97-AF65-F5344CB8AC3E}">
        <p14:creationId xmlns:p14="http://schemas.microsoft.com/office/powerpoint/2010/main" val="1242983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2B7D0D-C6D4-4338-8950-2474AD27986E}" type="datetimeFigureOut">
              <a:rPr lang="en-US" smtClean="0"/>
              <a:t>11/28/2012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333170-2D0B-43E1-8A22-72ABFDC4181C}" type="slidenum">
              <a:rPr lang="en-US" smtClean="0"/>
              <a:t>‹#›</a:t>
            </a:fld>
            <a:endParaRPr lang="en-US"/>
          </a:p>
        </p:txBody>
      </p:sp>
    </p:spTree>
    <p:extLst>
      <p:ext uri="{BB962C8B-B14F-4D97-AF65-F5344CB8AC3E}">
        <p14:creationId xmlns:p14="http://schemas.microsoft.com/office/powerpoint/2010/main" val="223601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2B7D0D-C6D4-4338-8950-2474AD27986E}" type="datetimeFigureOut">
              <a:rPr lang="en-US" smtClean="0"/>
              <a:t>11/28/2012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333170-2D0B-43E1-8A22-72ABFDC4181C}" type="slidenum">
              <a:rPr lang="en-US" smtClean="0"/>
              <a:t>‹#›</a:t>
            </a:fld>
            <a:endParaRPr lang="en-US"/>
          </a:p>
        </p:txBody>
      </p:sp>
    </p:spTree>
    <p:extLst>
      <p:ext uri="{BB962C8B-B14F-4D97-AF65-F5344CB8AC3E}">
        <p14:creationId xmlns:p14="http://schemas.microsoft.com/office/powerpoint/2010/main" val="36807139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2B7D0D-C6D4-4338-8950-2474AD27986E}" type="datetimeFigureOut">
              <a:rPr lang="en-US" smtClean="0"/>
              <a:t>11/28/2012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333170-2D0B-43E1-8A22-72ABFDC4181C}" type="slidenum">
              <a:rPr lang="en-US" smtClean="0"/>
              <a:t>‹#›</a:t>
            </a:fld>
            <a:endParaRPr lang="en-US"/>
          </a:p>
        </p:txBody>
      </p:sp>
    </p:spTree>
    <p:extLst>
      <p:ext uri="{BB962C8B-B14F-4D97-AF65-F5344CB8AC3E}">
        <p14:creationId xmlns:p14="http://schemas.microsoft.com/office/powerpoint/2010/main" val="2094566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12B7D0D-C6D4-4338-8950-2474AD27986E}" type="datetimeFigureOut">
              <a:rPr lang="en-US" smtClean="0"/>
              <a:t>11/28/2012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333170-2D0B-43E1-8A22-72ABFDC4181C}" type="slidenum">
              <a:rPr lang="en-US" smtClean="0"/>
              <a:t>‹#›</a:t>
            </a:fld>
            <a:endParaRPr lang="en-US"/>
          </a:p>
        </p:txBody>
      </p:sp>
    </p:spTree>
    <p:extLst>
      <p:ext uri="{BB962C8B-B14F-4D97-AF65-F5344CB8AC3E}">
        <p14:creationId xmlns:p14="http://schemas.microsoft.com/office/powerpoint/2010/main" val="2291695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12B7D0D-C6D4-4338-8950-2474AD27986E}" type="datetimeFigureOut">
              <a:rPr lang="en-US" smtClean="0"/>
              <a:t>11/28/2012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333170-2D0B-43E1-8A22-72ABFDC4181C}" type="slidenum">
              <a:rPr lang="en-US" smtClean="0"/>
              <a:t>‹#›</a:t>
            </a:fld>
            <a:endParaRPr lang="en-US"/>
          </a:p>
        </p:txBody>
      </p:sp>
    </p:spTree>
    <p:extLst>
      <p:ext uri="{BB962C8B-B14F-4D97-AF65-F5344CB8AC3E}">
        <p14:creationId xmlns:p14="http://schemas.microsoft.com/office/powerpoint/2010/main" val="4049181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2B7D0D-C6D4-4338-8950-2474AD27986E}" type="datetimeFigureOut">
              <a:rPr lang="en-US" smtClean="0"/>
              <a:t>11/28/2012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333170-2D0B-43E1-8A22-72ABFDC4181C}" type="slidenum">
              <a:rPr lang="en-US" smtClean="0"/>
              <a:t>‹#›</a:t>
            </a:fld>
            <a:endParaRPr lang="en-US"/>
          </a:p>
        </p:txBody>
      </p:sp>
    </p:spTree>
    <p:extLst>
      <p:ext uri="{BB962C8B-B14F-4D97-AF65-F5344CB8AC3E}">
        <p14:creationId xmlns:p14="http://schemas.microsoft.com/office/powerpoint/2010/main" val="3352508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2B7D0D-C6D4-4338-8950-2474AD27986E}" type="datetimeFigureOut">
              <a:rPr lang="en-US" smtClean="0"/>
              <a:t>11/28/2012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333170-2D0B-43E1-8A22-72ABFDC4181C}" type="slidenum">
              <a:rPr lang="en-US" smtClean="0"/>
              <a:t>‹#›</a:t>
            </a:fld>
            <a:endParaRPr lang="en-US"/>
          </a:p>
        </p:txBody>
      </p:sp>
    </p:spTree>
    <p:extLst>
      <p:ext uri="{BB962C8B-B14F-4D97-AF65-F5344CB8AC3E}">
        <p14:creationId xmlns:p14="http://schemas.microsoft.com/office/powerpoint/2010/main" val="785546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2B7D0D-C6D4-4338-8950-2474AD27986E}" type="datetimeFigureOut">
              <a:rPr lang="en-US" smtClean="0"/>
              <a:t>11/28/2012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333170-2D0B-43E1-8A22-72ABFDC4181C}" type="slidenum">
              <a:rPr lang="en-US" smtClean="0"/>
              <a:t>‹#›</a:t>
            </a:fld>
            <a:endParaRPr lang="en-US"/>
          </a:p>
        </p:txBody>
      </p:sp>
    </p:spTree>
    <p:extLst>
      <p:ext uri="{BB962C8B-B14F-4D97-AF65-F5344CB8AC3E}">
        <p14:creationId xmlns:p14="http://schemas.microsoft.com/office/powerpoint/2010/main" val="828712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2B7D0D-C6D4-4338-8950-2474AD27986E}" type="datetimeFigureOut">
              <a:rPr lang="en-US" smtClean="0"/>
              <a:t>11/28/2012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333170-2D0B-43E1-8A22-72ABFDC4181C}" type="slidenum">
              <a:rPr lang="en-US" smtClean="0"/>
              <a:t>‹#›</a:t>
            </a:fld>
            <a:endParaRPr lang="en-US"/>
          </a:p>
        </p:txBody>
      </p:sp>
    </p:spTree>
    <p:extLst>
      <p:ext uri="{BB962C8B-B14F-4D97-AF65-F5344CB8AC3E}">
        <p14:creationId xmlns:p14="http://schemas.microsoft.com/office/powerpoint/2010/main" val="24362929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2B7D0D-C6D4-4338-8950-2474AD27986E}" type="datetimeFigureOut">
              <a:rPr lang="en-US" smtClean="0"/>
              <a:t>11/28/2012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333170-2D0B-43E1-8A22-72ABFDC4181C}" type="slidenum">
              <a:rPr lang="en-US" smtClean="0"/>
              <a:t>‹#›</a:t>
            </a:fld>
            <a:endParaRPr lang="en-US"/>
          </a:p>
        </p:txBody>
      </p:sp>
    </p:spTree>
    <p:extLst>
      <p:ext uri="{BB962C8B-B14F-4D97-AF65-F5344CB8AC3E}">
        <p14:creationId xmlns:p14="http://schemas.microsoft.com/office/powerpoint/2010/main" val="19904314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smtClean="0"/>
              <a:t>Health Policy Topics for a Principles of Economics Course</a:t>
            </a:r>
            <a:endParaRPr lang="en-US" b="1" dirty="0"/>
          </a:p>
        </p:txBody>
      </p:sp>
      <p:sp>
        <p:nvSpPr>
          <p:cNvPr id="3" name="Subtitle 2"/>
          <p:cNvSpPr>
            <a:spLocks noGrp="1"/>
          </p:cNvSpPr>
          <p:nvPr>
            <p:ph type="subTitle" idx="1"/>
          </p:nvPr>
        </p:nvSpPr>
        <p:spPr/>
        <p:txBody>
          <a:bodyPr>
            <a:normAutofit/>
          </a:bodyPr>
          <a:lstStyle/>
          <a:p>
            <a:r>
              <a:rPr lang="en-US" sz="2800" b="1" dirty="0" smtClean="0"/>
              <a:t>Tom Buchmueller</a:t>
            </a:r>
          </a:p>
          <a:p>
            <a:r>
              <a:rPr lang="en-US" sz="2800" b="1" dirty="0" smtClean="0"/>
              <a:t>University of Michigan</a:t>
            </a:r>
          </a:p>
          <a:p>
            <a:r>
              <a:rPr lang="en-US" sz="2800" b="1" dirty="0" smtClean="0"/>
              <a:t>Ross School of Business</a:t>
            </a:r>
            <a:endParaRPr lang="en-US" sz="2800" b="1" dirty="0"/>
          </a:p>
        </p:txBody>
      </p:sp>
    </p:spTree>
    <p:extLst>
      <p:ext uri="{BB962C8B-B14F-4D97-AF65-F5344CB8AC3E}">
        <p14:creationId xmlns:p14="http://schemas.microsoft.com/office/powerpoint/2010/main" val="31431192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How Well Does the Model Fit Health Care?</a:t>
            </a:r>
            <a:endParaRPr lang="en-US" sz="3200" b="1" dirty="0"/>
          </a:p>
        </p:txBody>
      </p:sp>
      <p:sp>
        <p:nvSpPr>
          <p:cNvPr id="3" name="Content Placeholder 2"/>
          <p:cNvSpPr>
            <a:spLocks noGrp="1"/>
          </p:cNvSpPr>
          <p:nvPr>
            <p:ph idx="1"/>
          </p:nvPr>
        </p:nvSpPr>
        <p:spPr>
          <a:xfrm>
            <a:off x="381000" y="1295400"/>
            <a:ext cx="8305800" cy="4876800"/>
          </a:xfrm>
        </p:spPr>
        <p:txBody>
          <a:bodyPr>
            <a:normAutofit/>
          </a:bodyPr>
          <a:lstStyle/>
          <a:p>
            <a:pPr marL="0" indent="0">
              <a:buNone/>
            </a:pPr>
            <a:r>
              <a:rPr lang="en-US" sz="2200" b="1" u="sng" dirty="0" smtClean="0"/>
              <a:t>Major Deviation from the Model</a:t>
            </a:r>
          </a:p>
          <a:p>
            <a:pPr marL="0" indent="0">
              <a:buNone/>
            </a:pPr>
            <a:r>
              <a:rPr lang="en-US" sz="2200" dirty="0" smtClean="0"/>
              <a:t>5.  Good (symmetric) information</a:t>
            </a:r>
          </a:p>
          <a:p>
            <a:pPr lvl="1">
              <a:buFontTx/>
              <a:buChar char="-"/>
            </a:pPr>
            <a:r>
              <a:rPr lang="en-US" sz="2000" dirty="0" smtClean="0"/>
              <a:t>Patients lack information about provider quality, benefits of treatment</a:t>
            </a:r>
          </a:p>
          <a:p>
            <a:pPr lvl="2">
              <a:buFont typeface="Symbol"/>
              <a:buChar char="Þ"/>
            </a:pPr>
            <a:r>
              <a:rPr lang="en-US" sz="1600" dirty="0" smtClean="0"/>
              <a:t> </a:t>
            </a:r>
            <a:r>
              <a:rPr lang="en-US" sz="2000" b="1" i="1" dirty="0" smtClean="0"/>
              <a:t>Principle-agent problem with providers </a:t>
            </a:r>
            <a:endParaRPr lang="en-US" sz="2000" dirty="0" smtClean="0"/>
          </a:p>
          <a:p>
            <a:pPr lvl="1">
              <a:buFontTx/>
              <a:buChar char="-"/>
            </a:pPr>
            <a:r>
              <a:rPr lang="en-US" sz="2000" dirty="0" smtClean="0"/>
              <a:t>Insurers lack information about consumer health risk</a:t>
            </a:r>
          </a:p>
          <a:p>
            <a:pPr lvl="2">
              <a:buFont typeface="Symbol"/>
              <a:buChar char="Þ"/>
            </a:pPr>
            <a:r>
              <a:rPr lang="en-US" sz="2000" b="1" i="1" dirty="0" smtClean="0"/>
              <a:t> Adverse selection</a:t>
            </a:r>
          </a:p>
          <a:p>
            <a:pPr lvl="1">
              <a:buFontTx/>
              <a:buChar char="-"/>
            </a:pPr>
            <a:r>
              <a:rPr lang="en-US" sz="2000" dirty="0" smtClean="0"/>
              <a:t>Insurers lack information about the </a:t>
            </a:r>
            <a:r>
              <a:rPr lang="en-US" sz="2000" dirty="0" err="1" smtClean="0"/>
              <a:t>necappropriateness</a:t>
            </a:r>
            <a:r>
              <a:rPr lang="en-US" sz="2000" dirty="0" smtClean="0"/>
              <a:t> of treatment</a:t>
            </a:r>
          </a:p>
          <a:p>
            <a:pPr lvl="2">
              <a:buFont typeface="Symbol"/>
              <a:buChar char="Þ"/>
            </a:pPr>
            <a:r>
              <a:rPr lang="en-US" sz="2000" b="1" i="1" dirty="0" smtClean="0"/>
              <a:t> Moral hazard</a:t>
            </a:r>
          </a:p>
          <a:p>
            <a:pPr lvl="1">
              <a:buFont typeface="Symbol"/>
              <a:buChar char="Þ"/>
            </a:pPr>
            <a:endParaRPr lang="en-US" sz="1600" dirty="0" smtClean="0"/>
          </a:p>
          <a:p>
            <a:pPr marL="0" indent="0">
              <a:buNone/>
            </a:pPr>
            <a:r>
              <a:rPr lang="en-US" sz="2200" dirty="0" smtClean="0"/>
              <a:t>6. Equity concerns</a:t>
            </a:r>
          </a:p>
          <a:p>
            <a:pPr lvl="1">
              <a:buFontTx/>
              <a:buChar char="-"/>
            </a:pPr>
            <a:r>
              <a:rPr lang="en-US" sz="2000" dirty="0" smtClean="0"/>
              <a:t>Health care is a right (?)</a:t>
            </a:r>
          </a:p>
          <a:p>
            <a:pPr lvl="1">
              <a:buFontTx/>
              <a:buChar char="-"/>
            </a:pPr>
            <a:r>
              <a:rPr lang="en-US" sz="2000" dirty="0" smtClean="0"/>
              <a:t>This is an externality of sorts</a:t>
            </a:r>
          </a:p>
          <a:p>
            <a:pPr lvl="2">
              <a:buFont typeface="Symbol"/>
              <a:buChar char="Þ"/>
            </a:pPr>
            <a:r>
              <a:rPr lang="en-US" sz="1600" b="1" i="1" dirty="0" smtClean="0"/>
              <a:t> </a:t>
            </a:r>
            <a:r>
              <a:rPr lang="en-US" sz="2000" b="1" i="1" dirty="0" smtClean="0"/>
              <a:t>Need for redistribution</a:t>
            </a:r>
          </a:p>
          <a:p>
            <a:pPr>
              <a:buFontTx/>
              <a:buChar char="-"/>
            </a:pPr>
            <a:endParaRPr lang="en-US" sz="2400" dirty="0" smtClean="0"/>
          </a:p>
          <a:p>
            <a:pPr marL="0" indent="0">
              <a:buNone/>
            </a:pPr>
            <a:endParaRPr lang="en-US" sz="2400" dirty="0" smtClean="0"/>
          </a:p>
          <a:p>
            <a:pPr lvl="1">
              <a:buFont typeface="Symbol"/>
              <a:buChar char="Þ"/>
            </a:pPr>
            <a:endParaRPr lang="en-US" sz="2000" b="1" i="1" dirty="0" smtClean="0"/>
          </a:p>
          <a:p>
            <a:pPr lvl="1">
              <a:buFont typeface="Symbol"/>
              <a:buChar char="Þ"/>
            </a:pPr>
            <a:endParaRPr lang="en-US" sz="2000" b="1" i="1" dirty="0" smtClean="0"/>
          </a:p>
          <a:p>
            <a:pPr marL="0" indent="0">
              <a:buNone/>
            </a:pPr>
            <a:endParaRPr lang="en-US" sz="2400" dirty="0" smtClean="0"/>
          </a:p>
          <a:p>
            <a:pPr marL="0" indent="0">
              <a:buNone/>
            </a:pPr>
            <a:endParaRPr lang="en-US" sz="2400" dirty="0" smtClean="0"/>
          </a:p>
          <a:p>
            <a:endParaRPr lang="en-US" sz="2400" dirty="0"/>
          </a:p>
          <a:p>
            <a:endParaRPr lang="en-US" sz="2400" dirty="0"/>
          </a:p>
        </p:txBody>
      </p:sp>
    </p:spTree>
    <p:extLst>
      <p:ext uri="{BB962C8B-B14F-4D97-AF65-F5344CB8AC3E}">
        <p14:creationId xmlns:p14="http://schemas.microsoft.com/office/powerpoint/2010/main" val="30791481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Information Issues in Health Insurance</a:t>
            </a:r>
            <a:endParaRPr lang="en-US" sz="3200" b="1" dirty="0"/>
          </a:p>
        </p:txBody>
      </p:sp>
      <p:sp>
        <p:nvSpPr>
          <p:cNvPr id="3" name="Content Placeholder 2"/>
          <p:cNvSpPr>
            <a:spLocks noGrp="1"/>
          </p:cNvSpPr>
          <p:nvPr>
            <p:ph idx="1"/>
          </p:nvPr>
        </p:nvSpPr>
        <p:spPr>
          <a:xfrm>
            <a:off x="457200" y="1371600"/>
            <a:ext cx="8229600" cy="4525963"/>
          </a:xfrm>
        </p:spPr>
        <p:txBody>
          <a:bodyPr>
            <a:normAutofit lnSpcReduction="10000"/>
          </a:bodyPr>
          <a:lstStyle/>
          <a:p>
            <a:pPr marL="0" indent="0">
              <a:buNone/>
            </a:pPr>
            <a:r>
              <a:rPr lang="en-US" sz="2400" b="1" u="sng" dirty="0" smtClean="0"/>
              <a:t>Adverse Selection</a:t>
            </a:r>
          </a:p>
          <a:p>
            <a:r>
              <a:rPr lang="en-US" sz="2400" dirty="0"/>
              <a:t>A</a:t>
            </a:r>
            <a:r>
              <a:rPr lang="en-US" sz="2400" dirty="0" smtClean="0"/>
              <a:t>rises when consumers choose as individuals and insurers are limited in their ability to base prices on individual risk.</a:t>
            </a:r>
          </a:p>
          <a:p>
            <a:pPr lvl="1"/>
            <a:r>
              <a:rPr lang="en-US" sz="2000" dirty="0" smtClean="0"/>
              <a:t>Higher risks will tend to have a greater demand for insurance</a:t>
            </a:r>
          </a:p>
          <a:p>
            <a:pPr lvl="1"/>
            <a:r>
              <a:rPr lang="en-US" sz="2000" dirty="0" smtClean="0"/>
              <a:t>If low risks drop out of the market, premiums will rise</a:t>
            </a:r>
          </a:p>
          <a:p>
            <a:pPr lvl="1"/>
            <a:r>
              <a:rPr lang="en-US" sz="2000" dirty="0" smtClean="0"/>
              <a:t>In the extreme, markets may experience a “death spiral”</a:t>
            </a:r>
          </a:p>
          <a:p>
            <a:pPr lvl="1"/>
            <a:endParaRPr lang="en-US" sz="2000" dirty="0" smtClean="0"/>
          </a:p>
          <a:p>
            <a:r>
              <a:rPr lang="en-US" sz="2400" dirty="0" smtClean="0"/>
              <a:t>Simple models predict low risks suffer most; in the real world there is a greater concern about insurer practices that disadvantage high risks (risk-rated premiums, coverage denials, pre-ex exclusions)</a:t>
            </a:r>
          </a:p>
          <a:p>
            <a:pPr lvl="1"/>
            <a:r>
              <a:rPr lang="en-US" sz="2000" dirty="0" smtClean="0"/>
              <a:t> policies aimed at limiting these practices can make things worse</a:t>
            </a:r>
            <a:endParaRPr lang="en-US" sz="1600" dirty="0"/>
          </a:p>
          <a:p>
            <a:pPr lvl="1"/>
            <a:endParaRPr lang="en-US" sz="2000" dirty="0"/>
          </a:p>
        </p:txBody>
      </p:sp>
    </p:spTree>
    <p:extLst>
      <p:ext uri="{BB962C8B-B14F-4D97-AF65-F5344CB8AC3E}">
        <p14:creationId xmlns:p14="http://schemas.microsoft.com/office/powerpoint/2010/main" val="22312454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Information Issues in Health Insurance</a:t>
            </a:r>
            <a:endParaRPr lang="en-US" sz="3200" dirty="0"/>
          </a:p>
        </p:txBody>
      </p:sp>
      <p:sp>
        <p:nvSpPr>
          <p:cNvPr id="3" name="Content Placeholder 2"/>
          <p:cNvSpPr>
            <a:spLocks noGrp="1"/>
          </p:cNvSpPr>
          <p:nvPr>
            <p:ph idx="1"/>
          </p:nvPr>
        </p:nvSpPr>
        <p:spPr>
          <a:xfrm>
            <a:off x="457200" y="1447800"/>
            <a:ext cx="8229600" cy="4525963"/>
          </a:xfrm>
        </p:spPr>
        <p:txBody>
          <a:bodyPr/>
          <a:lstStyle/>
          <a:p>
            <a:pPr marL="0" indent="0">
              <a:buNone/>
            </a:pPr>
            <a:r>
              <a:rPr lang="en-US" sz="2400" b="1" u="sng" dirty="0" smtClean="0"/>
              <a:t>Moral Hazard</a:t>
            </a:r>
          </a:p>
          <a:p>
            <a:r>
              <a:rPr lang="en-US" sz="2400" dirty="0" smtClean="0"/>
              <a:t>General definition: when insurance changes an individual’s behavior in a way that increases the probability or magnitude of a loss.</a:t>
            </a:r>
          </a:p>
          <a:p>
            <a:endParaRPr lang="en-US" sz="2400" dirty="0" smtClean="0"/>
          </a:p>
          <a:p>
            <a:r>
              <a:rPr lang="en-US" sz="2400" dirty="0" smtClean="0"/>
              <a:t>In health care, moral hazard is simply a price effect.</a:t>
            </a:r>
          </a:p>
          <a:p>
            <a:pPr lvl="1"/>
            <a:r>
              <a:rPr lang="en-US" sz="2000" dirty="0" smtClean="0"/>
              <a:t>Insurance lowers the price of care at the time of use, inducing a movement down the demand curve</a:t>
            </a:r>
          </a:p>
          <a:p>
            <a:pPr lvl="1"/>
            <a:endParaRPr lang="en-US" sz="2000" dirty="0" smtClean="0"/>
          </a:p>
        </p:txBody>
      </p:sp>
    </p:spTree>
    <p:extLst>
      <p:ext uri="{BB962C8B-B14F-4D97-AF65-F5344CB8AC3E}">
        <p14:creationId xmlns:p14="http://schemas.microsoft.com/office/powerpoint/2010/main" val="40140631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Employer-Sponsored Insurance</a:t>
            </a:r>
            <a:endParaRPr lang="en-US" sz="3200" b="1" dirty="0"/>
          </a:p>
        </p:txBody>
      </p:sp>
      <p:sp>
        <p:nvSpPr>
          <p:cNvPr id="3" name="Content Placeholder 2"/>
          <p:cNvSpPr>
            <a:spLocks noGrp="1"/>
          </p:cNvSpPr>
          <p:nvPr>
            <p:ph idx="1"/>
          </p:nvPr>
        </p:nvSpPr>
        <p:spPr>
          <a:xfrm>
            <a:off x="304800" y="1600200"/>
            <a:ext cx="8534400" cy="4525963"/>
          </a:xfrm>
        </p:spPr>
        <p:txBody>
          <a:bodyPr>
            <a:normAutofit/>
          </a:bodyPr>
          <a:lstStyle/>
          <a:p>
            <a:r>
              <a:rPr lang="en-US" sz="2400" dirty="0" smtClean="0"/>
              <a:t>Accounts for roughly 90% of private health insurance in the US</a:t>
            </a:r>
          </a:p>
          <a:p>
            <a:endParaRPr lang="en-US" sz="2400" dirty="0"/>
          </a:p>
          <a:p>
            <a:r>
              <a:rPr lang="en-US" sz="2400" dirty="0" smtClean="0"/>
              <a:t>Q: Why do so many employers provide health benefits?</a:t>
            </a:r>
          </a:p>
          <a:p>
            <a:endParaRPr lang="en-US" sz="2400" dirty="0" smtClean="0"/>
          </a:p>
          <a:p>
            <a:r>
              <a:rPr lang="en-US" sz="2400" dirty="0" smtClean="0"/>
              <a:t>A: Should ask why do many workers choose to purchase health insurance through their employers (paying with reduced wages).  There are 3 main advantages relative to individual insurance</a:t>
            </a:r>
          </a:p>
          <a:p>
            <a:pPr lvl="1"/>
            <a:r>
              <a:rPr lang="en-US" sz="2000" dirty="0" smtClean="0"/>
              <a:t>Tax subsidy of ESI</a:t>
            </a:r>
          </a:p>
          <a:p>
            <a:pPr lvl="1"/>
            <a:r>
              <a:rPr lang="en-US" sz="2000" dirty="0" smtClean="0"/>
              <a:t>Risk pooling</a:t>
            </a:r>
          </a:p>
          <a:p>
            <a:pPr lvl="1"/>
            <a:r>
              <a:rPr lang="en-US" sz="2000" dirty="0" smtClean="0"/>
              <a:t>Economies of scale</a:t>
            </a:r>
          </a:p>
          <a:p>
            <a:pPr lvl="1"/>
            <a:endParaRPr lang="en-US" sz="2000" dirty="0"/>
          </a:p>
        </p:txBody>
      </p:sp>
    </p:spTree>
    <p:extLst>
      <p:ext uri="{BB962C8B-B14F-4D97-AF65-F5344CB8AC3E}">
        <p14:creationId xmlns:p14="http://schemas.microsoft.com/office/powerpoint/2010/main" val="25198144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3200" b="1" dirty="0" smtClean="0"/>
              <a:t>Limitations of Employer-Sponsored Insurance</a:t>
            </a:r>
            <a:endParaRPr lang="en-US" sz="3200" b="1" dirty="0"/>
          </a:p>
        </p:txBody>
      </p:sp>
      <p:sp>
        <p:nvSpPr>
          <p:cNvPr id="3" name="Content Placeholder 2"/>
          <p:cNvSpPr>
            <a:spLocks noGrp="1"/>
          </p:cNvSpPr>
          <p:nvPr>
            <p:ph idx="1"/>
          </p:nvPr>
        </p:nvSpPr>
        <p:spPr>
          <a:xfrm>
            <a:off x="457200" y="1219200"/>
            <a:ext cx="8229600" cy="5410200"/>
          </a:xfrm>
        </p:spPr>
        <p:txBody>
          <a:bodyPr>
            <a:normAutofit fontScale="92500"/>
          </a:bodyPr>
          <a:lstStyle/>
          <a:p>
            <a:r>
              <a:rPr lang="en-US" sz="2400" dirty="0" smtClean="0"/>
              <a:t>Tax subsidy of ESI contributes to moral hazard</a:t>
            </a:r>
          </a:p>
          <a:p>
            <a:endParaRPr lang="en-US" sz="2400" dirty="0" smtClean="0"/>
          </a:p>
          <a:p>
            <a:r>
              <a:rPr lang="en-US" sz="2400" dirty="0" smtClean="0"/>
              <a:t>Link between insurance and workplace may reduce welfare by distorting labor market decisions</a:t>
            </a:r>
          </a:p>
          <a:p>
            <a:pPr lvl="1"/>
            <a:r>
              <a:rPr lang="en-US" sz="1900" dirty="0" smtClean="0"/>
              <a:t>“job-lock”; PT/FT; self-employment</a:t>
            </a:r>
          </a:p>
          <a:p>
            <a:pPr lvl="1"/>
            <a:r>
              <a:rPr lang="en-US" sz="1900" dirty="0"/>
              <a:t>P</a:t>
            </a:r>
            <a:r>
              <a:rPr lang="en-US" sz="1900" dirty="0" smtClean="0"/>
              <a:t>roblems are driven by the lack of good options in individual market</a:t>
            </a:r>
          </a:p>
          <a:p>
            <a:pPr lvl="1"/>
            <a:endParaRPr lang="en-US" sz="2400" dirty="0"/>
          </a:p>
          <a:p>
            <a:r>
              <a:rPr lang="en-US" sz="2400" dirty="0" smtClean="0"/>
              <a:t>ESI coverage is incomplete and declining over time</a:t>
            </a:r>
          </a:p>
          <a:p>
            <a:pPr lvl="1"/>
            <a:r>
              <a:rPr lang="en-US" sz="1900" dirty="0" smtClean="0"/>
              <a:t>Negative trend can be explained by rising health care costs combined with rising income inequality</a:t>
            </a:r>
          </a:p>
          <a:p>
            <a:pPr lvl="1"/>
            <a:endParaRPr lang="en-US" sz="2000" dirty="0" smtClean="0"/>
          </a:p>
          <a:p>
            <a:r>
              <a:rPr lang="en-US" sz="2400" dirty="0" smtClean="0"/>
              <a:t>For years policy proposals differed on approach to ESI</a:t>
            </a:r>
          </a:p>
          <a:p>
            <a:pPr lvl="1"/>
            <a:r>
              <a:rPr lang="en-US" sz="1900" dirty="0" smtClean="0"/>
              <a:t>Some aimed to expand ESI; others eliminated ESI</a:t>
            </a:r>
          </a:p>
          <a:p>
            <a:pPr lvl="1"/>
            <a:r>
              <a:rPr lang="en-US" sz="1900" dirty="0" smtClean="0"/>
              <a:t>ACA takes a middle approach: Maintain ESI where it works well (large employers); Reform individual insurance market based on what works in ESI</a:t>
            </a:r>
          </a:p>
          <a:p>
            <a:endParaRPr lang="en-US" sz="2400" dirty="0"/>
          </a:p>
          <a:p>
            <a:pPr lvl="1"/>
            <a:endParaRPr lang="en-US" sz="2000" dirty="0"/>
          </a:p>
        </p:txBody>
      </p:sp>
    </p:spTree>
    <p:extLst>
      <p:ext uri="{BB962C8B-B14F-4D97-AF65-F5344CB8AC3E}">
        <p14:creationId xmlns:p14="http://schemas.microsoft.com/office/powerpoint/2010/main" val="39908921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The Three-Legged Stool</a:t>
            </a:r>
            <a:br>
              <a:rPr lang="en-US" sz="3200" b="1" dirty="0" smtClean="0"/>
            </a:br>
            <a:r>
              <a:rPr lang="en-US" sz="3200" b="1" dirty="0" smtClean="0"/>
              <a:t> of the Affordable Care Act</a:t>
            </a:r>
            <a:endParaRPr lang="en-US" sz="32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71323934"/>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927727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A Government Take-over of Health Care?</a:t>
            </a:r>
            <a:endParaRPr lang="en-US" sz="3200" b="1" dirty="0"/>
          </a:p>
        </p:txBody>
      </p:sp>
      <p:sp>
        <p:nvSpPr>
          <p:cNvPr id="3" name="Content Placeholder 2"/>
          <p:cNvSpPr>
            <a:spLocks noGrp="1"/>
          </p:cNvSpPr>
          <p:nvPr>
            <p:ph idx="1"/>
          </p:nvPr>
        </p:nvSpPr>
        <p:spPr>
          <a:xfrm>
            <a:off x="381000" y="1600200"/>
            <a:ext cx="8305800" cy="4525963"/>
          </a:xfrm>
        </p:spPr>
        <p:txBody>
          <a:bodyPr>
            <a:normAutofit/>
          </a:bodyPr>
          <a:lstStyle/>
          <a:p>
            <a:r>
              <a:rPr lang="en-US" sz="2400" dirty="0" smtClean="0"/>
              <a:t>Affordable Care Act is fundamentally a market-oriented policy</a:t>
            </a:r>
          </a:p>
          <a:p>
            <a:pPr lvl="1"/>
            <a:r>
              <a:rPr lang="en-US" sz="2000" dirty="0" smtClean="0"/>
              <a:t>Rooted in proposals by conservative think tanks; tested in MA</a:t>
            </a:r>
          </a:p>
          <a:p>
            <a:pPr lvl="1"/>
            <a:endParaRPr lang="en-US" sz="2000" dirty="0"/>
          </a:p>
          <a:p>
            <a:r>
              <a:rPr lang="en-US" sz="2400" dirty="0" smtClean="0"/>
              <a:t>Complexity of the policy stems largely from the challenge of balancing competing goals</a:t>
            </a:r>
          </a:p>
          <a:p>
            <a:pPr lvl="1"/>
            <a:r>
              <a:rPr lang="en-US" sz="2000" dirty="0" smtClean="0"/>
              <a:t>Market competition/consumer protections/redistribution</a:t>
            </a:r>
          </a:p>
          <a:p>
            <a:pPr lvl="1"/>
            <a:endParaRPr lang="en-US" sz="2000" dirty="0"/>
          </a:p>
          <a:p>
            <a:r>
              <a:rPr lang="en-US" sz="2400" dirty="0" smtClean="0"/>
              <a:t>Whether an ideal balance is achieved, remains to be seen</a:t>
            </a:r>
          </a:p>
          <a:p>
            <a:pPr lvl="1"/>
            <a:endParaRPr lang="en-US" sz="2000" dirty="0"/>
          </a:p>
        </p:txBody>
      </p:sp>
    </p:spTree>
    <p:extLst>
      <p:ext uri="{BB962C8B-B14F-4D97-AF65-F5344CB8AC3E}">
        <p14:creationId xmlns:p14="http://schemas.microsoft.com/office/powerpoint/2010/main" val="2387011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Overview</a:t>
            </a:r>
            <a:endParaRPr lang="en-US" sz="3200" b="1" dirty="0"/>
          </a:p>
        </p:txBody>
      </p:sp>
      <p:sp>
        <p:nvSpPr>
          <p:cNvPr id="3" name="Content Placeholder 2"/>
          <p:cNvSpPr>
            <a:spLocks noGrp="1"/>
          </p:cNvSpPr>
          <p:nvPr>
            <p:ph idx="1"/>
          </p:nvPr>
        </p:nvSpPr>
        <p:spPr/>
        <p:txBody>
          <a:bodyPr>
            <a:normAutofit/>
          </a:bodyPr>
          <a:lstStyle/>
          <a:p>
            <a:r>
              <a:rPr lang="en-US" sz="2400" dirty="0" smtClean="0"/>
              <a:t>Introduction</a:t>
            </a:r>
          </a:p>
          <a:p>
            <a:r>
              <a:rPr lang="en-US" sz="2400" dirty="0" smtClean="0"/>
              <a:t>Major challenges in health policy: cost, coverage, quality</a:t>
            </a:r>
          </a:p>
          <a:p>
            <a:r>
              <a:rPr lang="en-US" sz="2400" dirty="0" smtClean="0"/>
              <a:t>How is health care different?</a:t>
            </a:r>
          </a:p>
          <a:p>
            <a:r>
              <a:rPr lang="en-US" sz="2400" dirty="0" smtClean="0"/>
              <a:t>Information issues in health care</a:t>
            </a:r>
          </a:p>
          <a:p>
            <a:r>
              <a:rPr lang="en-US" sz="2400" dirty="0" smtClean="0"/>
              <a:t>Insurance expansions under the Affordable Care Act</a:t>
            </a:r>
          </a:p>
          <a:p>
            <a:r>
              <a:rPr lang="en-US" sz="2400" dirty="0" smtClean="0"/>
              <a:t>Questions/Discussion</a:t>
            </a:r>
          </a:p>
          <a:p>
            <a:endParaRPr lang="en-US" sz="2400" dirty="0"/>
          </a:p>
        </p:txBody>
      </p:sp>
    </p:spTree>
    <p:extLst>
      <p:ext uri="{BB962C8B-B14F-4D97-AF65-F5344CB8AC3E}">
        <p14:creationId xmlns:p14="http://schemas.microsoft.com/office/powerpoint/2010/main" val="155124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My Background</a:t>
            </a:r>
            <a:endParaRPr lang="en-US" sz="3200" b="1" dirty="0"/>
          </a:p>
        </p:txBody>
      </p:sp>
      <p:sp>
        <p:nvSpPr>
          <p:cNvPr id="3" name="Content Placeholder 2"/>
          <p:cNvSpPr>
            <a:spLocks noGrp="1"/>
          </p:cNvSpPr>
          <p:nvPr>
            <p:ph idx="1"/>
          </p:nvPr>
        </p:nvSpPr>
        <p:spPr/>
        <p:txBody>
          <a:bodyPr>
            <a:normAutofit/>
          </a:bodyPr>
          <a:lstStyle/>
          <a:p>
            <a:r>
              <a:rPr lang="en-US" sz="2400" dirty="0" smtClean="0"/>
              <a:t>PhD in Economics, University of Wisconsin</a:t>
            </a:r>
          </a:p>
          <a:p>
            <a:endParaRPr lang="en-US" sz="2400" dirty="0" smtClean="0"/>
          </a:p>
          <a:p>
            <a:r>
              <a:rPr lang="en-US" sz="2400" dirty="0" smtClean="0"/>
              <a:t>Research in health economics</a:t>
            </a:r>
          </a:p>
          <a:p>
            <a:pPr lvl="1"/>
            <a:r>
              <a:rPr lang="en-US" sz="2000" dirty="0" smtClean="0"/>
              <a:t>Mainly health insurance; policy-oriented</a:t>
            </a:r>
          </a:p>
          <a:p>
            <a:endParaRPr lang="en-US" sz="2400" dirty="0" smtClean="0"/>
          </a:p>
          <a:p>
            <a:r>
              <a:rPr lang="en-US" sz="2400" dirty="0" smtClean="0"/>
              <a:t>Teaching in a B-school since 1992</a:t>
            </a:r>
          </a:p>
          <a:p>
            <a:pPr lvl="1"/>
            <a:r>
              <a:rPr lang="en-US" sz="2000" dirty="0" smtClean="0"/>
              <a:t>UC-Irvine (1992-2006); Michigan (2006- present)</a:t>
            </a:r>
          </a:p>
          <a:p>
            <a:pPr marL="457200" lvl="1" indent="0">
              <a:buNone/>
            </a:pPr>
            <a:endParaRPr lang="en-US" sz="2000" dirty="0"/>
          </a:p>
          <a:p>
            <a:r>
              <a:rPr lang="en-US" sz="2400" dirty="0" smtClean="0"/>
              <a:t>2011-12: Sr. Health Economist, Council of Economic Advisers</a:t>
            </a:r>
          </a:p>
          <a:p>
            <a:pPr lvl="1"/>
            <a:r>
              <a:rPr lang="en-US" sz="2000" dirty="0"/>
              <a:t>W</a:t>
            </a:r>
            <a:r>
              <a:rPr lang="en-US" sz="2000" dirty="0" smtClean="0"/>
              <a:t>orked mainly on Affordable Care Act implementation</a:t>
            </a:r>
          </a:p>
          <a:p>
            <a:pPr lvl="1"/>
            <a:endParaRPr lang="en-US" sz="2000" dirty="0" smtClean="0"/>
          </a:p>
        </p:txBody>
      </p:sp>
    </p:spTree>
    <p:extLst>
      <p:ext uri="{BB962C8B-B14F-4D97-AF65-F5344CB8AC3E}">
        <p14:creationId xmlns:p14="http://schemas.microsoft.com/office/powerpoint/2010/main" val="1461364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Major Challenges in Health Care</a:t>
            </a:r>
            <a:endParaRPr lang="en-US" sz="3200" b="1" dirty="0"/>
          </a:p>
        </p:txBody>
      </p:sp>
      <p:sp>
        <p:nvSpPr>
          <p:cNvPr id="3" name="Content Placeholder 2"/>
          <p:cNvSpPr>
            <a:spLocks noGrp="1"/>
          </p:cNvSpPr>
          <p:nvPr>
            <p:ph idx="1"/>
          </p:nvPr>
        </p:nvSpPr>
        <p:spPr/>
        <p:txBody>
          <a:bodyPr>
            <a:normAutofit/>
          </a:bodyPr>
          <a:lstStyle/>
          <a:p>
            <a:r>
              <a:rPr lang="en-US" sz="2400" b="1" dirty="0" smtClean="0"/>
              <a:t>Cost</a:t>
            </a:r>
          </a:p>
          <a:p>
            <a:pPr lvl="1"/>
            <a:r>
              <a:rPr lang="en-US" sz="2000" dirty="0" smtClean="0"/>
              <a:t>Health care accounts for roughly 18% of US GDP</a:t>
            </a:r>
          </a:p>
          <a:p>
            <a:pPr lvl="1"/>
            <a:r>
              <a:rPr lang="en-US" sz="2000" dirty="0" smtClean="0"/>
              <a:t>For decades, health spending has grown by ~ 2% more than GDP</a:t>
            </a:r>
          </a:p>
          <a:p>
            <a:pPr lvl="1"/>
            <a:endParaRPr lang="en-US" sz="2000" dirty="0"/>
          </a:p>
          <a:p>
            <a:r>
              <a:rPr lang="en-US" sz="2400" b="1" dirty="0" smtClean="0"/>
              <a:t>Coverage</a:t>
            </a:r>
          </a:p>
          <a:p>
            <a:pPr lvl="1"/>
            <a:r>
              <a:rPr lang="en-US" sz="2000" dirty="0" smtClean="0"/>
              <a:t>Nearly 50 million Americans are uninsured</a:t>
            </a:r>
          </a:p>
          <a:p>
            <a:pPr lvl="1"/>
            <a:r>
              <a:rPr lang="en-US" sz="2000" dirty="0" smtClean="0"/>
              <a:t>Lack of coverage results in inadequate care, exposure to financial risk</a:t>
            </a:r>
          </a:p>
          <a:p>
            <a:pPr lvl="1"/>
            <a:endParaRPr lang="en-US" sz="2000" dirty="0"/>
          </a:p>
          <a:p>
            <a:r>
              <a:rPr lang="en-US" sz="2400" b="1" dirty="0" smtClean="0"/>
              <a:t>Quality</a:t>
            </a:r>
          </a:p>
          <a:p>
            <a:pPr lvl="1"/>
            <a:r>
              <a:rPr lang="en-US" sz="2000" dirty="0" smtClean="0"/>
              <a:t>Quality of health care provided to Americans is uneven</a:t>
            </a:r>
          </a:p>
          <a:p>
            <a:pPr lvl="1"/>
            <a:r>
              <a:rPr lang="en-US" sz="2000" dirty="0" smtClean="0"/>
              <a:t>Safety, under-provision and over-provision are all problems</a:t>
            </a:r>
          </a:p>
          <a:p>
            <a:pPr lvl="1"/>
            <a:endParaRPr lang="en-US" sz="2000" dirty="0"/>
          </a:p>
        </p:txBody>
      </p:sp>
    </p:spTree>
    <p:extLst>
      <p:ext uri="{BB962C8B-B14F-4D97-AF65-F5344CB8AC3E}">
        <p14:creationId xmlns:p14="http://schemas.microsoft.com/office/powerpoint/2010/main" val="39279551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Health Care is Different</a:t>
            </a:r>
            <a:endParaRPr lang="en-US" sz="3200" b="1" dirty="0"/>
          </a:p>
        </p:txBody>
      </p:sp>
      <p:sp>
        <p:nvSpPr>
          <p:cNvPr id="3" name="Content Placeholder 2"/>
          <p:cNvSpPr>
            <a:spLocks noGrp="1"/>
          </p:cNvSpPr>
          <p:nvPr>
            <p:ph idx="1"/>
          </p:nvPr>
        </p:nvSpPr>
        <p:spPr/>
        <p:txBody>
          <a:bodyPr>
            <a:normAutofit lnSpcReduction="10000"/>
          </a:bodyPr>
          <a:lstStyle/>
          <a:p>
            <a:r>
              <a:rPr lang="en-US" sz="2400" dirty="0" smtClean="0"/>
              <a:t>Addressing these problems is difficult because of the many ways that health care markets differ from the ideal of perfect competition.</a:t>
            </a:r>
          </a:p>
          <a:p>
            <a:endParaRPr lang="en-US" sz="2400" dirty="0"/>
          </a:p>
          <a:p>
            <a:r>
              <a:rPr lang="en-US" sz="2400" dirty="0" smtClean="0"/>
              <a:t>From a teaching perspective, health care (and health insurance) provides a variety of opportunities to introduce concepts of market failure and for interesting philosophical discussions.</a:t>
            </a:r>
          </a:p>
          <a:p>
            <a:endParaRPr lang="en-US" sz="2400" dirty="0"/>
          </a:p>
          <a:p>
            <a:r>
              <a:rPr lang="en-US" sz="2400" dirty="0" smtClean="0"/>
              <a:t>I begin my health policy course by asking how well the assumptions of the model of perfect competition hold for health care.</a:t>
            </a:r>
            <a:endParaRPr lang="en-US" sz="2400" dirty="0"/>
          </a:p>
        </p:txBody>
      </p:sp>
    </p:spTree>
    <p:extLst>
      <p:ext uri="{BB962C8B-B14F-4D97-AF65-F5344CB8AC3E}">
        <p14:creationId xmlns:p14="http://schemas.microsoft.com/office/powerpoint/2010/main" val="454466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The Textbook Model of Perfect Competition</a:t>
            </a:r>
            <a:endParaRPr lang="en-US" sz="3200" b="1" dirty="0"/>
          </a:p>
        </p:txBody>
      </p:sp>
      <p:sp>
        <p:nvSpPr>
          <p:cNvPr id="3" name="Content Placeholder 2"/>
          <p:cNvSpPr>
            <a:spLocks noGrp="1"/>
          </p:cNvSpPr>
          <p:nvPr>
            <p:ph idx="1"/>
          </p:nvPr>
        </p:nvSpPr>
        <p:spPr/>
        <p:txBody>
          <a:bodyPr>
            <a:normAutofit fontScale="92500" lnSpcReduction="10000"/>
          </a:bodyPr>
          <a:lstStyle/>
          <a:p>
            <a:pPr marL="0" indent="0">
              <a:buNone/>
            </a:pPr>
            <a:r>
              <a:rPr lang="en-US" sz="2400" b="1" u="sng" dirty="0" smtClean="0"/>
              <a:t>Basic Assumptions</a:t>
            </a:r>
          </a:p>
          <a:p>
            <a:pPr marL="457200" indent="-457200">
              <a:buAutoNum type="arabicPeriod"/>
            </a:pPr>
            <a:r>
              <a:rPr lang="en-US" sz="2400" dirty="0" smtClean="0"/>
              <a:t>Standardized product (commodity)</a:t>
            </a:r>
          </a:p>
          <a:p>
            <a:pPr marL="457200" indent="-457200">
              <a:buAutoNum type="arabicPeriod"/>
            </a:pPr>
            <a:endParaRPr lang="en-US" sz="2400" dirty="0" smtClean="0"/>
          </a:p>
          <a:p>
            <a:pPr marL="457200" indent="-457200">
              <a:buAutoNum type="arabicPeriod"/>
            </a:pPr>
            <a:r>
              <a:rPr lang="en-US" sz="2400" dirty="0" smtClean="0"/>
              <a:t>Large number of buyers and sellers (price takers)</a:t>
            </a:r>
          </a:p>
          <a:p>
            <a:pPr marL="457200" indent="-457200">
              <a:buAutoNum type="arabicPeriod"/>
            </a:pPr>
            <a:endParaRPr lang="en-US" sz="2400" dirty="0" smtClean="0"/>
          </a:p>
          <a:p>
            <a:pPr marL="457200" indent="-457200">
              <a:buAutoNum type="arabicPeriod"/>
            </a:pPr>
            <a:r>
              <a:rPr lang="en-US" sz="2400" dirty="0" smtClean="0"/>
              <a:t>Ease of entry and exit</a:t>
            </a:r>
          </a:p>
          <a:p>
            <a:pPr marL="457200" indent="-457200">
              <a:buAutoNum type="arabicPeriod"/>
            </a:pPr>
            <a:endParaRPr lang="en-US" sz="2400" dirty="0" smtClean="0"/>
          </a:p>
          <a:p>
            <a:pPr marL="457200" indent="-457200">
              <a:buFont typeface="Arial" pitchFamily="34" charset="0"/>
              <a:buAutoNum type="arabicPeriod"/>
            </a:pPr>
            <a:r>
              <a:rPr lang="en-US" sz="2400" dirty="0" smtClean="0"/>
              <a:t>No externalities</a:t>
            </a:r>
          </a:p>
          <a:p>
            <a:pPr marL="457200" indent="-457200">
              <a:buAutoNum type="arabicPeriod"/>
            </a:pPr>
            <a:endParaRPr lang="en-US" sz="2400" dirty="0" smtClean="0"/>
          </a:p>
          <a:p>
            <a:pPr marL="457200" indent="-457200">
              <a:buAutoNum type="arabicPeriod"/>
            </a:pPr>
            <a:r>
              <a:rPr lang="en-US" sz="2400" dirty="0" smtClean="0"/>
              <a:t>Good (and symmetric) information</a:t>
            </a:r>
          </a:p>
          <a:p>
            <a:pPr marL="457200" indent="-457200">
              <a:buAutoNum type="arabicPeriod"/>
            </a:pPr>
            <a:endParaRPr lang="en-US" sz="2400" dirty="0"/>
          </a:p>
          <a:p>
            <a:pPr marL="457200" indent="-457200">
              <a:buAutoNum type="arabicPeriod"/>
            </a:pPr>
            <a:r>
              <a:rPr lang="en-US" sz="2400" dirty="0" smtClean="0"/>
              <a:t>Minimal concern about equity/fairness</a:t>
            </a:r>
          </a:p>
          <a:p>
            <a:endParaRPr lang="en-US" sz="2400" dirty="0"/>
          </a:p>
          <a:p>
            <a:endParaRPr lang="en-US" sz="2400" dirty="0"/>
          </a:p>
        </p:txBody>
      </p:sp>
    </p:spTree>
    <p:extLst>
      <p:ext uri="{BB962C8B-B14F-4D97-AF65-F5344CB8AC3E}">
        <p14:creationId xmlns:p14="http://schemas.microsoft.com/office/powerpoint/2010/main" val="3225587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How Well Does the Model Fit Health Care?</a:t>
            </a:r>
            <a:endParaRPr lang="en-US" sz="3200" b="1" dirty="0"/>
          </a:p>
        </p:txBody>
      </p:sp>
      <p:sp>
        <p:nvSpPr>
          <p:cNvPr id="3" name="Content Placeholder 2"/>
          <p:cNvSpPr>
            <a:spLocks noGrp="1"/>
          </p:cNvSpPr>
          <p:nvPr>
            <p:ph idx="1"/>
          </p:nvPr>
        </p:nvSpPr>
        <p:spPr/>
        <p:txBody>
          <a:bodyPr>
            <a:normAutofit/>
          </a:bodyPr>
          <a:lstStyle/>
          <a:p>
            <a:r>
              <a:rPr lang="en-US" sz="2400" dirty="0" smtClean="0"/>
              <a:t>There are few markets where the textbook model of perfect competition fits exactly.  For some aspects of health care, the fit is not that much worse than for other goods where markets work fine.</a:t>
            </a:r>
          </a:p>
          <a:p>
            <a:endParaRPr lang="en-US" sz="2400" dirty="0"/>
          </a:p>
          <a:p>
            <a:r>
              <a:rPr lang="en-US" sz="2400" dirty="0" smtClean="0"/>
              <a:t>Other aspects are sufficiently different that a pure market solution will never be possible.</a:t>
            </a:r>
          </a:p>
          <a:p>
            <a:endParaRPr lang="en-US" sz="2400" dirty="0"/>
          </a:p>
          <a:p>
            <a:r>
              <a:rPr lang="en-US" sz="2400" dirty="0" smtClean="0"/>
              <a:t>Health care is also unique in the way that there are multiple deviations from the competitive ideal.</a:t>
            </a:r>
          </a:p>
          <a:p>
            <a:endParaRPr lang="en-US" sz="2400" dirty="0"/>
          </a:p>
          <a:p>
            <a:endParaRPr lang="en-US" sz="2400" dirty="0"/>
          </a:p>
        </p:txBody>
      </p:sp>
    </p:spTree>
    <p:extLst>
      <p:ext uri="{BB962C8B-B14F-4D97-AF65-F5344CB8AC3E}">
        <p14:creationId xmlns:p14="http://schemas.microsoft.com/office/powerpoint/2010/main" val="1799233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How Well Does the Model Fit Health Care?</a:t>
            </a:r>
            <a:endParaRPr lang="en-US" sz="3200" b="1" dirty="0"/>
          </a:p>
        </p:txBody>
      </p:sp>
      <p:sp>
        <p:nvSpPr>
          <p:cNvPr id="3" name="Content Placeholder 2"/>
          <p:cNvSpPr>
            <a:spLocks noGrp="1"/>
          </p:cNvSpPr>
          <p:nvPr>
            <p:ph idx="1"/>
          </p:nvPr>
        </p:nvSpPr>
        <p:spPr>
          <a:xfrm>
            <a:off x="457200" y="1447800"/>
            <a:ext cx="8229600" cy="5029200"/>
          </a:xfrm>
        </p:spPr>
        <p:txBody>
          <a:bodyPr>
            <a:normAutofit fontScale="92500" lnSpcReduction="10000"/>
          </a:bodyPr>
          <a:lstStyle/>
          <a:p>
            <a:pPr marL="0" indent="0">
              <a:buNone/>
            </a:pPr>
            <a:r>
              <a:rPr lang="en-US" sz="2400" b="1" u="sng" dirty="0" smtClean="0"/>
              <a:t>Minor Deviations from the Model</a:t>
            </a:r>
          </a:p>
          <a:p>
            <a:pPr marL="457200" indent="-457200">
              <a:buAutoNum type="arabicPeriod"/>
            </a:pPr>
            <a:r>
              <a:rPr lang="en-US" sz="2400" dirty="0" smtClean="0"/>
              <a:t>Standardized product (commodity)</a:t>
            </a:r>
            <a:endParaRPr lang="en-US" sz="2000" dirty="0" smtClean="0"/>
          </a:p>
          <a:p>
            <a:pPr lvl="1" indent="-342900">
              <a:buFontTx/>
              <a:buChar char="-"/>
            </a:pPr>
            <a:r>
              <a:rPr lang="en-US" sz="2000" dirty="0" smtClean="0"/>
              <a:t>Some care are very patient-specific (but that is true of lots of services)</a:t>
            </a:r>
          </a:p>
          <a:p>
            <a:pPr marL="400050" lvl="1" indent="0">
              <a:buNone/>
            </a:pPr>
            <a:endParaRPr lang="en-US" sz="2000" dirty="0" smtClean="0"/>
          </a:p>
          <a:p>
            <a:pPr marL="457200" indent="-457200">
              <a:buAutoNum type="arabicPeriod"/>
            </a:pPr>
            <a:r>
              <a:rPr lang="en-US" sz="2400" dirty="0" smtClean="0"/>
              <a:t>Large number of buyers and sellers (price takers)</a:t>
            </a:r>
          </a:p>
          <a:p>
            <a:pPr lvl="1" indent="-342900">
              <a:buFontTx/>
              <a:buChar char="-"/>
            </a:pPr>
            <a:r>
              <a:rPr lang="en-US" sz="2000" dirty="0" smtClean="0"/>
              <a:t>In many markets, providers have market power</a:t>
            </a:r>
          </a:p>
          <a:p>
            <a:pPr marL="0" indent="0">
              <a:buNone/>
            </a:pPr>
            <a:endParaRPr lang="en-US" sz="2400" dirty="0" smtClean="0"/>
          </a:p>
          <a:p>
            <a:pPr marL="0" indent="0">
              <a:buNone/>
            </a:pPr>
            <a:r>
              <a:rPr lang="en-US" sz="2400" dirty="0" smtClean="0"/>
              <a:t>3.   Ease of entry and exit</a:t>
            </a:r>
          </a:p>
          <a:p>
            <a:pPr lvl="1">
              <a:buFontTx/>
              <a:buChar char="-"/>
            </a:pPr>
            <a:r>
              <a:rPr lang="en-US" sz="2000" dirty="0" smtClean="0"/>
              <a:t>Licensing and education requirements limit entry to health professions</a:t>
            </a:r>
          </a:p>
          <a:p>
            <a:pPr lvl="1">
              <a:buFontTx/>
              <a:buChar char="-"/>
            </a:pPr>
            <a:r>
              <a:rPr lang="en-US" sz="2000" dirty="0" smtClean="0"/>
              <a:t>Regulatory and cost factors limit entry to hospital markets</a:t>
            </a:r>
          </a:p>
          <a:p>
            <a:pPr lvl="1">
              <a:buFontTx/>
              <a:buChar char="-"/>
            </a:pPr>
            <a:r>
              <a:rPr lang="en-US" sz="2000" dirty="0" smtClean="0"/>
              <a:t>Patents limit entry to pharmaceutical and device markets</a:t>
            </a:r>
          </a:p>
          <a:p>
            <a:pPr marL="457200" lvl="1" indent="0">
              <a:buNone/>
            </a:pPr>
            <a:endParaRPr lang="en-US" sz="2000" dirty="0" smtClean="0"/>
          </a:p>
          <a:p>
            <a:pPr lvl="1">
              <a:buFont typeface="Symbol"/>
              <a:buChar char="Þ"/>
            </a:pPr>
            <a:r>
              <a:rPr lang="en-US" sz="2000" dirty="0" smtClean="0"/>
              <a:t> </a:t>
            </a:r>
            <a:r>
              <a:rPr lang="en-US" sz="2000" b="1" i="1" dirty="0" smtClean="0"/>
              <a:t>Good examples for discussing the values of competition and the competitive effects of licensing and patent protection</a:t>
            </a:r>
          </a:p>
          <a:p>
            <a:pPr lvl="1">
              <a:buFont typeface="Symbol"/>
              <a:buChar char="Þ"/>
            </a:pPr>
            <a:endParaRPr lang="en-US" sz="2000" dirty="0" smtClean="0"/>
          </a:p>
          <a:p>
            <a:pPr marL="457200" lvl="1" indent="0">
              <a:buNone/>
            </a:pPr>
            <a:endParaRPr lang="en-US" sz="2000" dirty="0" smtClean="0"/>
          </a:p>
          <a:p>
            <a:pPr>
              <a:buFontTx/>
              <a:buChar char="-"/>
            </a:pPr>
            <a:endParaRPr lang="en-US" sz="2400" dirty="0" smtClean="0"/>
          </a:p>
          <a:p>
            <a:pPr marL="400050" lvl="1" indent="0">
              <a:buNone/>
            </a:pPr>
            <a:endParaRPr lang="en-US" sz="2000" dirty="0" smtClean="0"/>
          </a:p>
          <a:p>
            <a:pPr marL="457200" indent="-457200">
              <a:buAutoNum type="arabicPeriod"/>
            </a:pPr>
            <a:endParaRPr lang="en-US" sz="2400" dirty="0" smtClean="0"/>
          </a:p>
          <a:p>
            <a:pPr marL="0" indent="0">
              <a:buNone/>
            </a:pPr>
            <a:endParaRPr lang="en-US" sz="2400" dirty="0" smtClean="0"/>
          </a:p>
          <a:p>
            <a:endParaRPr lang="en-US" sz="2400" dirty="0"/>
          </a:p>
        </p:txBody>
      </p:sp>
    </p:spTree>
    <p:extLst>
      <p:ext uri="{BB962C8B-B14F-4D97-AF65-F5344CB8AC3E}">
        <p14:creationId xmlns:p14="http://schemas.microsoft.com/office/powerpoint/2010/main" val="38407527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How Well Does the Model Fit Health Care?</a:t>
            </a:r>
            <a:endParaRPr lang="en-US" sz="3200" b="1" dirty="0"/>
          </a:p>
        </p:txBody>
      </p:sp>
      <p:sp>
        <p:nvSpPr>
          <p:cNvPr id="3" name="Content Placeholder 2"/>
          <p:cNvSpPr>
            <a:spLocks noGrp="1"/>
          </p:cNvSpPr>
          <p:nvPr>
            <p:ph idx="1"/>
          </p:nvPr>
        </p:nvSpPr>
        <p:spPr>
          <a:xfrm>
            <a:off x="381000" y="1600200"/>
            <a:ext cx="8305800" cy="4525963"/>
          </a:xfrm>
        </p:spPr>
        <p:txBody>
          <a:bodyPr>
            <a:normAutofit/>
          </a:bodyPr>
          <a:lstStyle/>
          <a:p>
            <a:pPr marL="0" indent="0">
              <a:buNone/>
            </a:pPr>
            <a:r>
              <a:rPr lang="en-US" sz="2200" b="1" u="sng" dirty="0" smtClean="0"/>
              <a:t>Moderate Deviation from the Model</a:t>
            </a:r>
          </a:p>
          <a:p>
            <a:pPr marL="457200" indent="-457200">
              <a:buAutoNum type="arabicPeriod" startAt="4"/>
            </a:pPr>
            <a:r>
              <a:rPr lang="en-US" sz="2200" dirty="0" smtClean="0"/>
              <a:t>No Externalities</a:t>
            </a:r>
          </a:p>
          <a:p>
            <a:pPr lvl="1">
              <a:buFontTx/>
              <a:buChar char="-"/>
            </a:pPr>
            <a:r>
              <a:rPr lang="en-US" sz="2000" dirty="0" smtClean="0"/>
              <a:t>Communicable diseases </a:t>
            </a:r>
          </a:p>
          <a:p>
            <a:pPr lvl="1">
              <a:buFont typeface="Symbol"/>
              <a:buChar char="Þ"/>
            </a:pPr>
            <a:r>
              <a:rPr lang="en-US" sz="2000" b="1" i="1" dirty="0" smtClean="0"/>
              <a:t> Supply/demand analysis of positive externalities from immunizations</a:t>
            </a:r>
          </a:p>
          <a:p>
            <a:pPr lvl="1">
              <a:buFont typeface="Symbol"/>
              <a:buChar char="Þ"/>
            </a:pPr>
            <a:endParaRPr lang="en-US" sz="2000" b="1" i="1" dirty="0" smtClean="0"/>
          </a:p>
          <a:p>
            <a:pPr marL="0" indent="0">
              <a:buNone/>
            </a:pPr>
            <a:endParaRPr lang="en-US" sz="2400" dirty="0" smtClean="0"/>
          </a:p>
          <a:p>
            <a:pPr marL="0" indent="0">
              <a:buNone/>
            </a:pPr>
            <a:endParaRPr lang="en-US" sz="2400" dirty="0" smtClean="0"/>
          </a:p>
          <a:p>
            <a:endParaRPr lang="en-US" sz="2400" dirty="0"/>
          </a:p>
          <a:p>
            <a:endParaRPr lang="en-US" sz="2400" dirty="0"/>
          </a:p>
        </p:txBody>
      </p:sp>
    </p:spTree>
    <p:extLst>
      <p:ext uri="{BB962C8B-B14F-4D97-AF65-F5344CB8AC3E}">
        <p14:creationId xmlns:p14="http://schemas.microsoft.com/office/powerpoint/2010/main" val="38281998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203</TotalTime>
  <Words>977</Words>
  <Application>Microsoft Office PowerPoint</Application>
  <PresentationFormat>On-screen Show (4:3)</PresentationFormat>
  <Paragraphs>155</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Health Policy Topics for a Principles of Economics Course</vt:lpstr>
      <vt:lpstr>Overview</vt:lpstr>
      <vt:lpstr>My Background</vt:lpstr>
      <vt:lpstr>Major Challenges in Health Care</vt:lpstr>
      <vt:lpstr>Health Care is Different</vt:lpstr>
      <vt:lpstr>The Textbook Model of Perfect Competition</vt:lpstr>
      <vt:lpstr>How Well Does the Model Fit Health Care?</vt:lpstr>
      <vt:lpstr>How Well Does the Model Fit Health Care?</vt:lpstr>
      <vt:lpstr>How Well Does the Model Fit Health Care?</vt:lpstr>
      <vt:lpstr>How Well Does the Model Fit Health Care?</vt:lpstr>
      <vt:lpstr>Information Issues in Health Insurance</vt:lpstr>
      <vt:lpstr>Information Issues in Health Insurance</vt:lpstr>
      <vt:lpstr>Employer-Sponsored Insurance</vt:lpstr>
      <vt:lpstr>Limitations of Employer-Sponsored Insurance</vt:lpstr>
      <vt:lpstr>The Three-Legged Stool  of the Affordable Care Act</vt:lpstr>
      <vt:lpstr>A Government Take-over of Health Care?</vt:lpstr>
    </vt:vector>
  </TitlesOfParts>
  <Company>Ross School of Business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Policy Topics for a Principles of Economics Course</dc:title>
  <dc:creator>Ross School of Business</dc:creator>
  <cp:lastModifiedBy>Ross School of Business</cp:lastModifiedBy>
  <cp:revision>16</cp:revision>
  <dcterms:created xsi:type="dcterms:W3CDTF">2012-11-28T16:36:39Z</dcterms:created>
  <dcterms:modified xsi:type="dcterms:W3CDTF">2012-11-28T20:00:24Z</dcterms:modified>
</cp:coreProperties>
</file>