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audio1.bin" ContentType="audio/unknown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0" r:id="rId3"/>
    <p:sldId id="257" r:id="rId4"/>
    <p:sldId id="296" r:id="rId5"/>
    <p:sldId id="294" r:id="rId6"/>
    <p:sldId id="258" r:id="rId7"/>
    <p:sldId id="269" r:id="rId8"/>
    <p:sldId id="270" r:id="rId9"/>
    <p:sldId id="338" r:id="rId10"/>
    <p:sldId id="310" r:id="rId11"/>
    <p:sldId id="303" r:id="rId12"/>
    <p:sldId id="304" r:id="rId13"/>
    <p:sldId id="305" r:id="rId14"/>
    <p:sldId id="266" r:id="rId15"/>
    <p:sldId id="306" r:id="rId16"/>
    <p:sldId id="291" r:id="rId17"/>
    <p:sldId id="339" r:id="rId18"/>
    <p:sldId id="335" r:id="rId19"/>
    <p:sldId id="342" r:id="rId20"/>
    <p:sldId id="340" r:id="rId21"/>
    <p:sldId id="337" r:id="rId22"/>
    <p:sldId id="271" r:id="rId23"/>
    <p:sldId id="278" r:id="rId24"/>
    <p:sldId id="302" r:id="rId25"/>
    <p:sldId id="322" r:id="rId26"/>
    <p:sldId id="324" r:id="rId27"/>
    <p:sldId id="325" r:id="rId28"/>
    <p:sldId id="341" r:id="rId29"/>
    <p:sldId id="292" r:id="rId30"/>
    <p:sldId id="264" r:id="rId31"/>
    <p:sldId id="28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0C670"/>
    <a:srgbClr val="E0BC5F"/>
    <a:srgbClr val="389494"/>
    <a:srgbClr val="7B1F7D"/>
    <a:srgbClr val="6733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9" autoAdjust="0"/>
    <p:restoredTop sz="94652" autoAdjust="0"/>
  </p:normalViewPr>
  <p:slideViewPr>
    <p:cSldViewPr>
      <p:cViewPr varScale="1">
        <p:scale>
          <a:sx n="99" d="100"/>
          <a:sy n="99" d="100"/>
        </p:scale>
        <p:origin x="-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464" y="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05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6C3110E-3B9B-7B49-91AC-F665E644A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CBCA257-91B8-9244-B579-81EDBDB41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B5B7B-0ECB-9D4B-B22E-C86DDA901BB8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does this show up??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pic>
        <p:nvPicPr>
          <p:cNvPr id="8" name="Picture 11" descr="MITlogos6_r_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0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logo_pr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91185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2026-CCE9-1A4B-8C26-50BE0F4CD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D351-B6FA-FF43-A00F-3A0039372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86F9-1DE3-414B-90D9-05A8457F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5505-F8C2-6D49-A410-10F14F3D9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2803-BC13-3F44-8E62-CF286F8BD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6861-C94C-9846-846D-DADABA00D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D7E5-0EA9-D146-9993-01E68FC7F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26F6-F98F-7540-B616-C21E86F2E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EBF0-9D77-004F-AA8D-77463E9FE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C54F-6603-5C4F-A871-35B95D378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C2656-30BC-594F-8261-BDC99AE30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C6B7-C352-E548-9087-47F7E0278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74AE-163A-7A41-9E2A-390D3597A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20B2-5AB7-1C47-ACD3-CFC88AB06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310B813-8948-5C4E-AEB7-805653C9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pic>
        <p:nvPicPr>
          <p:cNvPr id="1035" name="Picture 11" descr="MITlogos6_r_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6096000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logo_prin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91400" y="591185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¢"/>
        <a:defRPr sz="3000">
          <a:solidFill>
            <a:schemeClr val="tx2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l"/>
        <a:defRPr sz="28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hyperlink" Target="http://www2.bc.edu/~lewbe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1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ctl.stanford.edu/Tomprof/index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Active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Learning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and Interactive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Teaching</a:t>
            </a:r>
            <a:r>
              <a:rPr lang="en-US" sz="4800" dirty="0" smtClean="0">
                <a:ea typeface="+mj-ea"/>
                <a:cs typeface="+mj-cs"/>
              </a:rPr>
              <a:t> </a:t>
            </a:r>
            <a:endParaRPr lang="en-US" sz="4800" dirty="0"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77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(or Teaching to Help Students Learn)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5334000" y="4487684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dirty="0"/>
              <a:t>Janet Rankin, Ph. D.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dirty="0"/>
              <a:t>Associate Director 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US" dirty="0"/>
              <a:t>Teaching &amp; Learning Lab - 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3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531100" cy="1143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Planning </a:t>
            </a:r>
            <a:r>
              <a:rPr lang="en-US" sz="4000" i="1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backwards</a:t>
            </a:r>
            <a:r>
              <a:rPr lang="en-US" sz="40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 can help you design &amp; deliver a more effective course</a:t>
            </a:r>
          </a:p>
        </p:txBody>
      </p:sp>
      <p:sp>
        <p:nvSpPr>
          <p:cNvPr id="117763" name="TextBox 12"/>
          <p:cNvSpPr txBox="1">
            <a:spLocks noChangeArrowheads="1"/>
          </p:cNvSpPr>
          <p:nvPr/>
        </p:nvSpPr>
        <p:spPr bwMode="auto">
          <a:xfrm>
            <a:off x="3429000" y="5638800"/>
            <a:ext cx="559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dirty="0">
                <a:latin typeface="+mn-lt"/>
              </a:rPr>
              <a:t>Wiggins &amp; </a:t>
            </a:r>
            <a:r>
              <a:rPr lang="en-US" dirty="0" err="1">
                <a:latin typeface="+mn-lt"/>
              </a:rPr>
              <a:t>McTighe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Understanding by Design, </a:t>
            </a:r>
            <a:r>
              <a:rPr lang="en-US" dirty="0" err="1">
                <a:latin typeface="+mn-lt"/>
              </a:rPr>
              <a:t>p</a:t>
            </a:r>
            <a:r>
              <a:rPr lang="en-US" dirty="0">
                <a:latin typeface="+mn-lt"/>
              </a:rPr>
              <a:t>. 18</a:t>
            </a:r>
          </a:p>
        </p:txBody>
      </p:sp>
      <p:grpSp>
        <p:nvGrpSpPr>
          <p:cNvPr id="50180" name="Group 20"/>
          <p:cNvGrpSpPr>
            <a:grpSpLocks/>
          </p:cNvGrpSpPr>
          <p:nvPr/>
        </p:nvGrpSpPr>
        <p:grpSpPr bwMode="auto">
          <a:xfrm>
            <a:off x="838200" y="2209929"/>
            <a:ext cx="7724775" cy="2362072"/>
            <a:chOff x="816" y="1129"/>
            <a:chExt cx="4866" cy="1495"/>
          </a:xfrm>
        </p:grpSpPr>
        <p:grpSp>
          <p:nvGrpSpPr>
            <p:cNvPr id="50185" name="Group 19"/>
            <p:cNvGrpSpPr>
              <a:grpSpLocks/>
            </p:cNvGrpSpPr>
            <p:nvPr/>
          </p:nvGrpSpPr>
          <p:grpSpPr bwMode="auto">
            <a:xfrm>
              <a:off x="816" y="1129"/>
              <a:ext cx="4608" cy="875"/>
              <a:chOff x="930" y="1141"/>
              <a:chExt cx="4608" cy="875"/>
            </a:xfrm>
          </p:grpSpPr>
          <p:grpSp>
            <p:nvGrpSpPr>
              <p:cNvPr id="50189" name="Group 5"/>
              <p:cNvGrpSpPr>
                <a:grpSpLocks/>
              </p:cNvGrpSpPr>
              <p:nvPr/>
            </p:nvGrpSpPr>
            <p:grpSpPr bwMode="auto">
              <a:xfrm>
                <a:off x="2678" y="1158"/>
                <a:ext cx="1251" cy="858"/>
                <a:chOff x="2112" y="1056"/>
                <a:chExt cx="1449" cy="864"/>
              </a:xfrm>
            </p:grpSpPr>
            <p:sp>
              <p:nvSpPr>
                <p:cNvPr id="2" name="Rounded Rectangle 5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1296" cy="864"/>
                </a:xfrm>
                <a:prstGeom prst="roundRect">
                  <a:avLst>
                    <a:gd name="adj" fmla="val 16667"/>
                  </a:avLst>
                </a:prstGeom>
                <a:noFill/>
                <a:ln w="28575">
                  <a:solidFill>
                    <a:srgbClr val="6E1313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34" charset="0"/>
                    <a:ea typeface="ＭＳ Ｐゴシック" pitchFamily="-105" charset="-128"/>
                  </a:endParaRPr>
                </a:p>
              </p:txBody>
            </p:sp>
            <p:sp>
              <p:nvSpPr>
                <p:cNvPr id="117780" name="Rectangle 8"/>
                <p:cNvSpPr>
                  <a:spLocks noChangeArrowheads="1"/>
                </p:cNvSpPr>
                <p:nvPr/>
              </p:nvSpPr>
              <p:spPr bwMode="auto">
                <a:xfrm>
                  <a:off x="2151" y="1218"/>
                  <a:ext cx="1410" cy="4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>
                    <a:defRPr/>
                  </a:pPr>
                  <a:r>
                    <a:rPr lang="en-US" dirty="0" smtClean="0">
                      <a:latin typeface="+mn-lt"/>
                    </a:rPr>
                    <a:t>Assignments &amp; Assessments</a:t>
                  </a:r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5" name="Rounded Rectangle 4"/>
              <p:cNvSpPr>
                <a:spLocks noChangeArrowheads="1"/>
              </p:cNvSpPr>
              <p:nvPr/>
            </p:nvSpPr>
            <p:spPr bwMode="auto">
              <a:xfrm>
                <a:off x="930" y="1141"/>
                <a:ext cx="1119" cy="858"/>
              </a:xfrm>
              <a:prstGeom prst="roundRect">
                <a:avLst>
                  <a:gd name="adj" fmla="val 16667"/>
                </a:avLst>
              </a:prstGeom>
              <a:noFill/>
              <a:ln w="44450">
                <a:solidFill>
                  <a:srgbClr val="6E1313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  <a:ea typeface="ＭＳ Ｐゴシック" pitchFamily="-105" charset="-128"/>
                </a:endParaRPr>
              </a:p>
            </p:txBody>
          </p:sp>
          <p:sp>
            <p:nvSpPr>
              <p:cNvPr id="117774" name="TextBox 7"/>
              <p:cNvSpPr txBox="1">
                <a:spLocks noChangeArrowheads="1"/>
              </p:cNvSpPr>
              <p:nvPr/>
            </p:nvSpPr>
            <p:spPr bwMode="auto">
              <a:xfrm>
                <a:off x="1057" y="1295"/>
                <a:ext cx="10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63500" dir="2700000">
                  <a:srgbClr val="FFFFFF">
                    <a:alpha val="43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r>
                  <a:rPr lang="en-US" b="1" dirty="0">
                    <a:solidFill>
                      <a:schemeClr val="tx2"/>
                    </a:solidFill>
                    <a:latin typeface="+mn-lt"/>
                  </a:rPr>
                  <a:t>Course Outcomes</a:t>
                </a:r>
              </a:p>
            </p:txBody>
          </p:sp>
          <p:sp>
            <p:nvSpPr>
              <p:cNvPr id="117775" name="TextBox 9"/>
              <p:cNvSpPr txBox="1">
                <a:spLocks noChangeArrowheads="1"/>
              </p:cNvSpPr>
              <p:nvPr/>
            </p:nvSpPr>
            <p:spPr bwMode="auto">
              <a:xfrm>
                <a:off x="4311" y="1212"/>
                <a:ext cx="1227" cy="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r>
                  <a:rPr lang="en-US" dirty="0">
                    <a:latin typeface="+mn-lt"/>
                  </a:rPr>
                  <a:t>Learning Experiences &amp; Instruction</a:t>
                </a:r>
              </a:p>
            </p:txBody>
          </p:sp>
          <p:sp>
            <p:nvSpPr>
              <p:cNvPr id="6" name="Rounded Rectangle 5"/>
              <p:cNvSpPr>
                <a:spLocks noChangeArrowheads="1"/>
              </p:cNvSpPr>
              <p:nvPr/>
            </p:nvSpPr>
            <p:spPr bwMode="auto">
              <a:xfrm>
                <a:off x="4294" y="1158"/>
                <a:ext cx="1221" cy="858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6E1313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  <a:ea typeface="ＭＳ Ｐゴシック" pitchFamily="-105" charset="-128"/>
                </a:endParaRPr>
              </a:p>
            </p:txBody>
          </p:sp>
          <p:sp>
            <p:nvSpPr>
              <p:cNvPr id="50194" name="AutoShape 14"/>
              <p:cNvSpPr>
                <a:spLocks noChangeArrowheads="1"/>
              </p:cNvSpPr>
              <p:nvPr/>
            </p:nvSpPr>
            <p:spPr bwMode="auto">
              <a:xfrm>
                <a:off x="2245" y="1396"/>
                <a:ext cx="332" cy="286"/>
              </a:xfrm>
              <a:prstGeom prst="rightArrow">
                <a:avLst>
                  <a:gd name="adj1" fmla="val 50000"/>
                  <a:gd name="adj2" fmla="val 29021"/>
                </a:avLst>
              </a:prstGeom>
              <a:solidFill>
                <a:srgbClr val="6E1313">
                  <a:alpha val="89803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5" name="AutoShape 15"/>
              <p:cNvSpPr>
                <a:spLocks noChangeArrowheads="1"/>
              </p:cNvSpPr>
              <p:nvPr/>
            </p:nvSpPr>
            <p:spPr bwMode="auto">
              <a:xfrm>
                <a:off x="3903" y="1396"/>
                <a:ext cx="332" cy="286"/>
              </a:xfrm>
              <a:prstGeom prst="rightArrow">
                <a:avLst>
                  <a:gd name="adj1" fmla="val 50000"/>
                  <a:gd name="adj2" fmla="val 29021"/>
                </a:avLst>
              </a:prstGeom>
              <a:solidFill>
                <a:srgbClr val="6E1313">
                  <a:alpha val="89803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7769" name="Text Box 16"/>
            <p:cNvSpPr txBox="1">
              <a:spLocks noChangeArrowheads="1"/>
            </p:cNvSpPr>
            <p:nvPr/>
          </p:nvSpPr>
          <p:spPr bwMode="auto">
            <a:xfrm>
              <a:off x="816" y="2124"/>
              <a:ext cx="149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i="1" dirty="0">
                  <a:latin typeface="+mn-lt"/>
                </a:rPr>
                <a:t>What’s important?</a:t>
              </a:r>
            </a:p>
          </p:txBody>
        </p:sp>
        <p:sp>
          <p:nvSpPr>
            <p:cNvPr id="117770" name="Text Box 17"/>
            <p:cNvSpPr txBox="1">
              <a:spLocks noChangeArrowheads="1"/>
            </p:cNvSpPr>
            <p:nvPr/>
          </p:nvSpPr>
          <p:spPr bwMode="auto">
            <a:xfrm>
              <a:off x="2454" y="2094"/>
              <a:ext cx="14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i="1" dirty="0">
                  <a:latin typeface="+mn-lt"/>
                </a:rPr>
                <a:t>How do you know if they get it?</a:t>
              </a:r>
            </a:p>
          </p:txBody>
        </p:sp>
        <p:sp>
          <p:nvSpPr>
            <p:cNvPr id="117771" name="Text Box 18"/>
            <p:cNvSpPr txBox="1">
              <a:spLocks noChangeArrowheads="1"/>
            </p:cNvSpPr>
            <p:nvPr/>
          </p:nvSpPr>
          <p:spPr bwMode="auto">
            <a:xfrm>
              <a:off x="4266" y="2098"/>
              <a:ext cx="141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i="1" dirty="0">
                  <a:latin typeface="+mn-lt"/>
                </a:rPr>
                <a:t>How do you help them get it?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600200" y="4505325"/>
            <a:ext cx="5400675" cy="954088"/>
            <a:chOff x="1386" y="2838"/>
            <a:chExt cx="3402" cy="601"/>
          </a:xfrm>
        </p:grpSpPr>
        <p:sp>
          <p:nvSpPr>
            <p:cNvPr id="117766" name="Text Box 19"/>
            <p:cNvSpPr txBox="1">
              <a:spLocks noChangeArrowheads="1"/>
            </p:cNvSpPr>
            <p:nvPr/>
          </p:nvSpPr>
          <p:spPr bwMode="auto">
            <a:xfrm>
              <a:off x="2668" y="2916"/>
              <a:ext cx="13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i="1" dirty="0">
                  <a:solidFill>
                    <a:srgbClr val="800000"/>
                  </a:solidFill>
                  <a:latin typeface="+mn-lt"/>
                  <a:sym typeface="Wingdings" pitchFamily="2" charset="2"/>
                </a:rPr>
                <a:t>delivery (time)</a:t>
              </a:r>
            </a:p>
          </p:txBody>
        </p:sp>
        <p:sp>
          <p:nvSpPr>
            <p:cNvPr id="50184" name="AutoShape 21"/>
            <p:cNvSpPr>
              <a:spLocks noChangeArrowheads="1"/>
            </p:cNvSpPr>
            <p:nvPr/>
          </p:nvSpPr>
          <p:spPr bwMode="auto">
            <a:xfrm flipH="1" flipV="1">
              <a:off x="1386" y="2838"/>
              <a:ext cx="3402" cy="438"/>
            </a:xfrm>
            <a:prstGeom prst="curvedDownArrow">
              <a:avLst>
                <a:gd name="adj1" fmla="val 52644"/>
                <a:gd name="adj2" fmla="val 207986"/>
                <a:gd name="adj3" fmla="val 33333"/>
              </a:avLst>
            </a:prstGeom>
            <a:solidFill>
              <a:srgbClr val="8C8DC6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ym typeface="Wingdings" charset="2"/>
              </a:endParaRPr>
            </a:p>
          </p:txBody>
        </p:sp>
      </p:grpSp>
      <p:sp>
        <p:nvSpPr>
          <p:cNvPr id="23" name="Rounded Rectangle 22"/>
          <p:cNvSpPr/>
          <p:nvPr/>
        </p:nvSpPr>
        <p:spPr bwMode="auto">
          <a:xfrm>
            <a:off x="609600" y="1905000"/>
            <a:ext cx="2590800" cy="2438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838200" y="2209800"/>
            <a:ext cx="1776413" cy="1355624"/>
          </a:xfrm>
          <a:prstGeom prst="roundRect">
            <a:avLst>
              <a:gd name="adj" fmla="val 16667"/>
            </a:avLst>
          </a:prstGeom>
          <a:solidFill>
            <a:srgbClr val="800000">
              <a:alpha val="10000"/>
            </a:srgbClr>
          </a:solidFill>
          <a:ln w="28575">
            <a:solidFill>
              <a:srgbClr val="6E131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2296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You may find it helpful to consider </a:t>
            </a:r>
            <a:br>
              <a:rPr lang="en-US" sz="36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6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Learning Outcomes in terms of </a:t>
            </a:r>
            <a:br>
              <a:rPr lang="en-US" sz="36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6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Knowledge, Skills &amp; Attitudes</a:t>
            </a:r>
          </a:p>
        </p:txBody>
      </p:sp>
      <p:graphicFrame>
        <p:nvGraphicFramePr>
          <p:cNvPr id="4" name="Group 45"/>
          <p:cNvGraphicFramePr>
            <a:graphicFrameLocks noGrp="1"/>
          </p:cNvGraphicFramePr>
          <p:nvPr/>
        </p:nvGraphicFramePr>
        <p:xfrm>
          <a:off x="1343025" y="2057400"/>
          <a:ext cx="7496175" cy="4232275"/>
        </p:xfrm>
        <a:graphic>
          <a:graphicData uri="http://schemas.openxmlformats.org/drawingml/2006/table">
            <a:tbl>
              <a:tblPr/>
              <a:tblGrid>
                <a:gridCol w="3124200"/>
                <a:gridCol w="4371975"/>
              </a:tblGrid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Knowledge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What students should know and understand by the time the course is completed?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Skills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What students should be able to do by the time the course is completed?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Attitudes/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Attributes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757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F5757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For example, how confident students are that they can perform identified skills?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Your learning outcomes should address a range of cognitive abilities</a:t>
            </a:r>
            <a:endParaRPr lang="en-US" dirty="0"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1184275" y="2019300"/>
            <a:ext cx="4619625" cy="3175000"/>
            <a:chOff x="3279775" y="2185988"/>
            <a:chExt cx="4137025" cy="2944812"/>
          </a:xfrm>
        </p:grpSpPr>
        <p:grpSp>
          <p:nvGrpSpPr>
            <p:cNvPr id="27659" name="Group 2"/>
            <p:cNvGrpSpPr>
              <a:grpSpLocks/>
            </p:cNvGrpSpPr>
            <p:nvPr/>
          </p:nvGrpSpPr>
          <p:grpSpPr bwMode="auto">
            <a:xfrm>
              <a:off x="3279775" y="2185988"/>
              <a:ext cx="4137025" cy="2944812"/>
              <a:chOff x="3094" y="6407"/>
              <a:chExt cx="7908" cy="5508"/>
            </a:xfrm>
          </p:grpSpPr>
          <p:sp>
            <p:nvSpPr>
              <p:cNvPr id="43011" name="AutoShape 3"/>
              <p:cNvSpPr>
                <a:spLocks noChangeArrowheads="1"/>
              </p:cNvSpPr>
              <p:nvPr/>
            </p:nvSpPr>
            <p:spPr bwMode="auto">
              <a:xfrm>
                <a:off x="3094" y="6407"/>
                <a:ext cx="7908" cy="550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43012" name="Line 4"/>
              <p:cNvSpPr>
                <a:spLocks noChangeShapeType="1"/>
              </p:cNvSpPr>
              <p:nvPr/>
            </p:nvSpPr>
            <p:spPr bwMode="auto">
              <a:xfrm>
                <a:off x="4260" y="10320"/>
                <a:ext cx="5557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>
                <a:off x="5352" y="8737"/>
                <a:ext cx="3348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>
                <a:off x="5977" y="7908"/>
                <a:ext cx="2171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4722" y="9585"/>
                <a:ext cx="4536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43016" name="Line 8"/>
              <p:cNvSpPr>
                <a:spLocks noChangeShapeType="1"/>
              </p:cNvSpPr>
              <p:nvPr/>
            </p:nvSpPr>
            <p:spPr bwMode="auto">
              <a:xfrm>
                <a:off x="3697" y="11089"/>
                <a:ext cx="6707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</p:grp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4910417" y="2595317"/>
              <a:ext cx="982365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create</a:t>
              </a: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4788155" y="3010535"/>
              <a:ext cx="1205566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evaluate</a:t>
              </a:r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4854972" y="3428699"/>
              <a:ext cx="1050606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analyze</a:t>
              </a:r>
            </a:p>
          </p:txBody>
        </p:sp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4722758" y="4689078"/>
              <a:ext cx="1373322" cy="425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remember</a:t>
              </a:r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4685795" y="4272388"/>
              <a:ext cx="1536812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understand</a:t>
              </a:r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4927477" y="3848335"/>
              <a:ext cx="914126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apply</a:t>
              </a:r>
            </a:p>
          </p:txBody>
        </p:sp>
      </p:grpSp>
      <p:sp>
        <p:nvSpPr>
          <p:cNvPr id="27652" name="TextBox 16"/>
          <p:cNvSpPr txBox="1">
            <a:spLocks noChangeArrowheads="1"/>
          </p:cNvSpPr>
          <p:nvPr/>
        </p:nvSpPr>
        <p:spPr bwMode="auto">
          <a:xfrm>
            <a:off x="5257800" y="5727700"/>
            <a:ext cx="388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Gill Sans MT" charset="-18"/>
              </a:rPr>
              <a:t>Bloom (1956), Anderson et al (2001)</a:t>
            </a:r>
          </a:p>
          <a:p>
            <a:endParaRPr lang="en-US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4876800" y="3028950"/>
            <a:ext cx="4267200" cy="1771650"/>
          </a:xfrm>
          <a:prstGeom prst="wedgeRoundRectCallout">
            <a:avLst>
              <a:gd name="adj1" fmla="val -62277"/>
              <a:gd name="adj2" fmla="val 32390"/>
              <a:gd name="adj3" fmla="val 16667"/>
            </a:avLst>
          </a:prstGeom>
          <a:solidFill>
            <a:srgbClr val="F0C67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new information is integrated with existing schemas and cognitive frameworks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876800" y="1974850"/>
            <a:ext cx="4267200" cy="1143000"/>
          </a:xfrm>
          <a:prstGeom prst="wedgeRoundRectCallout">
            <a:avLst>
              <a:gd name="adj1" fmla="val -70162"/>
              <a:gd name="adj2" fmla="val 53056"/>
              <a:gd name="adj3" fmla="val 16667"/>
            </a:avLst>
          </a:prstGeom>
          <a:solidFill>
            <a:srgbClr val="FED46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make judgments based</a:t>
            </a:r>
            <a:br>
              <a:rPr lang="en-US" b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b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on criteria and standards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737225" y="2333625"/>
            <a:ext cx="3406775" cy="1524000"/>
          </a:xfrm>
          <a:prstGeom prst="wedgeRoundRectCallout">
            <a:avLst>
              <a:gd name="adj1" fmla="val -98751"/>
              <a:gd name="adj2" fmla="val 65626"/>
              <a:gd name="adj3" fmla="val 16667"/>
            </a:avLst>
          </a:prstGeom>
          <a:solidFill>
            <a:srgbClr val="FED46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utilize procedures to perform exercises or solve problems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876800" y="1854200"/>
            <a:ext cx="4267200" cy="2286000"/>
          </a:xfrm>
          <a:prstGeom prst="wedgeRoundRectCallout">
            <a:avLst>
              <a:gd name="adj1" fmla="val -68154"/>
              <a:gd name="adj2" fmla="val 27223"/>
              <a:gd name="adj3" fmla="val 16667"/>
            </a:avLst>
          </a:prstGeom>
          <a:solidFill>
            <a:srgbClr val="FED46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divide material into its constituent parts and determine how the parts are related to each other and to an overall structure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4876800" y="1295400"/>
            <a:ext cx="4267200" cy="1600200"/>
          </a:xfrm>
          <a:prstGeom prst="wedgeRoundRectCallout">
            <a:avLst>
              <a:gd name="adj1" fmla="val -72881"/>
              <a:gd name="adj2" fmla="val 38788"/>
              <a:gd name="adj3" fmla="val 16667"/>
            </a:avLst>
          </a:prstGeom>
          <a:solidFill>
            <a:srgbClr val="FED46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put elements together to form a coherent or functional whole</a:t>
            </a:r>
            <a:br>
              <a:rPr lang="en-US" b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endParaRPr lang="en-US" b="1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8229600" cy="1143000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Use </a:t>
            </a:r>
            <a:r>
              <a:rPr lang="en-US" sz="3800" i="1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Active verbs</a:t>
            </a:r>
            <a:r>
              <a:rPr lang="en-US" sz="38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 to articulate your </a:t>
            </a:r>
            <a:br>
              <a:rPr lang="en-US" sz="38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learning outcomes</a:t>
            </a:r>
          </a:p>
        </p:txBody>
      </p:sp>
      <p:graphicFrame>
        <p:nvGraphicFramePr>
          <p:cNvPr id="40097" name="Group 161"/>
          <p:cNvGraphicFramePr>
            <a:graphicFrameLocks noGrp="1"/>
          </p:cNvGraphicFramePr>
          <p:nvPr/>
        </p:nvGraphicFramePr>
        <p:xfrm>
          <a:off x="1317625" y="1936750"/>
          <a:ext cx="7534275" cy="4280662"/>
        </p:xfrm>
        <a:graphic>
          <a:graphicData uri="http://schemas.openxmlformats.org/drawingml/2006/table">
            <a:tbl>
              <a:tblPr/>
              <a:tblGrid>
                <a:gridCol w="2085975"/>
                <a:gridCol w="1876425"/>
                <a:gridCol w="1600200"/>
                <a:gridCol w="1971675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analyze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appreciate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classify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collaborate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compare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compute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contrast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define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demonstrate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direct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derive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designate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discuss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display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evaluate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explain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identify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integrate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interpret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justify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list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name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organize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outline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report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respond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solicit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state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263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•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synthesize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>
              <a:srgbClr val="000000">
                <a:alpha val="28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Learning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Outcomes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: 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Examples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7010400" cy="4114800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600" i="1">
                <a:ea typeface="ＭＳ Ｐゴシック" charset="-128"/>
                <a:cs typeface="ＭＳ Ｐゴシック" charset="-128"/>
              </a:rPr>
              <a:t>Students successfully completing 16.030/040 will be able to:</a:t>
            </a: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b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Demonstrate</a:t>
            </a:r>
            <a:r>
              <a:rPr lang="en-US" sz="2600">
                <a:ea typeface="ＭＳ Ｐゴシック" charset="-128"/>
                <a:cs typeface="ＭＳ Ｐゴシック" charset="-128"/>
              </a:rPr>
              <a:t> an understanding of the fundamental properties of linear systems, by </a:t>
            </a:r>
            <a:r>
              <a:rPr lang="en-US" sz="2600" b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explaining </a:t>
            </a:r>
            <a:r>
              <a:rPr lang="en-US" sz="2600">
                <a:ea typeface="ＭＳ Ｐゴシック" charset="-128"/>
                <a:cs typeface="ＭＳ Ｐゴシック" charset="-128"/>
              </a:rPr>
              <a:t>the properties to others.</a:t>
            </a: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b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Use</a:t>
            </a:r>
            <a:r>
              <a:rPr lang="en-US" sz="2600">
                <a:ea typeface="ＭＳ Ｐゴシック" charset="-128"/>
                <a:cs typeface="ＭＳ Ｐゴシック" charset="-128"/>
              </a:rPr>
              <a:t> linear systems tools, especially transform analysis and convolution to </a:t>
            </a:r>
            <a:r>
              <a:rPr lang="en-US" sz="2600" b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analyze</a:t>
            </a:r>
            <a:r>
              <a:rPr lang="en-US" sz="2600">
                <a:ea typeface="ＭＳ Ｐゴシック" charset="-128"/>
                <a:cs typeface="ＭＳ Ｐゴシック" charset="-128"/>
              </a:rPr>
              <a:t> &amp; </a:t>
            </a:r>
            <a:r>
              <a:rPr lang="en-US" sz="2600" b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predict</a:t>
            </a:r>
            <a:r>
              <a:rPr lang="en-US" sz="2600">
                <a:ea typeface="ＭＳ Ｐゴシック" charset="-128"/>
                <a:cs typeface="ＭＳ Ｐゴシック" charset="-128"/>
              </a:rPr>
              <a:t> the behavior of linear systems.</a:t>
            </a: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b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Appreciate</a:t>
            </a:r>
            <a:r>
              <a:rPr lang="en-US" sz="2600">
                <a:ea typeface="ＭＳ Ｐゴシック" charset="-128"/>
                <a:cs typeface="ＭＳ Ｐゴシック" charset="-128"/>
              </a:rPr>
              <a:t> the importance of linear systems analysis in aerospace systems.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en-US" sz="2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4114800" y="990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057400" y="5943600"/>
            <a:ext cx="54102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2.  From Prof. Steven Hall’s “Signals &amp; Systems Module in Unified Engineering (16.01-16.04)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Learning Outcomes </a:t>
            </a:r>
            <a:r>
              <a:rPr lang="en-US" sz="44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  <a:sym typeface="Symbol" pitchFamily="18" charset="2"/>
              </a:rPr>
              <a:t>are NOT Just </a:t>
            </a:r>
            <a:r>
              <a:rPr lang="en-US" sz="44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Topics</a:t>
            </a:r>
            <a:endParaRPr lang="en-US" dirty="0">
              <a:solidFill>
                <a:srgbClr val="33666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1447800" y="160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  <a:cs typeface="Arial" pitchFamily="34" charset="0"/>
              </a:rPr>
              <a:t>When establishing learning Outcomes  </a:t>
            </a:r>
            <a:br>
              <a:rPr lang="en-US" sz="3000" dirty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en-US" sz="3000" dirty="0">
                <a:solidFill>
                  <a:schemeClr val="tx2"/>
                </a:solidFill>
                <a:latin typeface="+mn-lt"/>
                <a:cs typeface="Arial" pitchFamily="34" charset="0"/>
                <a:sym typeface="Symbol" pitchFamily="18" charset="2"/>
              </a:rPr>
              <a:t>ask yourself the following questions</a:t>
            </a:r>
            <a:r>
              <a:rPr lang="en-US" sz="2800" dirty="0">
                <a:solidFill>
                  <a:schemeClr val="tx2"/>
                </a:solidFill>
                <a:cs typeface="Arial" pitchFamily="34" charset="0"/>
                <a:sym typeface="Symbol" pitchFamily="18" charset="2"/>
              </a:rPr>
              <a:t>: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95425" y="2667000"/>
            <a:ext cx="67341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900" i="1" dirty="0">
                <a:latin typeface="+mn-lt"/>
              </a:rPr>
              <a:t>Are the learning outcomes:</a:t>
            </a:r>
          </a:p>
          <a:p>
            <a:pPr marL="342900" indent="-342900">
              <a:spcBef>
                <a:spcPct val="50000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2900" dirty="0">
                <a:latin typeface="+mn-lt"/>
              </a:rPr>
              <a:t>stated from the learner’s perspective (“You will be able to…”?</a:t>
            </a:r>
          </a:p>
          <a:p>
            <a:pPr marL="342900" indent="-342900">
              <a:spcBef>
                <a:spcPct val="50000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2900" dirty="0">
                <a:latin typeface="+mn-lt"/>
              </a:rPr>
              <a:t>measureable?  What will I accept as evidence that learning has occurred?</a:t>
            </a:r>
          </a:p>
          <a:p>
            <a:pPr marL="342900" indent="-342900">
              <a:spcBef>
                <a:spcPct val="50000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2900" dirty="0">
                <a:latin typeface="+mn-lt"/>
              </a:rPr>
              <a:t>clearly stated?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2"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Think-Write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667000"/>
            <a:ext cx="7010400" cy="2057400"/>
          </a:xfrm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u="sng" dirty="0" smtClean="0">
                <a:ea typeface="ＭＳ Ｐゴシック" charset="-128"/>
                <a:cs typeface="ＭＳ Ｐゴシック" charset="-128"/>
              </a:rPr>
              <a:t>Index Card #2</a:t>
            </a:r>
          </a:p>
          <a:p>
            <a:pPr marL="571500" indent="-571500" eaLnBrk="1" hangingPunct="1">
              <a:buNone/>
            </a:pPr>
            <a:endParaRPr lang="en-US" sz="1400" i="1" u="sng" dirty="0" smtClean="0">
              <a:ea typeface="ＭＳ Ｐゴシック" charset="-128"/>
              <a:cs typeface="ＭＳ Ｐゴシック" charset="-128"/>
            </a:endParaRPr>
          </a:p>
          <a:p>
            <a:pPr marL="571500" indent="-571500" eaLnBrk="1" hangingPunct="1"/>
            <a:r>
              <a:rPr lang="en-US" i="1" dirty="0" smtClean="0">
                <a:ea typeface="ＭＳ Ｐゴシック" charset="-128"/>
                <a:cs typeface="ＭＳ Ｐゴシック" charset="-128"/>
              </a:rPr>
              <a:t>For the course that you identified on on  Index Card #1, write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down at least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 2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learning outcomes.  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43000" y="2505075"/>
            <a:ext cx="7772400" cy="14700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>2. Planning Backwards: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Creating meaningful </a:t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assignments &amp; assessments</a:t>
            </a:r>
            <a:endParaRPr lang="en-US" b="1" dirty="0" smtClean="0">
              <a:solidFill>
                <a:schemeClr val="tx2">
                  <a:satMod val="130000"/>
                </a:schemeClr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3"/>
          <p:cNvSpPr>
            <a:spLocks noGrp="1"/>
          </p:cNvSpPr>
          <p:nvPr>
            <p:ph type="title"/>
          </p:nvPr>
        </p:nvSpPr>
        <p:spPr>
          <a:xfrm>
            <a:off x="1384300" y="381000"/>
            <a:ext cx="7531100" cy="1143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Planning </a:t>
            </a:r>
            <a:r>
              <a:rPr lang="en-US" sz="4000" i="1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backwards</a:t>
            </a:r>
            <a:r>
              <a:rPr lang="en-US" sz="40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 can help you design &amp; deliver a more effective course</a:t>
            </a:r>
          </a:p>
        </p:txBody>
      </p:sp>
      <p:sp>
        <p:nvSpPr>
          <p:cNvPr id="117763" name="TextBox 12"/>
          <p:cNvSpPr txBox="1">
            <a:spLocks noChangeArrowheads="1"/>
          </p:cNvSpPr>
          <p:nvPr/>
        </p:nvSpPr>
        <p:spPr bwMode="auto">
          <a:xfrm>
            <a:off x="3429000" y="5638800"/>
            <a:ext cx="559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dirty="0">
                <a:latin typeface="+mn-lt"/>
              </a:rPr>
              <a:t>Wiggins &amp; </a:t>
            </a:r>
            <a:r>
              <a:rPr lang="en-US" dirty="0" err="1">
                <a:latin typeface="+mn-lt"/>
              </a:rPr>
              <a:t>McTighe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Understanding by Design, </a:t>
            </a:r>
            <a:r>
              <a:rPr lang="en-US" dirty="0" err="1">
                <a:latin typeface="+mn-lt"/>
              </a:rPr>
              <a:t>p</a:t>
            </a:r>
            <a:r>
              <a:rPr lang="en-US" dirty="0">
                <a:latin typeface="+mn-lt"/>
              </a:rPr>
              <a:t>. 18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38200" y="2209929"/>
            <a:ext cx="7724775" cy="2362072"/>
            <a:chOff x="816" y="1129"/>
            <a:chExt cx="4866" cy="1495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16" y="1129"/>
              <a:ext cx="4608" cy="875"/>
              <a:chOff x="930" y="1141"/>
              <a:chExt cx="4608" cy="87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658" y="1158"/>
                <a:ext cx="1217" cy="858"/>
                <a:chOff x="2089" y="1056"/>
                <a:chExt cx="1410" cy="864"/>
              </a:xfrm>
            </p:grpSpPr>
            <p:sp>
              <p:nvSpPr>
                <p:cNvPr id="2" name="Rounded Rectangle 5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1296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0000">
                    <a:alpha val="23000"/>
                  </a:srgbClr>
                </a:solidFill>
                <a:ln w="28575">
                  <a:solidFill>
                    <a:srgbClr val="6E1313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34" charset="0"/>
                    <a:ea typeface="ＭＳ Ｐゴシック" pitchFamily="-105" charset="-128"/>
                  </a:endParaRPr>
                </a:p>
              </p:txBody>
            </p:sp>
            <p:sp>
              <p:nvSpPr>
                <p:cNvPr id="117780" name="Rectangle 8"/>
                <p:cNvSpPr>
                  <a:spLocks noChangeArrowheads="1"/>
                </p:cNvSpPr>
                <p:nvPr/>
              </p:nvSpPr>
              <p:spPr bwMode="auto">
                <a:xfrm>
                  <a:off x="2089" y="1218"/>
                  <a:ext cx="1410" cy="4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>
                    <a:defRPr/>
                  </a:pPr>
                  <a:r>
                    <a:rPr lang="en-US" b="1" dirty="0" smtClean="0">
                      <a:solidFill>
                        <a:srgbClr val="000000"/>
                      </a:solidFill>
                      <a:latin typeface="+mn-lt"/>
                    </a:rPr>
                    <a:t>Assignments &amp; Assessments</a:t>
                  </a:r>
                  <a:endParaRPr lang="en-US" b="1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5" name="Rounded Rectangle 4"/>
              <p:cNvSpPr>
                <a:spLocks noChangeArrowheads="1"/>
              </p:cNvSpPr>
              <p:nvPr/>
            </p:nvSpPr>
            <p:spPr bwMode="auto">
              <a:xfrm>
                <a:off x="930" y="1141"/>
                <a:ext cx="1119" cy="858"/>
              </a:xfrm>
              <a:prstGeom prst="roundRect">
                <a:avLst>
                  <a:gd name="adj" fmla="val 16667"/>
                </a:avLst>
              </a:prstGeom>
              <a:noFill/>
              <a:ln w="44450">
                <a:solidFill>
                  <a:srgbClr val="6E1313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  <a:ea typeface="ＭＳ Ｐゴシック" pitchFamily="-105" charset="-128"/>
                </a:endParaRPr>
              </a:p>
            </p:txBody>
          </p:sp>
          <p:sp>
            <p:nvSpPr>
              <p:cNvPr id="117774" name="TextBox 7"/>
              <p:cNvSpPr txBox="1">
                <a:spLocks noChangeArrowheads="1"/>
              </p:cNvSpPr>
              <p:nvPr/>
            </p:nvSpPr>
            <p:spPr bwMode="auto">
              <a:xfrm>
                <a:off x="1057" y="1295"/>
                <a:ext cx="10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63500" dir="2700000">
                  <a:srgbClr val="FFFFFF">
                    <a:alpha val="43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Course Outcomes</a:t>
                </a:r>
              </a:p>
            </p:txBody>
          </p:sp>
          <p:sp>
            <p:nvSpPr>
              <p:cNvPr id="117775" name="TextBox 9"/>
              <p:cNvSpPr txBox="1">
                <a:spLocks noChangeArrowheads="1"/>
              </p:cNvSpPr>
              <p:nvPr/>
            </p:nvSpPr>
            <p:spPr bwMode="auto">
              <a:xfrm>
                <a:off x="4311" y="1212"/>
                <a:ext cx="1227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Learning Experiences &amp; Instruction</a:t>
                </a:r>
              </a:p>
            </p:txBody>
          </p:sp>
          <p:sp>
            <p:nvSpPr>
              <p:cNvPr id="6" name="Rounded Rectangle 5"/>
              <p:cNvSpPr>
                <a:spLocks noChangeArrowheads="1"/>
              </p:cNvSpPr>
              <p:nvPr/>
            </p:nvSpPr>
            <p:spPr bwMode="auto">
              <a:xfrm>
                <a:off x="4294" y="1158"/>
                <a:ext cx="1221" cy="858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6E1313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  <a:ea typeface="ＭＳ Ｐゴシック" pitchFamily="-105" charset="-128"/>
                </a:endParaRPr>
              </a:p>
            </p:txBody>
          </p:sp>
          <p:sp>
            <p:nvSpPr>
              <p:cNvPr id="50194" name="AutoShape 14"/>
              <p:cNvSpPr>
                <a:spLocks noChangeArrowheads="1"/>
              </p:cNvSpPr>
              <p:nvPr/>
            </p:nvSpPr>
            <p:spPr bwMode="auto">
              <a:xfrm>
                <a:off x="2245" y="1396"/>
                <a:ext cx="332" cy="286"/>
              </a:xfrm>
              <a:prstGeom prst="rightArrow">
                <a:avLst>
                  <a:gd name="adj1" fmla="val 50000"/>
                  <a:gd name="adj2" fmla="val 29021"/>
                </a:avLst>
              </a:prstGeom>
              <a:solidFill>
                <a:srgbClr val="6E1313">
                  <a:alpha val="89803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5" name="AutoShape 15"/>
              <p:cNvSpPr>
                <a:spLocks noChangeArrowheads="1"/>
              </p:cNvSpPr>
              <p:nvPr/>
            </p:nvSpPr>
            <p:spPr bwMode="auto">
              <a:xfrm>
                <a:off x="3903" y="1396"/>
                <a:ext cx="332" cy="286"/>
              </a:xfrm>
              <a:prstGeom prst="rightArrow">
                <a:avLst>
                  <a:gd name="adj1" fmla="val 50000"/>
                  <a:gd name="adj2" fmla="val 29021"/>
                </a:avLst>
              </a:prstGeom>
              <a:solidFill>
                <a:srgbClr val="6E1313">
                  <a:alpha val="89803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7769" name="Text Box 16"/>
            <p:cNvSpPr txBox="1">
              <a:spLocks noChangeArrowheads="1"/>
            </p:cNvSpPr>
            <p:nvPr/>
          </p:nvSpPr>
          <p:spPr bwMode="auto">
            <a:xfrm>
              <a:off x="816" y="2124"/>
              <a:ext cx="149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i="1" dirty="0">
                  <a:latin typeface="+mn-lt"/>
                </a:rPr>
                <a:t>What’s important?</a:t>
              </a:r>
            </a:p>
          </p:txBody>
        </p:sp>
        <p:sp>
          <p:nvSpPr>
            <p:cNvPr id="117770" name="Text Box 17"/>
            <p:cNvSpPr txBox="1">
              <a:spLocks noChangeArrowheads="1"/>
            </p:cNvSpPr>
            <p:nvPr/>
          </p:nvSpPr>
          <p:spPr bwMode="auto">
            <a:xfrm>
              <a:off x="2454" y="2094"/>
              <a:ext cx="14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i="1" dirty="0">
                  <a:latin typeface="+mn-lt"/>
                </a:rPr>
                <a:t>How do you know if they get it?</a:t>
              </a:r>
            </a:p>
          </p:txBody>
        </p:sp>
        <p:sp>
          <p:nvSpPr>
            <p:cNvPr id="117771" name="Text Box 18"/>
            <p:cNvSpPr txBox="1">
              <a:spLocks noChangeArrowheads="1"/>
            </p:cNvSpPr>
            <p:nvPr/>
          </p:nvSpPr>
          <p:spPr bwMode="auto">
            <a:xfrm>
              <a:off x="4266" y="2098"/>
              <a:ext cx="141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i="1" dirty="0">
                  <a:latin typeface="+mn-lt"/>
                </a:rPr>
                <a:t>How do you help them get it?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600200" y="4505325"/>
            <a:ext cx="5400675" cy="954088"/>
            <a:chOff x="1386" y="2838"/>
            <a:chExt cx="3402" cy="601"/>
          </a:xfrm>
        </p:grpSpPr>
        <p:sp>
          <p:nvSpPr>
            <p:cNvPr id="117766" name="Text Box 19"/>
            <p:cNvSpPr txBox="1">
              <a:spLocks noChangeArrowheads="1"/>
            </p:cNvSpPr>
            <p:nvPr/>
          </p:nvSpPr>
          <p:spPr bwMode="auto">
            <a:xfrm>
              <a:off x="2668" y="2916"/>
              <a:ext cx="13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i="1" dirty="0">
                  <a:solidFill>
                    <a:srgbClr val="800000"/>
                  </a:solidFill>
                  <a:latin typeface="+mn-lt"/>
                  <a:sym typeface="Wingdings" pitchFamily="2" charset="2"/>
                </a:rPr>
                <a:t>delivery (time)</a:t>
              </a:r>
            </a:p>
          </p:txBody>
        </p:sp>
        <p:sp>
          <p:nvSpPr>
            <p:cNvPr id="50184" name="AutoShape 21"/>
            <p:cNvSpPr>
              <a:spLocks noChangeArrowheads="1"/>
            </p:cNvSpPr>
            <p:nvPr/>
          </p:nvSpPr>
          <p:spPr bwMode="auto">
            <a:xfrm flipH="1" flipV="1">
              <a:off x="1386" y="2838"/>
              <a:ext cx="3402" cy="438"/>
            </a:xfrm>
            <a:prstGeom prst="curvedDownArrow">
              <a:avLst>
                <a:gd name="adj1" fmla="val 52644"/>
                <a:gd name="adj2" fmla="val 207986"/>
                <a:gd name="adj3" fmla="val 33333"/>
              </a:avLst>
            </a:prstGeom>
            <a:solidFill>
              <a:srgbClr val="8C8DC6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ym typeface="Wingdings" charset="2"/>
              </a:endParaRPr>
            </a:p>
          </p:txBody>
        </p:sp>
      </p:grpSp>
      <p:sp>
        <p:nvSpPr>
          <p:cNvPr id="23" name="Rounded Rectangle 22"/>
          <p:cNvSpPr/>
          <p:nvPr/>
        </p:nvSpPr>
        <p:spPr bwMode="auto">
          <a:xfrm>
            <a:off x="609600" y="1905000"/>
            <a:ext cx="2590800" cy="2438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838200" y="2209800"/>
            <a:ext cx="1776413" cy="135562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E131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ea typeface="+mj-ea"/>
              </a:rPr>
              <a:t>The </a:t>
            </a:r>
            <a:r>
              <a:rPr lang="en-US" sz="3400" i="1" dirty="0" smtClean="0">
                <a:solidFill>
                  <a:schemeClr val="tx2"/>
                </a:solidFill>
                <a:ea typeface="+mj-ea"/>
              </a:rPr>
              <a:t>types </a:t>
            </a:r>
            <a:r>
              <a:rPr lang="en-US" sz="3400" dirty="0" smtClean="0">
                <a:solidFill>
                  <a:schemeClr val="tx2"/>
                </a:solidFill>
                <a:ea typeface="+mj-ea"/>
              </a:rPr>
              <a:t>of  assessments you use and the </a:t>
            </a:r>
            <a:r>
              <a:rPr lang="en-US" sz="3400" i="1" dirty="0" smtClean="0">
                <a:solidFill>
                  <a:schemeClr val="tx2"/>
                </a:solidFill>
                <a:ea typeface="+mj-ea"/>
              </a:rPr>
              <a:t>cognitive skills that they access </a:t>
            </a:r>
            <a:r>
              <a:rPr lang="en-US" sz="3400" dirty="0" smtClean="0">
                <a:solidFill>
                  <a:schemeClr val="tx2"/>
                </a:solidFill>
                <a:ea typeface="+mj-ea"/>
              </a:rPr>
              <a:t>should support your learning outcomes</a:t>
            </a:r>
            <a:br>
              <a:rPr lang="en-US" sz="3400" dirty="0" smtClean="0">
                <a:solidFill>
                  <a:schemeClr val="tx2"/>
                </a:solidFill>
                <a:ea typeface="+mj-ea"/>
              </a:rPr>
            </a:br>
            <a:r>
              <a:rPr lang="en-US" sz="3400" dirty="0" smtClean="0">
                <a:ea typeface="+mj-ea"/>
              </a:rPr>
              <a:t/>
            </a:r>
            <a:br>
              <a:rPr lang="en-US" sz="3400" dirty="0" smtClean="0">
                <a:ea typeface="+mj-ea"/>
              </a:rPr>
            </a:br>
            <a:endParaRPr lang="en-US" sz="3400" dirty="0" smtClean="0">
              <a:solidFill>
                <a:schemeClr val="tx2"/>
              </a:solidFill>
              <a:ea typeface="+mj-ea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562225" y="2457450"/>
            <a:ext cx="6400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7C263F"/>
              </a:buClr>
              <a:buFontTx/>
              <a:buChar char="•"/>
            </a:pPr>
            <a:endParaRPr lang="en-US" sz="2800"/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sz="2800"/>
          </a:p>
        </p:txBody>
      </p:sp>
      <p:sp>
        <p:nvSpPr>
          <p:cNvPr id="132101" name="Content Placeholder 2"/>
          <p:cNvSpPr>
            <a:spLocks/>
          </p:cNvSpPr>
          <p:nvPr/>
        </p:nvSpPr>
        <p:spPr bwMode="auto">
          <a:xfrm>
            <a:off x="1343025" y="2284412"/>
            <a:ext cx="772477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buSzPct val="125000"/>
            </a:pPr>
            <a:r>
              <a:rPr lang="en-US" sz="2800" i="1" dirty="0" smtClean="0">
                <a:latin typeface="+mn-lt"/>
              </a:rPr>
              <a:t>Consider </a:t>
            </a:r>
            <a:r>
              <a:rPr lang="en-US" sz="2800" i="1" dirty="0" smtClean="0"/>
              <a:t>a problem or question that you use</a:t>
            </a:r>
          </a:p>
          <a:p>
            <a:pPr marL="800100" lvl="2" indent="-342900">
              <a:spcBef>
                <a:spcPct val="20000"/>
              </a:spcBef>
              <a:buClr>
                <a:srgbClr val="800000"/>
              </a:buClr>
              <a:buSzPct val="72000"/>
              <a:buFont typeface="Courier New"/>
              <a:buChar char="o"/>
            </a:pPr>
            <a:r>
              <a:rPr lang="en-US" sz="2800" i="1" dirty="0" smtClean="0">
                <a:latin typeface="+mn-lt"/>
              </a:rPr>
              <a:t>What level of Bloom’s does it access?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7C263F"/>
              </a:buClr>
              <a:buSzPct val="70000"/>
              <a:buFont typeface="Courier New"/>
              <a:buChar char="o"/>
            </a:pPr>
            <a:r>
              <a:rPr lang="en-US" sz="2800" i="1" dirty="0" smtClean="0">
                <a:latin typeface="+mn-lt"/>
              </a:rPr>
              <a:t>Does it support any of the learning outcomes you previously </a:t>
            </a:r>
            <a:r>
              <a:rPr lang="en-US" sz="2800" i="1" dirty="0" err="1" smtClean="0">
                <a:latin typeface="+mn-lt"/>
              </a:rPr>
              <a:t>i.d.’d</a:t>
            </a:r>
            <a:r>
              <a:rPr lang="en-US" sz="2800" i="1" dirty="0" smtClean="0">
                <a:latin typeface="+mn-lt"/>
              </a:rPr>
              <a:t>?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7C263F"/>
              </a:buClr>
              <a:buSzPct val="70000"/>
              <a:buFont typeface="Courier New"/>
              <a:buChar char="o"/>
            </a:pPr>
            <a:r>
              <a:rPr lang="en-US" sz="2800" i="1" dirty="0" smtClean="0">
                <a:latin typeface="+mn-lt"/>
              </a:rPr>
              <a:t>Rewrite/cast the problem to move </a:t>
            </a:r>
            <a:r>
              <a:rPr lang="en-US" sz="2800" i="1" dirty="0" err="1" smtClean="0">
                <a:latin typeface="Wingdings"/>
                <a:ea typeface="Wingdings"/>
                <a:cs typeface="Wingdings"/>
              </a:rPr>
              <a:t></a:t>
            </a:r>
            <a:r>
              <a:rPr lang="en-US" sz="2800" i="1" dirty="0" smtClean="0">
                <a:latin typeface="+mn-lt"/>
                <a:ea typeface="Wingdings"/>
                <a:cs typeface="Wingdings"/>
              </a:rPr>
              <a:t> &amp; </a:t>
            </a:r>
            <a:r>
              <a:rPr lang="en-US" sz="2800" i="1" dirty="0" err="1" smtClean="0">
                <a:latin typeface="Wingdings"/>
                <a:ea typeface="Wingdings"/>
                <a:cs typeface="Wingdings"/>
              </a:rPr>
              <a:t></a:t>
            </a:r>
            <a:r>
              <a:rPr lang="en-US" sz="2800" i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2800" i="1" dirty="0" smtClean="0">
                <a:latin typeface="+mn-lt"/>
                <a:ea typeface="Wingdings"/>
                <a:cs typeface="Wingdings"/>
              </a:rPr>
              <a:t>Bloom’s</a:t>
            </a:r>
            <a:endParaRPr lang="en-US" sz="2800" i="1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7C263F"/>
              </a:buClr>
              <a:buSzPct val="70000"/>
              <a:buFont typeface="Courier New"/>
              <a:buChar char="o"/>
            </a:pPr>
            <a:endParaRPr lang="en-US" sz="2800" dirty="0" smtClean="0">
              <a:latin typeface="+mn-lt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314575" y="3200400"/>
            <a:ext cx="5000625" cy="2590800"/>
            <a:chOff x="3279775" y="2185988"/>
            <a:chExt cx="4137025" cy="2944812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279775" y="2185988"/>
              <a:ext cx="4137025" cy="2944812"/>
              <a:chOff x="3094" y="6407"/>
              <a:chExt cx="7908" cy="5508"/>
            </a:xfrm>
          </p:grpSpPr>
          <p:sp>
            <p:nvSpPr>
              <p:cNvPr id="13" name="AutoShape 3"/>
              <p:cNvSpPr>
                <a:spLocks noChangeArrowheads="1"/>
              </p:cNvSpPr>
              <p:nvPr/>
            </p:nvSpPr>
            <p:spPr bwMode="auto">
              <a:xfrm>
                <a:off x="3094" y="6407"/>
                <a:ext cx="7908" cy="550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4260" y="10320"/>
                <a:ext cx="5557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15" name="Line 5"/>
              <p:cNvSpPr>
                <a:spLocks noChangeShapeType="1"/>
              </p:cNvSpPr>
              <p:nvPr/>
            </p:nvSpPr>
            <p:spPr bwMode="auto">
              <a:xfrm>
                <a:off x="5352" y="8737"/>
                <a:ext cx="3348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5977" y="7908"/>
                <a:ext cx="2171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4722" y="9585"/>
                <a:ext cx="4536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3697" y="11089"/>
                <a:ext cx="6707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800">
                  <a:solidFill>
                    <a:schemeClr val="accent5"/>
                  </a:solidFill>
                  <a:latin typeface="+mn-lt"/>
                </a:endParaRP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910417" y="2595317"/>
              <a:ext cx="982365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create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788155" y="3010535"/>
              <a:ext cx="1205566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evaluate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854972" y="3428699"/>
              <a:ext cx="1050606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analyze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722758" y="4689078"/>
              <a:ext cx="1373322" cy="425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remember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685795" y="4272388"/>
              <a:ext cx="1536812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understand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927477" y="3848335"/>
              <a:ext cx="914126" cy="4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Times New Roman" pitchFamily="-112" charset="0"/>
                </a:rPr>
                <a:t>apply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879E-6 -7.32685E-6 L -4.92879E-6 -0.27798 " pathEditMode="relative" ptsTypes="AA">
                                      <p:cBhvr>
                                        <p:cTn id="15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" grpId="0"/>
      <p:bldP spid="132101" grpId="0"/>
      <p:bldP spid="13210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914400"/>
            <a:ext cx="5829300" cy="3886200"/>
          </a:xfrm>
          <a:noFill/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304800"/>
            <a:ext cx="7010400" cy="152717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Equations of Juggling</a:t>
            </a:r>
            <a:r>
              <a:rPr lang="en-US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2438400"/>
            <a:ext cx="2895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F = time ball’s in the air </a:t>
            </a:r>
          </a:p>
          <a:p>
            <a:pPr eaLnBrk="1" hangingPunct="1"/>
            <a:r>
              <a:rPr lang="en-US"/>
              <a:t>D = time ball’s a hand, </a:t>
            </a:r>
          </a:p>
          <a:p>
            <a:pPr eaLnBrk="1" hangingPunct="1"/>
            <a:r>
              <a:rPr lang="en-US"/>
              <a:t>V = time a hand is vacant</a:t>
            </a:r>
          </a:p>
          <a:p>
            <a:pPr eaLnBrk="1" hangingPunct="1"/>
            <a:r>
              <a:rPr lang="en-US"/>
              <a:t>N = # balls</a:t>
            </a:r>
          </a:p>
          <a:p>
            <a:pPr eaLnBrk="1" hangingPunct="1"/>
            <a:r>
              <a:rPr lang="en-US"/>
              <a:t>H = # hands. </a:t>
            </a:r>
          </a:p>
          <a:p>
            <a:pPr eaLnBrk="1" hangingPunct="1"/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228600" y="5070475"/>
            <a:ext cx="8686800" cy="155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[1] Scientific Aspects of Juggling.  In </a:t>
            </a:r>
            <a:r>
              <a:rPr lang="en-US" sz="1600" i="1" dirty="0" smtClean="0"/>
              <a:t>Claude Elwood Shannon: Collected Papers.</a:t>
            </a:r>
            <a:r>
              <a:rPr lang="en-US" sz="1600" dirty="0" smtClean="0"/>
              <a:t> Edited by N.J.A. Sloane and A. D. </a:t>
            </a:r>
            <a:r>
              <a:rPr lang="en-US" sz="1600" dirty="0" err="1" smtClean="0"/>
              <a:t>Wyner</a:t>
            </a:r>
            <a:r>
              <a:rPr lang="en-US" sz="1600" dirty="0" smtClean="0"/>
              <a:t>. IEEE Press, 1993.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[2]The Science of Juggling, by Peter J. </a:t>
            </a:r>
            <a:r>
              <a:rPr lang="en-US" sz="1600" dirty="0" err="1" smtClean="0"/>
              <a:t>Beek</a:t>
            </a:r>
            <a:r>
              <a:rPr lang="en-US" sz="1600" dirty="0" smtClean="0"/>
              <a:t> and </a:t>
            </a:r>
            <a:r>
              <a:rPr lang="en-US" sz="1600" dirty="0" smtClean="0">
                <a:hlinkClick r:id="rId3"/>
              </a:rPr>
              <a:t>Arthur Lewbel</a:t>
            </a:r>
            <a:r>
              <a:rPr lang="en-US" sz="1600" dirty="0" smtClean="0"/>
              <a:t>, </a:t>
            </a:r>
            <a:r>
              <a:rPr lang="en-US" sz="1600" i="1" dirty="0" smtClean="0"/>
              <a:t>Scientific American</a:t>
            </a:r>
            <a:r>
              <a:rPr lang="en-US" sz="1600" dirty="0" smtClean="0"/>
              <a:t>, November, 1995, Volume 273, Number 5, pages 92-97. </a:t>
            </a:r>
            <a:endParaRPr lang="en-US" sz="1600" dirty="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5791200" y="1066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3-Ball Cascade 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8001000" y="4343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[2]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381000" y="4343400"/>
            <a:ext cx="60198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chemeClr val="tx2"/>
                </a:solidFill>
              </a:rPr>
              <a:t>x(t</a:t>
            </a:r>
            <a:r>
              <a:rPr lang="en-US" sz="2800" b="1" i="1" dirty="0">
                <a:solidFill>
                  <a:schemeClr val="tx2"/>
                </a:solidFill>
              </a:rPr>
              <a:t>) = x(0) + v</a:t>
            </a:r>
            <a:r>
              <a:rPr lang="en-US" sz="2800" b="1" i="1" baseline="-25000" dirty="0">
                <a:solidFill>
                  <a:schemeClr val="tx2"/>
                </a:solidFill>
              </a:rPr>
              <a:t>x</a:t>
            </a:r>
            <a:r>
              <a:rPr lang="en-US" sz="2800" b="1" i="1" dirty="0">
                <a:solidFill>
                  <a:schemeClr val="tx2"/>
                </a:solidFill>
              </a:rPr>
              <a:t>(0)⋅t </a:t>
            </a:r>
            <a:br>
              <a:rPr lang="en-US" sz="2800" b="1" i="1" dirty="0">
                <a:solidFill>
                  <a:schemeClr val="tx2"/>
                </a:solidFill>
              </a:rPr>
            </a:br>
            <a:r>
              <a:rPr lang="en-US" sz="2800" b="1" i="1" dirty="0" err="1">
                <a:solidFill>
                  <a:schemeClr val="tx2"/>
                </a:solidFill>
              </a:rPr>
              <a:t>y(t</a:t>
            </a:r>
            <a:r>
              <a:rPr lang="en-US" sz="2800" b="1" i="1" dirty="0">
                <a:solidFill>
                  <a:schemeClr val="tx2"/>
                </a:solidFill>
              </a:rPr>
              <a:t>) = y(0) + v</a:t>
            </a:r>
            <a:r>
              <a:rPr lang="en-US" sz="2800" b="1" i="1" baseline="-25000" dirty="0">
                <a:solidFill>
                  <a:schemeClr val="tx2"/>
                </a:solidFill>
              </a:rPr>
              <a:t>y</a:t>
            </a:r>
            <a:r>
              <a:rPr lang="en-US" sz="2800" b="1" i="1" dirty="0">
                <a:solidFill>
                  <a:schemeClr val="tx2"/>
                </a:solidFill>
              </a:rPr>
              <a:t>(0)⋅t - 0.5⋅g⋅</a:t>
            </a:r>
            <a:r>
              <a:rPr lang="en-US" sz="2800" b="1" i="1" dirty="0" smtClean="0">
                <a:solidFill>
                  <a:schemeClr val="tx2"/>
                </a:solidFill>
              </a:rPr>
              <a:t>t</a:t>
            </a:r>
            <a:r>
              <a:rPr lang="en-US" sz="2800" b="1" i="1" baseline="30000" dirty="0" smtClean="0">
                <a:solidFill>
                  <a:schemeClr val="tx2"/>
                </a:solidFill>
              </a:rPr>
              <a:t>2</a:t>
            </a:r>
            <a:endParaRPr lang="en-US" sz="2800" b="1" i="1" baseline="30000" dirty="0">
              <a:solidFill>
                <a:schemeClr val="tx2"/>
              </a:solidFill>
            </a:endParaRPr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0" y="1676400"/>
            <a:ext cx="2819400" cy="519113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b="1" i="1">
                <a:solidFill>
                  <a:schemeClr val="tx2"/>
                </a:solidFill>
              </a:rPr>
              <a:t>(F+D)H=(V+D)N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43000" y="2505075"/>
            <a:ext cx="7772400" cy="14700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>3. Planning Backwards: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Designing Learning Experiences &amp; Instruction</a:t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</a:br>
            <a:endParaRPr lang="en-US" b="1" dirty="0" smtClean="0">
              <a:solidFill>
                <a:schemeClr val="tx2">
                  <a:satMod val="130000"/>
                </a:schemeClr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3"/>
          <p:cNvSpPr>
            <a:spLocks noGrp="1"/>
          </p:cNvSpPr>
          <p:nvPr>
            <p:ph type="title"/>
          </p:nvPr>
        </p:nvSpPr>
        <p:spPr>
          <a:xfrm>
            <a:off x="1384300" y="381000"/>
            <a:ext cx="7531100" cy="1143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Planning </a:t>
            </a:r>
            <a:r>
              <a:rPr lang="en-US" sz="4000" i="1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backwards</a:t>
            </a:r>
            <a:r>
              <a:rPr lang="en-US" sz="4000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Arial" charset="0"/>
              </a:rPr>
              <a:t> can help you design &amp; deliver a more effective course</a:t>
            </a:r>
          </a:p>
        </p:txBody>
      </p:sp>
      <p:sp>
        <p:nvSpPr>
          <p:cNvPr id="117763" name="TextBox 12"/>
          <p:cNvSpPr txBox="1">
            <a:spLocks noChangeArrowheads="1"/>
          </p:cNvSpPr>
          <p:nvPr/>
        </p:nvSpPr>
        <p:spPr bwMode="auto">
          <a:xfrm>
            <a:off x="3429000" y="5638800"/>
            <a:ext cx="559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dirty="0">
                <a:latin typeface="+mn-lt"/>
              </a:rPr>
              <a:t>Wiggins &amp; </a:t>
            </a:r>
            <a:r>
              <a:rPr lang="en-US" dirty="0" err="1">
                <a:latin typeface="+mn-lt"/>
              </a:rPr>
              <a:t>McTighe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Understanding by Design, </a:t>
            </a:r>
            <a:r>
              <a:rPr lang="en-US" dirty="0" err="1">
                <a:latin typeface="+mn-lt"/>
              </a:rPr>
              <a:t>p</a:t>
            </a:r>
            <a:r>
              <a:rPr lang="en-US" dirty="0">
                <a:latin typeface="+mn-lt"/>
              </a:rPr>
              <a:t>. 18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38200" y="2209929"/>
            <a:ext cx="7724775" cy="2362072"/>
            <a:chOff x="816" y="1129"/>
            <a:chExt cx="4866" cy="1495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16" y="1129"/>
              <a:ext cx="4608" cy="875"/>
              <a:chOff x="930" y="1141"/>
              <a:chExt cx="4608" cy="87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678" y="1158"/>
                <a:ext cx="1251" cy="858"/>
                <a:chOff x="2112" y="1056"/>
                <a:chExt cx="1449" cy="864"/>
              </a:xfrm>
            </p:grpSpPr>
            <p:sp>
              <p:nvSpPr>
                <p:cNvPr id="2" name="Rounded Rectangle 5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1296" cy="864"/>
                </a:xfrm>
                <a:prstGeom prst="roundRect">
                  <a:avLst>
                    <a:gd name="adj" fmla="val 16667"/>
                  </a:avLst>
                </a:prstGeom>
                <a:noFill/>
                <a:ln w="28575">
                  <a:solidFill>
                    <a:srgbClr val="6E1313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34" charset="0"/>
                    <a:ea typeface="ＭＳ Ｐゴシック" pitchFamily="-105" charset="-128"/>
                  </a:endParaRPr>
                </a:p>
              </p:txBody>
            </p:sp>
            <p:sp>
              <p:nvSpPr>
                <p:cNvPr id="117780" name="Rectangle 8"/>
                <p:cNvSpPr>
                  <a:spLocks noChangeArrowheads="1"/>
                </p:cNvSpPr>
                <p:nvPr/>
              </p:nvSpPr>
              <p:spPr bwMode="auto">
                <a:xfrm>
                  <a:off x="2151" y="1218"/>
                  <a:ext cx="1410" cy="4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>
                    <a:defRPr/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+mn-lt"/>
                    </a:rPr>
                    <a:t>Assignments &amp; Assessments</a:t>
                  </a:r>
                  <a:endParaRPr lang="en-US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5" name="Rounded Rectangle 4"/>
              <p:cNvSpPr>
                <a:spLocks noChangeArrowheads="1"/>
              </p:cNvSpPr>
              <p:nvPr/>
            </p:nvSpPr>
            <p:spPr bwMode="auto">
              <a:xfrm>
                <a:off x="930" y="1141"/>
                <a:ext cx="1119" cy="858"/>
              </a:xfrm>
              <a:prstGeom prst="roundRect">
                <a:avLst>
                  <a:gd name="adj" fmla="val 16667"/>
                </a:avLst>
              </a:prstGeom>
              <a:noFill/>
              <a:ln w="44450">
                <a:solidFill>
                  <a:srgbClr val="6E1313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  <a:ea typeface="ＭＳ Ｐゴシック" pitchFamily="-105" charset="-128"/>
                </a:endParaRPr>
              </a:p>
            </p:txBody>
          </p:sp>
          <p:sp>
            <p:nvSpPr>
              <p:cNvPr id="117774" name="TextBox 7"/>
              <p:cNvSpPr txBox="1">
                <a:spLocks noChangeArrowheads="1"/>
              </p:cNvSpPr>
              <p:nvPr/>
            </p:nvSpPr>
            <p:spPr bwMode="auto">
              <a:xfrm>
                <a:off x="978" y="1334"/>
                <a:ext cx="10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63500" dir="2700000">
                  <a:srgbClr val="FFFFFF">
                    <a:alpha val="43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Course Outcomes</a:t>
                </a:r>
              </a:p>
            </p:txBody>
          </p:sp>
          <p:sp>
            <p:nvSpPr>
              <p:cNvPr id="117775" name="TextBox 9"/>
              <p:cNvSpPr txBox="1">
                <a:spLocks noChangeArrowheads="1"/>
              </p:cNvSpPr>
              <p:nvPr/>
            </p:nvSpPr>
            <p:spPr bwMode="auto">
              <a:xfrm>
                <a:off x="4311" y="1212"/>
                <a:ext cx="1227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r>
                  <a:rPr lang="en-US" b="1" dirty="0">
                    <a:solidFill>
                      <a:srgbClr val="000000"/>
                    </a:solidFill>
                    <a:latin typeface="+mn-lt"/>
                  </a:rPr>
                  <a:t>Learning Experiences &amp; Instruction</a:t>
                </a:r>
              </a:p>
            </p:txBody>
          </p:sp>
          <p:sp>
            <p:nvSpPr>
              <p:cNvPr id="6" name="Rounded Rectangle 5"/>
              <p:cNvSpPr>
                <a:spLocks noChangeArrowheads="1"/>
              </p:cNvSpPr>
              <p:nvPr/>
            </p:nvSpPr>
            <p:spPr bwMode="auto">
              <a:xfrm>
                <a:off x="4290" y="1141"/>
                <a:ext cx="1221" cy="858"/>
              </a:xfrm>
              <a:prstGeom prst="roundRect">
                <a:avLst>
                  <a:gd name="adj" fmla="val 16667"/>
                </a:avLst>
              </a:prstGeom>
              <a:solidFill>
                <a:srgbClr val="800000">
                  <a:alpha val="24000"/>
                </a:srgbClr>
              </a:solidFill>
              <a:ln w="28575">
                <a:solidFill>
                  <a:srgbClr val="6E1313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  <a:ea typeface="ＭＳ Ｐゴシック" pitchFamily="-105" charset="-128"/>
                </a:endParaRPr>
              </a:p>
            </p:txBody>
          </p:sp>
          <p:sp>
            <p:nvSpPr>
              <p:cNvPr id="50194" name="AutoShape 14"/>
              <p:cNvSpPr>
                <a:spLocks noChangeArrowheads="1"/>
              </p:cNvSpPr>
              <p:nvPr/>
            </p:nvSpPr>
            <p:spPr bwMode="auto">
              <a:xfrm>
                <a:off x="2245" y="1396"/>
                <a:ext cx="332" cy="286"/>
              </a:xfrm>
              <a:prstGeom prst="rightArrow">
                <a:avLst>
                  <a:gd name="adj1" fmla="val 50000"/>
                  <a:gd name="adj2" fmla="val 29021"/>
                </a:avLst>
              </a:prstGeom>
              <a:solidFill>
                <a:srgbClr val="6E1313">
                  <a:alpha val="89803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5" name="AutoShape 15"/>
              <p:cNvSpPr>
                <a:spLocks noChangeArrowheads="1"/>
              </p:cNvSpPr>
              <p:nvPr/>
            </p:nvSpPr>
            <p:spPr bwMode="auto">
              <a:xfrm>
                <a:off x="3903" y="1396"/>
                <a:ext cx="332" cy="286"/>
              </a:xfrm>
              <a:prstGeom prst="rightArrow">
                <a:avLst>
                  <a:gd name="adj1" fmla="val 50000"/>
                  <a:gd name="adj2" fmla="val 29021"/>
                </a:avLst>
              </a:prstGeom>
              <a:solidFill>
                <a:srgbClr val="6E1313">
                  <a:alpha val="89803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7769" name="Text Box 16"/>
            <p:cNvSpPr txBox="1">
              <a:spLocks noChangeArrowheads="1"/>
            </p:cNvSpPr>
            <p:nvPr/>
          </p:nvSpPr>
          <p:spPr bwMode="auto">
            <a:xfrm>
              <a:off x="816" y="2124"/>
              <a:ext cx="149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i="1" dirty="0">
                  <a:latin typeface="+mn-lt"/>
                </a:rPr>
                <a:t>What’s important?</a:t>
              </a:r>
            </a:p>
          </p:txBody>
        </p:sp>
        <p:sp>
          <p:nvSpPr>
            <p:cNvPr id="117770" name="Text Box 17"/>
            <p:cNvSpPr txBox="1">
              <a:spLocks noChangeArrowheads="1"/>
            </p:cNvSpPr>
            <p:nvPr/>
          </p:nvSpPr>
          <p:spPr bwMode="auto">
            <a:xfrm>
              <a:off x="2454" y="2094"/>
              <a:ext cx="14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i="1" dirty="0">
                  <a:latin typeface="+mn-lt"/>
                </a:rPr>
                <a:t>How do you know if they get it?</a:t>
              </a:r>
            </a:p>
          </p:txBody>
        </p:sp>
        <p:sp>
          <p:nvSpPr>
            <p:cNvPr id="117771" name="Text Box 18"/>
            <p:cNvSpPr txBox="1">
              <a:spLocks noChangeArrowheads="1"/>
            </p:cNvSpPr>
            <p:nvPr/>
          </p:nvSpPr>
          <p:spPr bwMode="auto">
            <a:xfrm>
              <a:off x="4266" y="2098"/>
              <a:ext cx="141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i="1" dirty="0">
                  <a:latin typeface="+mn-lt"/>
                </a:rPr>
                <a:t>How do you help them get it?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600200" y="4505325"/>
            <a:ext cx="5400675" cy="954088"/>
            <a:chOff x="1386" y="2838"/>
            <a:chExt cx="3402" cy="601"/>
          </a:xfrm>
        </p:grpSpPr>
        <p:sp>
          <p:nvSpPr>
            <p:cNvPr id="117766" name="Text Box 19"/>
            <p:cNvSpPr txBox="1">
              <a:spLocks noChangeArrowheads="1"/>
            </p:cNvSpPr>
            <p:nvPr/>
          </p:nvSpPr>
          <p:spPr bwMode="auto">
            <a:xfrm>
              <a:off x="2668" y="2916"/>
              <a:ext cx="13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i="1" dirty="0">
                  <a:solidFill>
                    <a:srgbClr val="800000"/>
                  </a:solidFill>
                  <a:latin typeface="+mn-lt"/>
                  <a:sym typeface="Wingdings" pitchFamily="2" charset="2"/>
                </a:rPr>
                <a:t>delivery (time)</a:t>
              </a:r>
            </a:p>
          </p:txBody>
        </p:sp>
        <p:sp>
          <p:nvSpPr>
            <p:cNvPr id="50184" name="AutoShape 21"/>
            <p:cNvSpPr>
              <a:spLocks noChangeArrowheads="1"/>
            </p:cNvSpPr>
            <p:nvPr/>
          </p:nvSpPr>
          <p:spPr bwMode="auto">
            <a:xfrm flipH="1" flipV="1">
              <a:off x="1386" y="2838"/>
              <a:ext cx="3402" cy="438"/>
            </a:xfrm>
            <a:prstGeom prst="curvedDownArrow">
              <a:avLst>
                <a:gd name="adj1" fmla="val 52644"/>
                <a:gd name="adj2" fmla="val 207986"/>
                <a:gd name="adj3" fmla="val 33333"/>
              </a:avLst>
            </a:prstGeom>
            <a:solidFill>
              <a:srgbClr val="8C8DC6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ym typeface="Wingdings" charset="2"/>
              </a:endParaRPr>
            </a:p>
          </p:txBody>
        </p:sp>
      </p:grpSp>
      <p:sp>
        <p:nvSpPr>
          <p:cNvPr id="23" name="Rounded Rectangle 22"/>
          <p:cNvSpPr/>
          <p:nvPr/>
        </p:nvSpPr>
        <p:spPr bwMode="auto">
          <a:xfrm>
            <a:off x="609600" y="1905000"/>
            <a:ext cx="2590800" cy="2438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838200" y="2209800"/>
            <a:ext cx="1776413" cy="135562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E131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190500" dist="50800" dir="2700000" algn="tl">
                    <a:schemeClr val="accent2">
                      <a:lumMod val="75000"/>
                    </a:schemeClr>
                  </a:outerShdw>
                </a:effectLst>
                <a:ea typeface="+mj-ea"/>
                <a:cs typeface="+mj-cs"/>
              </a:rPr>
              <a:t>What is active learning?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10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“. . . Interactive engagement of students in heads-on (always) and hands-on (usually) activities which yield immediate feedback through discussions with peers and/or instructors.” </a:t>
            </a:r>
            <a:endParaRPr lang="en-US" i="1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i="1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Richard Hake, Professor Emeritus,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Department of Physics, Indiana University.</a:t>
            </a:r>
            <a:endParaRPr lang="en-US" sz="2400" i="1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90500"/>
            <a:ext cx="76200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accent2">
                      <a:lumMod val="75000"/>
                    </a:schemeClr>
                  </a:outerShdw>
                </a:effectLst>
                <a:ea typeface="+mj-ea"/>
                <a:cs typeface="+mj-cs"/>
              </a:rPr>
              <a:t>Active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accent2">
                      <a:lumMod val="75000"/>
                    </a:schemeClr>
                  </a:outerShdw>
                </a:effectLst>
                <a:ea typeface="+mj-ea"/>
                <a:cs typeface="+mj-cs"/>
              </a:rPr>
              <a:t>Learning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21336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Q &amp; A</a:t>
            </a:r>
          </a:p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Discussion</a:t>
            </a:r>
          </a:p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Seat Work</a:t>
            </a:r>
          </a:p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Group Work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66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Utilize a variety of time scales for active learning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22400" y="1676400"/>
            <a:ext cx="6775450" cy="37719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&lt; 30 seconds</a:t>
            </a:r>
          </a:p>
          <a:p>
            <a:pPr lvl="1" eaLnBrk="1" hangingPunct="1"/>
            <a:r>
              <a:rPr lang="en-US" sz="2000" dirty="0" smtClean="0"/>
              <a:t>Content question/remembering.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What’s the distance to the moon?</a:t>
            </a:r>
            <a:endParaRPr lang="en-US" sz="2000" dirty="0" smtClean="0"/>
          </a:p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1 – 5 minutes</a:t>
            </a:r>
          </a:p>
          <a:p>
            <a:pPr lvl="1" eaLnBrk="1" hangingPunct="1"/>
            <a:r>
              <a:rPr lang="en-US" sz="2000" dirty="0" smtClean="0"/>
              <a:t>Conceptual questions</a:t>
            </a:r>
          </a:p>
          <a:p>
            <a:pPr lvl="1" eaLnBrk="1" hangingPunct="1"/>
            <a:r>
              <a:rPr lang="en-US" sz="2000" dirty="0" smtClean="0"/>
              <a:t>Think/write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5 – 15 minutes</a:t>
            </a:r>
          </a:p>
          <a:p>
            <a:pPr lvl="1" eaLnBrk="1" hangingPunct="1"/>
            <a:r>
              <a:rPr lang="en-US" sz="2000" dirty="0" smtClean="0"/>
              <a:t>Question/demo followed by pair/share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15 – 40 minutes</a:t>
            </a:r>
          </a:p>
          <a:p>
            <a:pPr lvl="1" eaLnBrk="1" hangingPunct="1"/>
            <a:r>
              <a:rPr lang="en-US" sz="2000" dirty="0" smtClean="0"/>
              <a:t>Larger question</a:t>
            </a:r>
          </a:p>
          <a:p>
            <a:pPr lvl="1" eaLnBrk="1" hangingPunct="1"/>
            <a:r>
              <a:rPr lang="en-US" sz="2000" dirty="0" smtClean="0"/>
              <a:t>Additional iterations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4597400" y="1841500"/>
            <a:ext cx="4178300" cy="2540000"/>
          </a:xfrm>
          <a:prstGeom prst="cloudCallout">
            <a:avLst>
              <a:gd name="adj1" fmla="val -48797"/>
              <a:gd name="adj2" fmla="val -7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We’ve been engaging in a variety of these strategies/scales today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Make sure to give students enough time!!</a:t>
            </a:r>
            <a:endParaRPr lang="en-US" b="1" dirty="0"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743200"/>
            <a:ext cx="4686300" cy="1219200"/>
          </a:xfrm>
        </p:spPr>
        <p:txBody>
          <a:bodyPr/>
          <a:lstStyle/>
          <a:p>
            <a:r>
              <a:rPr lang="en-US" dirty="0" smtClean="0"/>
              <a:t>THIS is 30 seconds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2100" y="63627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limehouse">
            <a:hlinkClick r:id="" action="ppaction://media"/>
          </p:cNvPr>
          <p:cNvPicPr>
            <a:picLocks noRot="1" noChangeAspect="1"/>
          </p:cNvPicPr>
          <p:nvPr>
            <a:wavAudioFile r:embed="rId1" name="limehouse"/>
          </p:nvPr>
        </p:nvPicPr>
        <p:blipFill>
          <a:blip r:embed="rId3"/>
          <a:stretch>
            <a:fillRect/>
          </a:stretch>
        </p:blipFill>
        <p:spPr>
          <a:xfrm>
            <a:off x="5410200" y="2917825"/>
            <a:ext cx="282575" cy="282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066800" y="2743200"/>
            <a:ext cx="7499350" cy="22733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Index Card #3</a:t>
            </a:r>
          </a:p>
          <a:p>
            <a:pPr>
              <a:buNone/>
            </a:pPr>
            <a:r>
              <a:rPr 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Please write down a topic or concept from today’s discussion that you would like to know more about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dirty="0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466850" y="254000"/>
            <a:ext cx="7372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99003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&lt; 3 minute method:</a:t>
            </a:r>
            <a:r>
              <a:rPr lang="en-US" sz="28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</a:t>
            </a:r>
            <a:r>
              <a:rPr lang="en-US" sz="2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MUD cards can help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 you determine </a:t>
            </a:r>
            <a:r>
              <a:rPr lang="en-US" sz="2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the clear &amp; muddy points of your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lecture, and to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i.d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. student misconceptions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92250" y="2133600"/>
            <a:ext cx="749935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When tapped, do you think the thicker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block will display a tone that is:</a:t>
            </a:r>
          </a:p>
          <a:p>
            <a:pPr marL="596900" indent="-514350">
              <a:buClr>
                <a:srgbClr val="800000"/>
              </a:buClr>
              <a:buAutoNum type="alphaLcPeriod"/>
            </a:pPr>
            <a:r>
              <a:rPr lang="en-US" dirty="0" smtClean="0">
                <a:solidFill>
                  <a:srgbClr val="000000"/>
                </a:solidFill>
              </a:rPr>
              <a:t>higher than </a:t>
            </a:r>
          </a:p>
          <a:p>
            <a:pPr marL="596900" indent="-514350">
              <a:buClr>
                <a:srgbClr val="800000"/>
              </a:buClr>
              <a:buAutoNum type="alphaLcPeriod"/>
            </a:pPr>
            <a:r>
              <a:rPr lang="en-US" dirty="0" smtClean="0">
                <a:solidFill>
                  <a:srgbClr val="000000"/>
                </a:solidFill>
              </a:rPr>
              <a:t>lower than</a:t>
            </a:r>
          </a:p>
          <a:p>
            <a:pPr marL="596900" indent="-514350">
              <a:buClr>
                <a:srgbClr val="800000"/>
              </a:buClr>
              <a:buAutoNum type="alphaLcPeriod"/>
            </a:pPr>
            <a:r>
              <a:rPr lang="en-US" dirty="0" smtClean="0">
                <a:solidFill>
                  <a:srgbClr val="000000"/>
                </a:solidFill>
              </a:rPr>
              <a:t>the same as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 thinner block?</a:t>
            </a:r>
            <a:endParaRPr lang="en-US" dirty="0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524000" y="152400"/>
            <a:ext cx="731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5-15 minute method: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 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Ask </a:t>
            </a:r>
            <a:r>
              <a:rPr lang="en-US" sz="2800" dirty="0"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for student predictions BEFORE a conclusion is drawn.  Students who are vested in the outcome will be more engaged.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lang="en-US" sz="2800" dirty="0">
              <a:solidFill>
                <a:schemeClr val="tx2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467100"/>
            <a:ext cx="3238500" cy="1200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+mn-lt"/>
              </a:rPr>
              <a:t>  Vote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+mn-lt"/>
              </a:rPr>
              <a:t>  Discuss with partner</a:t>
            </a:r>
          </a:p>
          <a:p>
            <a:pPr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+mn-lt"/>
              </a:rPr>
              <a:t>  Vote again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5927" y="5486400"/>
            <a:ext cx="170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Polya</a:t>
            </a:r>
            <a:r>
              <a:rPr lang="en-US" sz="22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, 1965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72390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4"/>
                </a:solidFill>
                <a:ea typeface="+mj-ea"/>
              </a:rPr>
              <a:t>Active Learning Strategies that Promote Learning </a:t>
            </a:r>
            <a:r>
              <a:rPr lang="en-US" sz="4000" b="1" dirty="0" smtClean="0">
                <a:solidFill>
                  <a:srgbClr val="558BB8"/>
                </a:solidFill>
                <a:ea typeface="+mj-ea"/>
              </a:rPr>
              <a:t/>
            </a:r>
            <a:br>
              <a:rPr lang="en-US" sz="4000" b="1" dirty="0" smtClean="0">
                <a:solidFill>
                  <a:srgbClr val="558BB8"/>
                </a:solidFill>
                <a:ea typeface="+mj-ea"/>
              </a:rPr>
            </a:br>
            <a:endParaRPr lang="en-US" sz="4000" b="1" dirty="0" smtClean="0">
              <a:solidFill>
                <a:srgbClr val="558BB8"/>
              </a:solidFill>
              <a:ea typeface="+mj-ea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7772400" cy="37338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Aft>
                <a:spcPts val="1200"/>
              </a:spcAft>
              <a:buClr>
                <a:srgbClr val="800000"/>
              </a:buClr>
              <a:buSzPct val="81000"/>
              <a:buFont typeface="Arial"/>
              <a:buChar char="•"/>
            </a:pPr>
            <a:r>
              <a:rPr lang="en-US" sz="3200" dirty="0" smtClean="0"/>
              <a:t>Think – write - solve</a:t>
            </a:r>
          </a:p>
          <a:p>
            <a:pPr>
              <a:lnSpc>
                <a:spcPct val="70000"/>
              </a:lnSpc>
              <a:spcAft>
                <a:spcPts val="1200"/>
              </a:spcAft>
              <a:buClr>
                <a:srgbClr val="800000"/>
              </a:buClr>
              <a:buSzPct val="81000"/>
              <a:buFont typeface="Arial"/>
              <a:buChar char="•"/>
            </a:pPr>
            <a:r>
              <a:rPr lang="en-US" sz="3200" dirty="0" smtClean="0"/>
              <a:t>Pair-share</a:t>
            </a:r>
          </a:p>
          <a:p>
            <a:pPr>
              <a:lnSpc>
                <a:spcPct val="70000"/>
              </a:lnSpc>
              <a:spcAft>
                <a:spcPts val="1200"/>
              </a:spcAft>
              <a:buClr>
                <a:srgbClr val="800000"/>
              </a:buClr>
              <a:buSzPct val="81000"/>
              <a:buFont typeface="Arial"/>
              <a:buChar char="•"/>
            </a:pPr>
            <a:r>
              <a:rPr lang="en-US" sz="3200" dirty="0" smtClean="0"/>
              <a:t>Collective problem solving</a:t>
            </a:r>
          </a:p>
          <a:p>
            <a:pPr>
              <a:lnSpc>
                <a:spcPct val="70000"/>
              </a:lnSpc>
              <a:spcAft>
                <a:spcPts val="1200"/>
              </a:spcAft>
              <a:buClr>
                <a:srgbClr val="800000"/>
              </a:buClr>
              <a:buSzPct val="81000"/>
              <a:buFont typeface="Arial"/>
              <a:buChar char="•"/>
            </a:pPr>
            <a:r>
              <a:rPr lang="en-US" sz="3200" dirty="0" smtClean="0"/>
              <a:t>MUD cards </a:t>
            </a:r>
          </a:p>
          <a:p>
            <a:pPr>
              <a:lnSpc>
                <a:spcPct val="70000"/>
              </a:lnSpc>
              <a:spcAft>
                <a:spcPts val="1200"/>
              </a:spcAft>
              <a:buClr>
                <a:srgbClr val="800000"/>
              </a:buClr>
              <a:buSzPct val="81000"/>
              <a:buFont typeface="Arial"/>
              <a:buChar char="•"/>
            </a:pPr>
            <a:r>
              <a:rPr lang="en-US" sz="3200" dirty="0" smtClean="0"/>
              <a:t>PBL</a:t>
            </a:r>
          </a:p>
          <a:p>
            <a:pPr>
              <a:lnSpc>
                <a:spcPct val="70000"/>
              </a:lnSpc>
              <a:spcAft>
                <a:spcPts val="1200"/>
              </a:spcAft>
              <a:buClr>
                <a:srgbClr val="800000"/>
              </a:buClr>
              <a:buSzPct val="81000"/>
              <a:buFont typeface="Arial"/>
              <a:buChar char="•"/>
            </a:pPr>
            <a:r>
              <a:rPr lang="en-US" sz="3200" dirty="0" smtClean="0"/>
              <a:t>Authentic learning</a:t>
            </a:r>
          </a:p>
          <a:p>
            <a:pPr lvl="1">
              <a:lnSpc>
                <a:spcPct val="70000"/>
              </a:lnSpc>
              <a:spcAft>
                <a:spcPts val="1200"/>
              </a:spcAft>
              <a:buClr>
                <a:srgbClr val="990033"/>
              </a:buClr>
            </a:pPr>
            <a:endParaRPr lang="en-US" sz="1800" b="1" dirty="0" smtClean="0"/>
          </a:p>
          <a:p>
            <a:pPr lvl="1">
              <a:lnSpc>
                <a:spcPct val="70000"/>
              </a:lnSpc>
              <a:spcAft>
                <a:spcPts val="1200"/>
              </a:spcAft>
              <a:buClr>
                <a:srgbClr val="990033"/>
              </a:buClr>
            </a:pPr>
            <a:endParaRPr lang="en-US" sz="1600" i="1" dirty="0" smtClean="0"/>
          </a:p>
          <a:p>
            <a:pPr>
              <a:lnSpc>
                <a:spcPct val="70000"/>
              </a:lnSpc>
              <a:spcAft>
                <a:spcPts val="1200"/>
              </a:spcAft>
            </a:pPr>
            <a:endParaRPr lang="en-US" sz="1700" i="1" dirty="0" smtClean="0"/>
          </a:p>
          <a:p>
            <a:pPr>
              <a:lnSpc>
                <a:spcPct val="70000"/>
              </a:lnSpc>
              <a:spcAft>
                <a:spcPts val="1200"/>
              </a:spcAft>
            </a:pPr>
            <a:endParaRPr lang="en-US" sz="2200" dirty="0" smtClean="0"/>
          </a:p>
          <a:p>
            <a:pPr lvl="4">
              <a:lnSpc>
                <a:spcPct val="70000"/>
              </a:lnSpc>
              <a:spcAft>
                <a:spcPts val="1200"/>
              </a:spcAft>
            </a:pPr>
            <a:endParaRPr lang="en-US" sz="1200" dirty="0" smtClean="0"/>
          </a:p>
          <a:p>
            <a:pPr>
              <a:lnSpc>
                <a:spcPct val="70000"/>
              </a:lnSpc>
              <a:spcAft>
                <a:spcPts val="1200"/>
              </a:spcAft>
            </a:pP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50800" dist="50800" dir="2700000">
                    <a:schemeClr val="accent2">
                      <a:lumMod val="75000"/>
                      <a:alpha val="43000"/>
                    </a:schemeClr>
                  </a:outerShdw>
                </a:effectLst>
                <a:ea typeface="+mj-ea"/>
                <a:cs typeface="+mj-cs"/>
              </a:rPr>
              <a:t>Pair-Share</a:t>
            </a:r>
            <a:r>
              <a:rPr lang="en-US" b="1" i="1" dirty="0">
                <a:solidFill>
                  <a:schemeClr val="tx1"/>
                </a:solidFill>
                <a:effectLst>
                  <a:outerShdw blurRad="50800" dist="50800" dir="2700000">
                    <a:schemeClr val="accent2">
                      <a:lumMod val="75000"/>
                      <a:alpha val="43000"/>
                    </a:schemeClr>
                  </a:outerShdw>
                </a:effectLst>
                <a:ea typeface="+mj-ea"/>
                <a:cs typeface="+mj-cs"/>
              </a:rPr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15200" cy="4114800"/>
          </a:xfrm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u="sng" dirty="0" smtClean="0">
                <a:ea typeface="ＭＳ Ｐゴシック" charset="-128"/>
                <a:cs typeface="ＭＳ Ｐゴシック" charset="-128"/>
              </a:rPr>
              <a:t>Index Card #4</a:t>
            </a:r>
          </a:p>
          <a:p>
            <a:pPr marL="571500" indent="-571500" eaLnBrk="1" hangingPunct="1"/>
            <a:r>
              <a:rPr lang="en-US" i="1" dirty="0" smtClean="0">
                <a:ea typeface="ＭＳ Ｐゴシック" charset="-128"/>
                <a:cs typeface="ＭＳ Ｐゴシック" charset="-128"/>
              </a:rPr>
              <a:t>With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a partner discuss how you finally understood the “difficult” concept that you </a:t>
            </a:r>
            <a:r>
              <a:rPr lang="en-US" i="1" dirty="0" err="1">
                <a:ea typeface="ＭＳ Ｐゴシック" charset="-128"/>
                <a:cs typeface="ＭＳ Ｐゴシック" charset="-128"/>
              </a:rPr>
              <a:t>i.d.’d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 on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Index Card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#1.</a:t>
            </a:r>
            <a:endParaRPr lang="en-US" i="1" dirty="0">
              <a:ea typeface="ＭＳ Ｐゴシック" charset="-128"/>
              <a:cs typeface="ＭＳ Ｐゴシック" charset="-128"/>
            </a:endParaRPr>
          </a:p>
          <a:p>
            <a:pPr marL="571500" indent="-571500" eaLnBrk="1" hangingPunct="1"/>
            <a:endParaRPr lang="en-US" sz="2000" i="1" dirty="0" smtClean="0">
              <a:ea typeface="ＭＳ Ｐゴシック" charset="-128"/>
              <a:cs typeface="ＭＳ Ｐゴシック" charset="-128"/>
            </a:endParaRPr>
          </a:p>
          <a:p>
            <a:pPr marL="571500" indent="-571500" eaLnBrk="1" hangingPunct="1"/>
            <a:r>
              <a:rPr lang="en-US" i="1" dirty="0" smtClean="0">
                <a:ea typeface="ＭＳ Ｐゴシック" charset="-128"/>
                <a:cs typeface="ＭＳ Ｐゴシック" charset="-128"/>
              </a:rPr>
              <a:t>Write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down some active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learning or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other strategies that might help students understand that concept.</a:t>
            </a:r>
          </a:p>
          <a:p>
            <a:pPr marL="571500" indent="-571500"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Roadmap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7162800" cy="4114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What we know about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learning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Planning backwards for better learning</a:t>
            </a:r>
          </a:p>
          <a:p>
            <a:pPr lvl="1" eaLnBrk="1" hangingPunct="1"/>
            <a:r>
              <a:rPr lang="en-US" dirty="0" smtClean="0"/>
              <a:t>Articulating </a:t>
            </a:r>
            <a:r>
              <a:rPr lang="en-US" dirty="0"/>
              <a:t>Desired Learning Outcomes</a:t>
            </a:r>
            <a:endParaRPr lang="en-US" dirty="0" smtClean="0"/>
          </a:p>
          <a:p>
            <a:pPr lvl="1" eaLnBrk="1" hangingPunct="1"/>
            <a:r>
              <a:rPr lang="en-US" dirty="0" smtClean="0"/>
              <a:t>Designing Effective Problem Set &amp; Exam Questions</a:t>
            </a:r>
          </a:p>
          <a:p>
            <a:pPr lvl="1" eaLnBrk="1" hangingPunct="1"/>
            <a:r>
              <a:rPr lang="en-US" dirty="0"/>
              <a:t>Active learning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Summary/Advice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Resources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50800" dir="2700000" algn="tl">
                    <a:srgbClr val="DDDDDD"/>
                  </a:outerShdw>
                </a:effectLst>
                <a:ea typeface="+mj-ea"/>
                <a:cs typeface="+mj-cs"/>
              </a:rPr>
              <a:t>Seven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50800" dir="2700000" algn="tl">
                    <a:srgbClr val="DDDDDD"/>
                  </a:outerShdw>
                </a:effectLst>
                <a:ea typeface="+mj-ea"/>
                <a:cs typeface="+mj-cs"/>
              </a:rPr>
              <a:t>Pieces of Advice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620000" cy="4114800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Start with learning 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objectives.</a:t>
            </a: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Provide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context and 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authenticity.</a:t>
            </a: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Create problems &amp; questions that advance learning outcomes &amp; support the development of a range of cognitive abilities.</a:t>
            </a: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Offer opportunities for active, engaged classroom 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experiences.</a:t>
            </a: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Create opportunities to learn what students 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know.</a:t>
            </a: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Monitor and adjust to student understanding</a:t>
            </a: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Give yourself time to reflect on </a:t>
            </a:r>
            <a:r>
              <a:rPr lang="en-US" sz="2600">
                <a:ea typeface="ＭＳ Ｐゴシック" charset="-128"/>
                <a:cs typeface="ＭＳ Ｐゴシック" charset="-128"/>
              </a:rPr>
              <a:t>the </a:t>
            </a:r>
            <a:r>
              <a:rPr lang="en-US" sz="2600" smtClean="0">
                <a:ea typeface="ＭＳ Ｐゴシック" charset="-128"/>
                <a:cs typeface="ＭＳ Ｐゴシック" charset="-128"/>
              </a:rPr>
              <a:t>class.</a:t>
            </a:r>
            <a:endParaRPr lang="en-US" sz="2600" dirty="0">
              <a:ea typeface="ＭＳ Ｐゴシック" charset="-128"/>
              <a:cs typeface="ＭＳ Ｐゴシック" charset="-128"/>
            </a:endParaRPr>
          </a:p>
          <a:p>
            <a:pPr marL="571500" indent="-571500" eaLnBrk="1" hangingPunct="1">
              <a:lnSpc>
                <a:spcPct val="80000"/>
              </a:lnSpc>
              <a:buFont typeface="Wingdings" charset="2"/>
              <a:buAutoNum type="arabicPeriod"/>
            </a:pPr>
            <a:endParaRPr lang="en-US" sz="2600" dirty="0">
              <a:ea typeface="ＭＳ Ｐゴシック" charset="-128"/>
              <a:cs typeface="ＭＳ Ｐゴシック" charset="-128"/>
            </a:endParaRPr>
          </a:p>
          <a:p>
            <a:pPr marL="571500" indent="-571500" eaLnBrk="1" hangingPunct="1">
              <a:lnSpc>
                <a:spcPct val="80000"/>
              </a:lnSpc>
            </a:pPr>
            <a:endParaRPr lang="en-US" sz="26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For more information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Tomorrow’s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Professor’s Listserv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dirty="0"/>
              <a:t>      </a:t>
            </a:r>
            <a:r>
              <a:rPr lang="en-US" sz="2400" dirty="0">
                <a:hlinkClick r:id="rId2"/>
              </a:rPr>
              <a:t>http://ctl.stanford.edu/Tomprof/index.</a:t>
            </a:r>
            <a:r>
              <a:rPr lang="en-US" sz="2400" dirty="0" smtClean="0">
                <a:hlinkClick r:id="rId2"/>
              </a:rPr>
              <a:t>shtml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Disciplinary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Societies: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American Society of Engineering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Center for the Advancement of Engineering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dirty="0"/>
              <a:t>	 Education (CASEE)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Journal of Engineering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Objectives of the Session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010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 i="1" dirty="0">
                <a:ea typeface="ＭＳ Ｐゴシック" charset="-128"/>
                <a:cs typeface="ＭＳ Ｐゴシック" charset="-128"/>
              </a:rPr>
              <a:t>By the end of today’s session you will be able to</a:t>
            </a:r>
            <a:r>
              <a:rPr lang="en-US" sz="2600" i="1" dirty="0" smtClean="0">
                <a:ea typeface="ＭＳ Ｐゴシック" charset="-128"/>
                <a:cs typeface="ＭＳ Ｐゴシック" charset="-128"/>
              </a:rPr>
              <a:t>:</a:t>
            </a:r>
            <a:endParaRPr lang="en-US" sz="2600" dirty="0" smtClean="0">
              <a:solidFill>
                <a:srgbClr val="2A5656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Plan backwards to </a:t>
            </a:r>
            <a:r>
              <a:rPr lang="en-US" sz="2600" dirty="0" smtClean="0">
                <a:solidFill>
                  <a:schemeClr val="accent4"/>
                </a:solidFill>
                <a:ea typeface="ＭＳ Ｐゴシック" charset="-128"/>
                <a:cs typeface="ＭＳ Ｐゴシック" charset="-128"/>
              </a:rPr>
              <a:t>design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and</a:t>
            </a:r>
            <a:r>
              <a:rPr lang="en-US" sz="2600" dirty="0" smtClean="0">
                <a:solidFill>
                  <a:schemeClr val="accent4"/>
                </a:solidFill>
                <a:ea typeface="ＭＳ Ｐゴシック" charset="-128"/>
                <a:cs typeface="ＭＳ Ｐゴシック" charset="-128"/>
              </a:rPr>
              <a:t> deliver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more effective courses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2A5656"/>
                </a:solidFill>
                <a:ea typeface="ＭＳ Ｐゴシック" charset="-128"/>
                <a:cs typeface="ＭＳ Ｐゴシック" charset="-128"/>
              </a:rPr>
              <a:t>identify 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key learning objectives for the courses you teach.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accent4"/>
                </a:solidFill>
                <a:ea typeface="ＭＳ Ｐゴシック" charset="-128"/>
                <a:cs typeface="ＭＳ Ｐゴシック" charset="-128"/>
              </a:rPr>
              <a:t>create 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effective </a:t>
            </a:r>
            <a:r>
              <a:rPr lang="en-US" sz="2600" dirty="0" err="1" smtClean="0">
                <a:ea typeface="ＭＳ Ｐゴシック" charset="-128"/>
                <a:cs typeface="ＭＳ Ｐゴシック" charset="-128"/>
              </a:rPr>
              <a:t>p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-set &amp; exam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2A5656"/>
                </a:solidFill>
                <a:ea typeface="ＭＳ Ｐゴシック" charset="-128"/>
                <a:cs typeface="ＭＳ Ｐゴシック" charset="-128"/>
              </a:rPr>
              <a:t>develop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 active learning strategies to help students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learn difficult concepts from your field.</a:t>
            </a: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Before we get too far…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u="sng" dirty="0">
                <a:ea typeface="ＭＳ Ｐゴシック" charset="-128"/>
                <a:cs typeface="ＭＳ Ｐゴシック" charset="-128"/>
              </a:rPr>
              <a:t>Index Card #1</a:t>
            </a:r>
            <a:endParaRPr lang="en-US" u="sng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i="1" dirty="0" smtClean="0"/>
              <a:t>Identify a </a:t>
            </a:r>
            <a:r>
              <a:rPr lang="en-US" i="1" dirty="0"/>
              <a:t>subject/topic/course that you</a:t>
            </a:r>
            <a:r>
              <a:rPr lang="en-US" i="1" dirty="0" smtClean="0"/>
              <a:t> teach or are </a:t>
            </a:r>
            <a:r>
              <a:rPr lang="en-US" i="1" dirty="0"/>
              <a:t>likely to teach</a:t>
            </a:r>
            <a:r>
              <a:rPr lang="en-US" i="1" dirty="0" smtClean="0"/>
              <a:t>.</a:t>
            </a:r>
          </a:p>
          <a:p>
            <a:pPr lvl="1" eaLnBrk="1" hangingPunct="1"/>
            <a:r>
              <a:rPr lang="en-US" i="1" dirty="0" smtClean="0"/>
              <a:t>Write </a:t>
            </a:r>
            <a:r>
              <a:rPr lang="en-US" i="1" dirty="0"/>
              <a:t>down 1 or 2 concepts</a:t>
            </a:r>
            <a:r>
              <a:rPr lang="en-US" i="1" dirty="0" smtClean="0"/>
              <a:t> from that subject that you</a:t>
            </a:r>
            <a:r>
              <a:rPr lang="en-US" i="1" dirty="0" smtClean="0"/>
              <a:t> think students </a:t>
            </a:r>
            <a:r>
              <a:rPr lang="en-US" i="1" dirty="0" smtClean="0"/>
              <a:t>find </a:t>
            </a:r>
            <a:r>
              <a:rPr lang="en-US" i="1" dirty="0" smtClean="0"/>
              <a:t>found </a:t>
            </a:r>
            <a:r>
              <a:rPr lang="en-US" i="1" dirty="0"/>
              <a:t>particularly</a:t>
            </a:r>
            <a:r>
              <a:rPr lang="en-US" i="1" dirty="0" smtClean="0"/>
              <a:t> challenging </a:t>
            </a:r>
            <a:r>
              <a:rPr lang="en-US" i="1" smtClean="0"/>
              <a:t>to understand.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What We Know about Learning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Learning is an active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Meaning making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Model building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Occurs continually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Prior knowledge plays a key role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(Authentic) Problems motivate learning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Context is 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critical</a:t>
            </a:r>
            <a:endParaRPr lang="en-US" sz="26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Stimulation and reflection are crucial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Deep learning allows for forward and backward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0" name="Rectangle 9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50800" dir="2700000" algn="tl">
                    <a:schemeClr val="accent2">
                      <a:lumMod val="75000"/>
                    </a:schemeClr>
                  </a:outerShdw>
                </a:effectLst>
                <a:ea typeface="+mj-ea"/>
                <a:cs typeface="+mj-cs"/>
              </a:rPr>
              <a:t>The importance of building on existing knowledge</a:t>
            </a:r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1066800" y="2362200"/>
            <a:ext cx="7010400" cy="1524000"/>
            <a:chOff x="672" y="1488"/>
            <a:chExt cx="4416" cy="960"/>
          </a:xfrm>
        </p:grpSpPr>
        <p:sp>
          <p:nvSpPr>
            <p:cNvPr id="35874" name="Rectangle 66"/>
            <p:cNvSpPr>
              <a:spLocks noChangeArrowheads="1"/>
            </p:cNvSpPr>
            <p:nvPr/>
          </p:nvSpPr>
          <p:spPr bwMode="auto">
            <a:xfrm>
              <a:off x="1653" y="148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endParaRPr lang="en-US" sz="2600">
                <a:solidFill>
                  <a:schemeClr val="tx2"/>
                </a:solidFill>
              </a:endParaRPr>
            </a:p>
          </p:txBody>
        </p:sp>
        <p:sp>
          <p:nvSpPr>
            <p:cNvPr id="35875" name="Rectangle 65"/>
            <p:cNvSpPr>
              <a:spLocks noChangeArrowheads="1"/>
            </p:cNvSpPr>
            <p:nvPr/>
          </p:nvSpPr>
          <p:spPr bwMode="auto">
            <a:xfrm>
              <a:off x="1163" y="1488"/>
              <a:ext cx="490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endParaRPr lang="en-US" sz="2600">
                <a:solidFill>
                  <a:schemeClr val="tx2"/>
                </a:solidFill>
              </a:endParaRPr>
            </a:p>
          </p:txBody>
        </p:sp>
        <p:sp>
          <p:nvSpPr>
            <p:cNvPr id="35876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7" name="Line 16"/>
            <p:cNvSpPr>
              <a:spLocks noChangeShapeType="1"/>
            </p:cNvSpPr>
            <p:nvPr/>
          </p:nvSpPr>
          <p:spPr bwMode="auto">
            <a:xfrm rot="5400000">
              <a:off x="912" y="1728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8" name="Line 15"/>
            <p:cNvSpPr>
              <a:spLocks noChangeShapeType="1"/>
            </p:cNvSpPr>
            <p:nvPr/>
          </p:nvSpPr>
          <p:spPr bwMode="auto">
            <a:xfrm>
              <a:off x="2736" y="1584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879" name="Group 45"/>
            <p:cNvGrpSpPr>
              <a:grpSpLocks/>
            </p:cNvGrpSpPr>
            <p:nvPr/>
          </p:nvGrpSpPr>
          <p:grpSpPr bwMode="auto">
            <a:xfrm>
              <a:off x="2736" y="1584"/>
              <a:ext cx="288" cy="288"/>
              <a:chOff x="1392" y="1920"/>
              <a:chExt cx="288" cy="288"/>
            </a:xfrm>
          </p:grpSpPr>
          <p:sp>
            <p:nvSpPr>
              <p:cNvPr id="35931" name="Line 18"/>
              <p:cNvSpPr>
                <a:spLocks noChangeShapeType="1"/>
              </p:cNvSpPr>
              <p:nvPr/>
            </p:nvSpPr>
            <p:spPr bwMode="auto">
              <a:xfrm rot="5400000">
                <a:off x="1536" y="177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932" name="Group 30"/>
              <p:cNvGrpSpPr>
                <a:grpSpLocks/>
              </p:cNvGrpSpPr>
              <p:nvPr/>
            </p:nvGrpSpPr>
            <p:grpSpPr bwMode="auto">
              <a:xfrm>
                <a:off x="1392" y="1920"/>
                <a:ext cx="288" cy="288"/>
                <a:chOff x="1296" y="1824"/>
                <a:chExt cx="288" cy="288"/>
              </a:xfrm>
            </p:grpSpPr>
            <p:sp>
              <p:nvSpPr>
                <p:cNvPr id="35933" name="Line 31"/>
                <p:cNvSpPr>
                  <a:spLocks noChangeShapeType="1"/>
                </p:cNvSpPr>
                <p:nvPr/>
              </p:nvSpPr>
              <p:spPr bwMode="auto">
                <a:xfrm>
                  <a:off x="1584" y="1824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7B1F7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4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1440" y="196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7B1F7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5880" name="Line 17"/>
            <p:cNvSpPr>
              <a:spLocks noChangeShapeType="1"/>
            </p:cNvSpPr>
            <p:nvPr/>
          </p:nvSpPr>
          <p:spPr bwMode="auto">
            <a:xfrm rot="5400000">
              <a:off x="3408" y="1440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881" name="Group 33"/>
            <p:cNvGrpSpPr>
              <a:grpSpLocks/>
            </p:cNvGrpSpPr>
            <p:nvPr/>
          </p:nvGrpSpPr>
          <p:grpSpPr bwMode="auto">
            <a:xfrm flipH="1">
              <a:off x="3264" y="1584"/>
              <a:ext cx="288" cy="288"/>
              <a:chOff x="1296" y="1824"/>
              <a:chExt cx="288" cy="288"/>
            </a:xfrm>
          </p:grpSpPr>
          <p:sp>
            <p:nvSpPr>
              <p:cNvPr id="35929" name="Line 34"/>
              <p:cNvSpPr>
                <a:spLocks noChangeShapeType="1"/>
              </p:cNvSpPr>
              <p:nvPr/>
            </p:nvSpPr>
            <p:spPr bwMode="auto">
              <a:xfrm>
                <a:off x="1584" y="182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0" name="Line 35"/>
              <p:cNvSpPr>
                <a:spLocks noChangeShapeType="1"/>
              </p:cNvSpPr>
              <p:nvPr/>
            </p:nvSpPr>
            <p:spPr bwMode="auto">
              <a:xfrm rot="5400000">
                <a:off x="1440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82" name="Line 37"/>
            <p:cNvSpPr>
              <a:spLocks noChangeShapeType="1"/>
            </p:cNvSpPr>
            <p:nvPr/>
          </p:nvSpPr>
          <p:spPr bwMode="auto">
            <a:xfrm rot="5400000">
              <a:off x="1920" y="1728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3" name="Line 38"/>
            <p:cNvSpPr>
              <a:spLocks noChangeShapeType="1"/>
            </p:cNvSpPr>
            <p:nvPr/>
          </p:nvSpPr>
          <p:spPr bwMode="auto">
            <a:xfrm rot="10800000">
              <a:off x="1776" y="1584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4" name="Line 40"/>
            <p:cNvSpPr>
              <a:spLocks noChangeShapeType="1"/>
            </p:cNvSpPr>
            <p:nvPr/>
          </p:nvSpPr>
          <p:spPr bwMode="auto">
            <a:xfrm rot="-5400000">
              <a:off x="4848" y="1440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5" name="Line 41"/>
            <p:cNvSpPr>
              <a:spLocks noChangeShapeType="1"/>
            </p:cNvSpPr>
            <p:nvPr/>
          </p:nvSpPr>
          <p:spPr bwMode="auto">
            <a:xfrm rot="10800000" flipV="1">
              <a:off x="4704" y="1584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6" name="Line 43"/>
            <p:cNvSpPr>
              <a:spLocks noChangeShapeType="1"/>
            </p:cNvSpPr>
            <p:nvPr/>
          </p:nvSpPr>
          <p:spPr bwMode="auto">
            <a:xfrm rot="5400000" flipH="1">
              <a:off x="3840" y="1440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7" name="Line 44"/>
            <p:cNvSpPr>
              <a:spLocks noChangeShapeType="1"/>
            </p:cNvSpPr>
            <p:nvPr/>
          </p:nvSpPr>
          <p:spPr bwMode="auto">
            <a:xfrm rot="10800000" flipH="1" flipV="1">
              <a:off x="3984" y="1584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 rot="5400000">
              <a:off x="2400" y="1440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889" name="Group 49"/>
            <p:cNvGrpSpPr>
              <a:grpSpLocks/>
            </p:cNvGrpSpPr>
            <p:nvPr/>
          </p:nvGrpSpPr>
          <p:grpSpPr bwMode="auto">
            <a:xfrm>
              <a:off x="2256" y="1584"/>
              <a:ext cx="288" cy="288"/>
              <a:chOff x="1296" y="1824"/>
              <a:chExt cx="288" cy="288"/>
            </a:xfrm>
          </p:grpSpPr>
          <p:sp>
            <p:nvSpPr>
              <p:cNvPr id="35927" name="Line 50"/>
              <p:cNvSpPr>
                <a:spLocks noChangeShapeType="1"/>
              </p:cNvSpPr>
              <p:nvPr/>
            </p:nvSpPr>
            <p:spPr bwMode="auto">
              <a:xfrm>
                <a:off x="1584" y="182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8" name="Line 51"/>
              <p:cNvSpPr>
                <a:spLocks noChangeShapeType="1"/>
              </p:cNvSpPr>
              <p:nvPr/>
            </p:nvSpPr>
            <p:spPr bwMode="auto">
              <a:xfrm rot="5400000">
                <a:off x="1440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90" name="Line 53"/>
            <p:cNvSpPr>
              <a:spLocks noChangeShapeType="1"/>
            </p:cNvSpPr>
            <p:nvPr/>
          </p:nvSpPr>
          <p:spPr bwMode="auto">
            <a:xfrm rot="10800000">
              <a:off x="1536" y="1584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891" name="Group 54"/>
            <p:cNvGrpSpPr>
              <a:grpSpLocks/>
            </p:cNvGrpSpPr>
            <p:nvPr/>
          </p:nvGrpSpPr>
          <p:grpSpPr bwMode="auto">
            <a:xfrm rot="5400000">
              <a:off x="1248" y="1584"/>
              <a:ext cx="288" cy="288"/>
              <a:chOff x="1296" y="1824"/>
              <a:chExt cx="288" cy="288"/>
            </a:xfrm>
          </p:grpSpPr>
          <p:sp>
            <p:nvSpPr>
              <p:cNvPr id="35925" name="Line 55"/>
              <p:cNvSpPr>
                <a:spLocks noChangeShapeType="1"/>
              </p:cNvSpPr>
              <p:nvPr/>
            </p:nvSpPr>
            <p:spPr bwMode="auto">
              <a:xfrm>
                <a:off x="1584" y="182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6" name="Line 56"/>
              <p:cNvSpPr>
                <a:spLocks noChangeShapeType="1"/>
              </p:cNvSpPr>
              <p:nvPr/>
            </p:nvSpPr>
            <p:spPr bwMode="auto">
              <a:xfrm rot="5400000">
                <a:off x="1440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92" name="Line 58"/>
            <p:cNvSpPr>
              <a:spLocks noChangeShapeType="1"/>
            </p:cNvSpPr>
            <p:nvPr/>
          </p:nvSpPr>
          <p:spPr bwMode="auto">
            <a:xfrm>
              <a:off x="4224" y="1583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893" name="Group 59"/>
            <p:cNvGrpSpPr>
              <a:grpSpLocks/>
            </p:cNvGrpSpPr>
            <p:nvPr/>
          </p:nvGrpSpPr>
          <p:grpSpPr bwMode="auto">
            <a:xfrm rot="-5400000">
              <a:off x="4224" y="1584"/>
              <a:ext cx="288" cy="288"/>
              <a:chOff x="1296" y="1824"/>
              <a:chExt cx="288" cy="288"/>
            </a:xfrm>
          </p:grpSpPr>
          <p:sp>
            <p:nvSpPr>
              <p:cNvPr id="35923" name="Line 60"/>
              <p:cNvSpPr>
                <a:spLocks noChangeShapeType="1"/>
              </p:cNvSpPr>
              <p:nvPr/>
            </p:nvSpPr>
            <p:spPr bwMode="auto">
              <a:xfrm>
                <a:off x="1584" y="182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4" name="Line 61"/>
              <p:cNvSpPr>
                <a:spLocks noChangeShapeType="1"/>
              </p:cNvSpPr>
              <p:nvPr/>
            </p:nvSpPr>
            <p:spPr bwMode="auto">
              <a:xfrm rot="5400000">
                <a:off x="1440" y="196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94" name="Rectangle 81"/>
            <p:cNvSpPr>
              <a:spLocks noChangeArrowheads="1"/>
            </p:cNvSpPr>
            <p:nvPr/>
          </p:nvSpPr>
          <p:spPr bwMode="auto">
            <a:xfrm>
              <a:off x="4597" y="196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sz="2600" b="1"/>
                <a:t>9</a:t>
              </a:r>
            </a:p>
          </p:txBody>
        </p:sp>
        <p:sp>
          <p:nvSpPr>
            <p:cNvPr id="35895" name="Rectangle 80"/>
            <p:cNvSpPr>
              <a:spLocks noChangeArrowheads="1"/>
            </p:cNvSpPr>
            <p:nvPr/>
          </p:nvSpPr>
          <p:spPr bwMode="auto">
            <a:xfrm>
              <a:off x="4107" y="1968"/>
              <a:ext cx="490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sz="2600" b="1"/>
                <a:t>8</a:t>
              </a:r>
            </a:p>
          </p:txBody>
        </p:sp>
        <p:sp>
          <p:nvSpPr>
            <p:cNvPr id="35896" name="Rectangle 79"/>
            <p:cNvSpPr>
              <a:spLocks noChangeArrowheads="1"/>
            </p:cNvSpPr>
            <p:nvPr/>
          </p:nvSpPr>
          <p:spPr bwMode="auto">
            <a:xfrm>
              <a:off x="3616" y="196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sz="2600" b="1"/>
                <a:t>7</a:t>
              </a:r>
            </a:p>
          </p:txBody>
        </p:sp>
        <p:sp>
          <p:nvSpPr>
            <p:cNvPr id="35897" name="Rectangle 78"/>
            <p:cNvSpPr>
              <a:spLocks noChangeArrowheads="1"/>
            </p:cNvSpPr>
            <p:nvPr/>
          </p:nvSpPr>
          <p:spPr bwMode="auto">
            <a:xfrm>
              <a:off x="3125" y="196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sz="2600" b="1"/>
                <a:t>6</a:t>
              </a:r>
            </a:p>
          </p:txBody>
        </p:sp>
        <p:sp>
          <p:nvSpPr>
            <p:cNvPr id="35898" name="Rectangle 77"/>
            <p:cNvSpPr>
              <a:spLocks noChangeArrowheads="1"/>
            </p:cNvSpPr>
            <p:nvPr/>
          </p:nvSpPr>
          <p:spPr bwMode="auto">
            <a:xfrm>
              <a:off x="2635" y="1968"/>
              <a:ext cx="490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sz="2600" b="1"/>
                <a:t>5</a:t>
              </a:r>
            </a:p>
          </p:txBody>
        </p:sp>
        <p:sp>
          <p:nvSpPr>
            <p:cNvPr id="35899" name="Rectangle 76"/>
            <p:cNvSpPr>
              <a:spLocks noChangeArrowheads="1"/>
            </p:cNvSpPr>
            <p:nvPr/>
          </p:nvSpPr>
          <p:spPr bwMode="auto">
            <a:xfrm>
              <a:off x="2144" y="196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sz="2600" b="1"/>
                <a:t>4</a:t>
              </a:r>
            </a:p>
          </p:txBody>
        </p:sp>
        <p:sp>
          <p:nvSpPr>
            <p:cNvPr id="35900" name="Rectangle 75"/>
            <p:cNvSpPr>
              <a:spLocks noChangeArrowheads="1"/>
            </p:cNvSpPr>
            <p:nvPr/>
          </p:nvSpPr>
          <p:spPr bwMode="auto">
            <a:xfrm>
              <a:off x="1653" y="196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sz="2600" b="1"/>
                <a:t>3</a:t>
              </a:r>
            </a:p>
          </p:txBody>
        </p:sp>
        <p:sp>
          <p:nvSpPr>
            <p:cNvPr id="35901" name="Rectangle 74"/>
            <p:cNvSpPr>
              <a:spLocks noChangeArrowheads="1"/>
            </p:cNvSpPr>
            <p:nvPr/>
          </p:nvSpPr>
          <p:spPr bwMode="auto">
            <a:xfrm>
              <a:off x="1163" y="1968"/>
              <a:ext cx="490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sz="2600" b="1"/>
                <a:t>2</a:t>
              </a:r>
            </a:p>
          </p:txBody>
        </p:sp>
        <p:sp>
          <p:nvSpPr>
            <p:cNvPr id="35902" name="Rectangle 73"/>
            <p:cNvSpPr>
              <a:spLocks noChangeArrowheads="1"/>
            </p:cNvSpPr>
            <p:nvPr/>
          </p:nvSpPr>
          <p:spPr bwMode="auto">
            <a:xfrm>
              <a:off x="672" y="196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sz="2600" b="1"/>
                <a:t>1</a:t>
              </a:r>
            </a:p>
          </p:txBody>
        </p:sp>
        <p:sp>
          <p:nvSpPr>
            <p:cNvPr id="35903" name="Rectangle 72"/>
            <p:cNvSpPr>
              <a:spLocks noChangeArrowheads="1"/>
            </p:cNvSpPr>
            <p:nvPr/>
          </p:nvSpPr>
          <p:spPr bwMode="auto">
            <a:xfrm>
              <a:off x="4597" y="148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endParaRPr lang="en-US" sz="2600">
                <a:solidFill>
                  <a:schemeClr val="tx2"/>
                </a:solidFill>
              </a:endParaRPr>
            </a:p>
          </p:txBody>
        </p:sp>
        <p:sp>
          <p:nvSpPr>
            <p:cNvPr id="35904" name="Rectangle 71"/>
            <p:cNvSpPr>
              <a:spLocks noChangeArrowheads="1"/>
            </p:cNvSpPr>
            <p:nvPr/>
          </p:nvSpPr>
          <p:spPr bwMode="auto">
            <a:xfrm>
              <a:off x="4107" y="1488"/>
              <a:ext cx="490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endParaRPr lang="en-US" sz="2600">
                <a:solidFill>
                  <a:schemeClr val="tx2"/>
                </a:solidFill>
              </a:endParaRPr>
            </a:p>
          </p:txBody>
        </p:sp>
        <p:sp>
          <p:nvSpPr>
            <p:cNvPr id="35905" name="Rectangle 70"/>
            <p:cNvSpPr>
              <a:spLocks noChangeArrowheads="1"/>
            </p:cNvSpPr>
            <p:nvPr/>
          </p:nvSpPr>
          <p:spPr bwMode="auto">
            <a:xfrm>
              <a:off x="3616" y="148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endParaRPr lang="en-US" sz="2600">
                <a:solidFill>
                  <a:schemeClr val="tx2"/>
                </a:solidFill>
              </a:endParaRPr>
            </a:p>
          </p:txBody>
        </p:sp>
        <p:sp>
          <p:nvSpPr>
            <p:cNvPr id="35906" name="Rectangle 69"/>
            <p:cNvSpPr>
              <a:spLocks noChangeArrowheads="1"/>
            </p:cNvSpPr>
            <p:nvPr/>
          </p:nvSpPr>
          <p:spPr bwMode="auto">
            <a:xfrm>
              <a:off x="3125" y="148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endParaRPr lang="en-US" sz="2600">
                <a:solidFill>
                  <a:schemeClr val="tx2"/>
                </a:solidFill>
              </a:endParaRPr>
            </a:p>
          </p:txBody>
        </p:sp>
        <p:sp>
          <p:nvSpPr>
            <p:cNvPr id="35907" name="Rectangle 68"/>
            <p:cNvSpPr>
              <a:spLocks noChangeArrowheads="1"/>
            </p:cNvSpPr>
            <p:nvPr/>
          </p:nvSpPr>
          <p:spPr bwMode="auto">
            <a:xfrm>
              <a:off x="2635" y="1488"/>
              <a:ext cx="490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endParaRPr lang="en-US" sz="2600">
                <a:solidFill>
                  <a:schemeClr val="tx2"/>
                </a:solidFill>
              </a:endParaRPr>
            </a:p>
          </p:txBody>
        </p:sp>
        <p:sp>
          <p:nvSpPr>
            <p:cNvPr id="35908" name="Rectangle 67"/>
            <p:cNvSpPr>
              <a:spLocks noChangeArrowheads="1"/>
            </p:cNvSpPr>
            <p:nvPr/>
          </p:nvSpPr>
          <p:spPr bwMode="auto">
            <a:xfrm>
              <a:off x="2144" y="148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endParaRPr lang="en-US" sz="2600">
                <a:solidFill>
                  <a:schemeClr val="tx2"/>
                </a:solidFill>
              </a:endParaRPr>
            </a:p>
          </p:txBody>
        </p:sp>
        <p:sp>
          <p:nvSpPr>
            <p:cNvPr id="35909" name="Rectangle 64"/>
            <p:cNvSpPr>
              <a:spLocks noChangeArrowheads="1"/>
            </p:cNvSpPr>
            <p:nvPr/>
          </p:nvSpPr>
          <p:spPr bwMode="auto">
            <a:xfrm>
              <a:off x="672" y="1488"/>
              <a:ext cx="491" cy="480"/>
            </a:xfrm>
            <a:prstGeom prst="rect">
              <a:avLst/>
            </a:prstGeom>
            <a:noFill/>
            <a:ln w="9525">
              <a:solidFill>
                <a:srgbClr val="7B1F7D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endParaRPr lang="en-US" sz="2600">
                <a:solidFill>
                  <a:schemeClr val="tx2"/>
                </a:solidFill>
              </a:endParaRPr>
            </a:p>
          </p:txBody>
        </p:sp>
        <p:sp>
          <p:nvSpPr>
            <p:cNvPr id="35910" name="Line 82"/>
            <p:cNvSpPr>
              <a:spLocks noChangeShapeType="1"/>
            </p:cNvSpPr>
            <p:nvPr/>
          </p:nvSpPr>
          <p:spPr bwMode="auto">
            <a:xfrm>
              <a:off x="672" y="1488"/>
              <a:ext cx="4416" cy="0"/>
            </a:xfrm>
            <a:prstGeom prst="line">
              <a:avLst/>
            </a:prstGeom>
            <a:noFill/>
            <a:ln w="28575" cap="sq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Line 83"/>
            <p:cNvSpPr>
              <a:spLocks noChangeShapeType="1"/>
            </p:cNvSpPr>
            <p:nvPr/>
          </p:nvSpPr>
          <p:spPr bwMode="auto">
            <a:xfrm>
              <a:off x="672" y="1968"/>
              <a:ext cx="4416" cy="0"/>
            </a:xfrm>
            <a:prstGeom prst="line">
              <a:avLst/>
            </a:prstGeom>
            <a:noFill/>
            <a:ln w="127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Line 84"/>
            <p:cNvSpPr>
              <a:spLocks noChangeShapeType="1"/>
            </p:cNvSpPr>
            <p:nvPr/>
          </p:nvSpPr>
          <p:spPr bwMode="auto">
            <a:xfrm>
              <a:off x="672" y="2448"/>
              <a:ext cx="4416" cy="0"/>
            </a:xfrm>
            <a:prstGeom prst="line">
              <a:avLst/>
            </a:prstGeom>
            <a:noFill/>
            <a:ln w="28575" cap="sq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3" name="Line 85"/>
            <p:cNvSpPr>
              <a:spLocks noChangeShapeType="1"/>
            </p:cNvSpPr>
            <p:nvPr/>
          </p:nvSpPr>
          <p:spPr bwMode="auto">
            <a:xfrm>
              <a:off x="672" y="1488"/>
              <a:ext cx="0" cy="960"/>
            </a:xfrm>
            <a:prstGeom prst="line">
              <a:avLst/>
            </a:prstGeom>
            <a:noFill/>
            <a:ln w="28575" cap="sq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4" name="Line 86"/>
            <p:cNvSpPr>
              <a:spLocks noChangeShapeType="1"/>
            </p:cNvSpPr>
            <p:nvPr/>
          </p:nvSpPr>
          <p:spPr bwMode="auto">
            <a:xfrm>
              <a:off x="1163" y="1488"/>
              <a:ext cx="0" cy="960"/>
            </a:xfrm>
            <a:prstGeom prst="line">
              <a:avLst/>
            </a:prstGeom>
            <a:noFill/>
            <a:ln w="127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5" name="Line 87"/>
            <p:cNvSpPr>
              <a:spLocks noChangeShapeType="1"/>
            </p:cNvSpPr>
            <p:nvPr/>
          </p:nvSpPr>
          <p:spPr bwMode="auto">
            <a:xfrm>
              <a:off x="1653" y="1488"/>
              <a:ext cx="0" cy="960"/>
            </a:xfrm>
            <a:prstGeom prst="line">
              <a:avLst/>
            </a:prstGeom>
            <a:noFill/>
            <a:ln w="127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6" name="Line 88"/>
            <p:cNvSpPr>
              <a:spLocks noChangeShapeType="1"/>
            </p:cNvSpPr>
            <p:nvPr/>
          </p:nvSpPr>
          <p:spPr bwMode="auto">
            <a:xfrm>
              <a:off x="2144" y="1488"/>
              <a:ext cx="0" cy="960"/>
            </a:xfrm>
            <a:prstGeom prst="line">
              <a:avLst/>
            </a:prstGeom>
            <a:noFill/>
            <a:ln w="127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7" name="Line 89"/>
            <p:cNvSpPr>
              <a:spLocks noChangeShapeType="1"/>
            </p:cNvSpPr>
            <p:nvPr/>
          </p:nvSpPr>
          <p:spPr bwMode="auto">
            <a:xfrm>
              <a:off x="2635" y="1488"/>
              <a:ext cx="0" cy="960"/>
            </a:xfrm>
            <a:prstGeom prst="line">
              <a:avLst/>
            </a:prstGeom>
            <a:noFill/>
            <a:ln w="127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8" name="Line 90"/>
            <p:cNvSpPr>
              <a:spLocks noChangeShapeType="1"/>
            </p:cNvSpPr>
            <p:nvPr/>
          </p:nvSpPr>
          <p:spPr bwMode="auto">
            <a:xfrm>
              <a:off x="3125" y="1488"/>
              <a:ext cx="0" cy="960"/>
            </a:xfrm>
            <a:prstGeom prst="line">
              <a:avLst/>
            </a:prstGeom>
            <a:noFill/>
            <a:ln w="127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9" name="Line 91"/>
            <p:cNvSpPr>
              <a:spLocks noChangeShapeType="1"/>
            </p:cNvSpPr>
            <p:nvPr/>
          </p:nvSpPr>
          <p:spPr bwMode="auto">
            <a:xfrm>
              <a:off x="3616" y="1488"/>
              <a:ext cx="0" cy="960"/>
            </a:xfrm>
            <a:prstGeom prst="line">
              <a:avLst/>
            </a:prstGeom>
            <a:noFill/>
            <a:ln w="127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0" name="Line 92"/>
            <p:cNvSpPr>
              <a:spLocks noChangeShapeType="1"/>
            </p:cNvSpPr>
            <p:nvPr/>
          </p:nvSpPr>
          <p:spPr bwMode="auto">
            <a:xfrm>
              <a:off x="4107" y="1488"/>
              <a:ext cx="0" cy="960"/>
            </a:xfrm>
            <a:prstGeom prst="line">
              <a:avLst/>
            </a:prstGeom>
            <a:noFill/>
            <a:ln w="127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1" name="Line 93"/>
            <p:cNvSpPr>
              <a:spLocks noChangeShapeType="1"/>
            </p:cNvSpPr>
            <p:nvPr/>
          </p:nvSpPr>
          <p:spPr bwMode="auto">
            <a:xfrm>
              <a:off x="4597" y="1488"/>
              <a:ext cx="0" cy="960"/>
            </a:xfrm>
            <a:prstGeom prst="line">
              <a:avLst/>
            </a:prstGeom>
            <a:noFill/>
            <a:ln w="127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2" name="Line 94"/>
            <p:cNvSpPr>
              <a:spLocks noChangeShapeType="1"/>
            </p:cNvSpPr>
            <p:nvPr/>
          </p:nvSpPr>
          <p:spPr bwMode="auto">
            <a:xfrm>
              <a:off x="5088" y="1488"/>
              <a:ext cx="0" cy="960"/>
            </a:xfrm>
            <a:prstGeom prst="line">
              <a:avLst/>
            </a:prstGeom>
            <a:noFill/>
            <a:ln w="28575" cap="sq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929" name="Text Box 105"/>
          <p:cNvSpPr txBox="1">
            <a:spLocks noChangeArrowheads="1"/>
          </p:cNvSpPr>
          <p:nvPr/>
        </p:nvSpPr>
        <p:spPr bwMode="auto">
          <a:xfrm>
            <a:off x="1905000" y="43434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2     5    3    6    4     1     7</a:t>
            </a:r>
          </a:p>
        </p:txBody>
      </p:sp>
      <p:grpSp>
        <p:nvGrpSpPr>
          <p:cNvPr id="9" name="Group 138"/>
          <p:cNvGrpSpPr>
            <a:grpSpLocks/>
          </p:cNvGrpSpPr>
          <p:nvPr/>
        </p:nvGrpSpPr>
        <p:grpSpPr bwMode="auto">
          <a:xfrm>
            <a:off x="1905000" y="3657600"/>
            <a:ext cx="5276850" cy="457200"/>
            <a:chOff x="1248" y="3264"/>
            <a:chExt cx="3324" cy="288"/>
          </a:xfrm>
        </p:grpSpPr>
        <p:grpSp>
          <p:nvGrpSpPr>
            <p:cNvPr id="35847" name="Group 136"/>
            <p:cNvGrpSpPr>
              <a:grpSpLocks/>
            </p:cNvGrpSpPr>
            <p:nvPr/>
          </p:nvGrpSpPr>
          <p:grpSpPr bwMode="auto">
            <a:xfrm>
              <a:off x="1248" y="3264"/>
              <a:ext cx="252" cy="288"/>
              <a:chOff x="1296" y="3408"/>
              <a:chExt cx="288" cy="288"/>
            </a:xfrm>
          </p:grpSpPr>
          <p:grpSp>
            <p:nvGrpSpPr>
              <p:cNvPr id="35870" name="Group 107"/>
              <p:cNvGrpSpPr>
                <a:grpSpLocks/>
              </p:cNvGrpSpPr>
              <p:nvPr/>
            </p:nvGrpSpPr>
            <p:grpSpPr bwMode="auto">
              <a:xfrm rot="5400000">
                <a:off x="1296" y="3408"/>
                <a:ext cx="288" cy="288"/>
                <a:chOff x="1296" y="1824"/>
                <a:chExt cx="288" cy="288"/>
              </a:xfrm>
            </p:grpSpPr>
            <p:sp>
              <p:nvSpPr>
                <p:cNvPr id="35872" name="Line 108"/>
                <p:cNvSpPr>
                  <a:spLocks noChangeShapeType="1"/>
                </p:cNvSpPr>
                <p:nvPr/>
              </p:nvSpPr>
              <p:spPr bwMode="auto">
                <a:xfrm>
                  <a:off x="1584" y="1824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7B1F7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73" name="Line 109"/>
                <p:cNvSpPr>
                  <a:spLocks noChangeShapeType="1"/>
                </p:cNvSpPr>
                <p:nvPr/>
              </p:nvSpPr>
              <p:spPr bwMode="auto">
                <a:xfrm rot="5400000">
                  <a:off x="1440" y="1968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7B1F7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871" name="Line 110"/>
              <p:cNvSpPr>
                <a:spLocks noChangeShapeType="1"/>
              </p:cNvSpPr>
              <p:nvPr/>
            </p:nvSpPr>
            <p:spPr bwMode="auto">
              <a:xfrm rot="10800000">
                <a:off x="1584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848" name="Group 119"/>
            <p:cNvGrpSpPr>
              <a:grpSpLocks/>
            </p:cNvGrpSpPr>
            <p:nvPr/>
          </p:nvGrpSpPr>
          <p:grpSpPr bwMode="auto">
            <a:xfrm>
              <a:off x="2352" y="3264"/>
              <a:ext cx="252" cy="288"/>
              <a:chOff x="2064" y="3360"/>
              <a:chExt cx="288" cy="288"/>
            </a:xfrm>
          </p:grpSpPr>
          <p:sp>
            <p:nvSpPr>
              <p:cNvPr id="35868" name="Line 112"/>
              <p:cNvSpPr>
                <a:spLocks noChangeShapeType="1"/>
              </p:cNvSpPr>
              <p:nvPr/>
            </p:nvSpPr>
            <p:spPr bwMode="auto">
              <a:xfrm rot="5400000">
                <a:off x="2208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9" name="Line 113"/>
              <p:cNvSpPr>
                <a:spLocks noChangeShapeType="1"/>
              </p:cNvSpPr>
              <p:nvPr/>
            </p:nvSpPr>
            <p:spPr bwMode="auto">
              <a:xfrm rot="10800000">
                <a:off x="2064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849" name="Group 122"/>
            <p:cNvGrpSpPr>
              <a:grpSpLocks/>
            </p:cNvGrpSpPr>
            <p:nvPr/>
          </p:nvGrpSpPr>
          <p:grpSpPr bwMode="auto">
            <a:xfrm>
              <a:off x="1824" y="3264"/>
              <a:ext cx="252" cy="288"/>
              <a:chOff x="3024" y="3360"/>
              <a:chExt cx="288" cy="288"/>
            </a:xfrm>
          </p:grpSpPr>
          <p:sp>
            <p:nvSpPr>
              <p:cNvPr id="35864" name="Line 115"/>
              <p:cNvSpPr>
                <a:spLocks noChangeShapeType="1"/>
              </p:cNvSpPr>
              <p:nvPr/>
            </p:nvSpPr>
            <p:spPr bwMode="auto">
              <a:xfrm rot="5400000">
                <a:off x="3168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5" name="Line 116"/>
              <p:cNvSpPr>
                <a:spLocks noChangeShapeType="1"/>
              </p:cNvSpPr>
              <p:nvPr/>
            </p:nvSpPr>
            <p:spPr bwMode="auto">
              <a:xfrm rot="10800000">
                <a:off x="3024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6" name="Line 120"/>
              <p:cNvSpPr>
                <a:spLocks noChangeShapeType="1"/>
              </p:cNvSpPr>
              <p:nvPr/>
            </p:nvSpPr>
            <p:spPr bwMode="auto">
              <a:xfrm rot="10800000">
                <a:off x="3312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7" name="Line 121"/>
              <p:cNvSpPr>
                <a:spLocks noChangeShapeType="1"/>
              </p:cNvSpPr>
              <p:nvPr/>
            </p:nvSpPr>
            <p:spPr bwMode="auto">
              <a:xfrm rot="5400000">
                <a:off x="3168" y="321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850" name="Group 127"/>
            <p:cNvGrpSpPr>
              <a:grpSpLocks/>
            </p:cNvGrpSpPr>
            <p:nvPr/>
          </p:nvGrpSpPr>
          <p:grpSpPr bwMode="auto">
            <a:xfrm>
              <a:off x="2832" y="3264"/>
              <a:ext cx="252" cy="288"/>
              <a:chOff x="3984" y="3360"/>
              <a:chExt cx="288" cy="288"/>
            </a:xfrm>
          </p:grpSpPr>
          <p:sp>
            <p:nvSpPr>
              <p:cNvPr id="35861" name="Line 117"/>
              <p:cNvSpPr>
                <a:spLocks noChangeShapeType="1"/>
              </p:cNvSpPr>
              <p:nvPr/>
            </p:nvSpPr>
            <p:spPr bwMode="auto">
              <a:xfrm rot="5400000">
                <a:off x="4128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2" name="Line 118"/>
              <p:cNvSpPr>
                <a:spLocks noChangeShapeType="1"/>
              </p:cNvSpPr>
              <p:nvPr/>
            </p:nvSpPr>
            <p:spPr bwMode="auto">
              <a:xfrm rot="10800000">
                <a:off x="3984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3" name="Line 123"/>
              <p:cNvSpPr>
                <a:spLocks noChangeShapeType="1"/>
              </p:cNvSpPr>
              <p:nvPr/>
            </p:nvSpPr>
            <p:spPr bwMode="auto">
              <a:xfrm rot="5400000">
                <a:off x="4128" y="321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851" name="Group 135"/>
            <p:cNvGrpSpPr>
              <a:grpSpLocks/>
            </p:cNvGrpSpPr>
            <p:nvPr/>
          </p:nvGrpSpPr>
          <p:grpSpPr bwMode="auto">
            <a:xfrm>
              <a:off x="4320" y="3264"/>
              <a:ext cx="252" cy="288"/>
              <a:chOff x="4512" y="3408"/>
              <a:chExt cx="288" cy="288"/>
            </a:xfrm>
          </p:grpSpPr>
          <p:sp>
            <p:nvSpPr>
              <p:cNvPr id="35859" name="Line 125"/>
              <p:cNvSpPr>
                <a:spLocks noChangeShapeType="1"/>
              </p:cNvSpPr>
              <p:nvPr/>
            </p:nvSpPr>
            <p:spPr bwMode="auto">
              <a:xfrm rot="10800000" flipH="1">
                <a:off x="4800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0" name="Line 126"/>
              <p:cNvSpPr>
                <a:spLocks noChangeShapeType="1"/>
              </p:cNvSpPr>
              <p:nvPr/>
            </p:nvSpPr>
            <p:spPr bwMode="auto">
              <a:xfrm rot="16200000" flipH="1">
                <a:off x="4656" y="326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852" name="Group 131"/>
            <p:cNvGrpSpPr>
              <a:grpSpLocks/>
            </p:cNvGrpSpPr>
            <p:nvPr/>
          </p:nvGrpSpPr>
          <p:grpSpPr bwMode="auto">
            <a:xfrm flipH="1">
              <a:off x="3312" y="3264"/>
              <a:ext cx="252" cy="288"/>
              <a:chOff x="4896" y="3504"/>
              <a:chExt cx="288" cy="288"/>
            </a:xfrm>
          </p:grpSpPr>
          <p:sp>
            <p:nvSpPr>
              <p:cNvPr id="35856" name="Line 128"/>
              <p:cNvSpPr>
                <a:spLocks noChangeShapeType="1"/>
              </p:cNvSpPr>
              <p:nvPr/>
            </p:nvSpPr>
            <p:spPr bwMode="auto">
              <a:xfrm rot="5400000">
                <a:off x="5040" y="364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7" name="Line 129"/>
              <p:cNvSpPr>
                <a:spLocks noChangeShapeType="1"/>
              </p:cNvSpPr>
              <p:nvPr/>
            </p:nvSpPr>
            <p:spPr bwMode="auto">
              <a:xfrm rot="10800000">
                <a:off x="4896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8" name="Line 130"/>
              <p:cNvSpPr>
                <a:spLocks noChangeShapeType="1"/>
              </p:cNvSpPr>
              <p:nvPr/>
            </p:nvSpPr>
            <p:spPr bwMode="auto">
              <a:xfrm rot="5400000">
                <a:off x="5040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853" name="Group 132"/>
            <p:cNvGrpSpPr>
              <a:grpSpLocks/>
            </p:cNvGrpSpPr>
            <p:nvPr/>
          </p:nvGrpSpPr>
          <p:grpSpPr bwMode="auto">
            <a:xfrm flipH="1">
              <a:off x="3792" y="3264"/>
              <a:ext cx="252" cy="288"/>
              <a:chOff x="2064" y="3360"/>
              <a:chExt cx="288" cy="288"/>
            </a:xfrm>
          </p:grpSpPr>
          <p:sp>
            <p:nvSpPr>
              <p:cNvPr id="35854" name="Line 133"/>
              <p:cNvSpPr>
                <a:spLocks noChangeShapeType="1"/>
              </p:cNvSpPr>
              <p:nvPr/>
            </p:nvSpPr>
            <p:spPr bwMode="auto">
              <a:xfrm rot="5400000">
                <a:off x="2208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5" name="Line 134"/>
              <p:cNvSpPr>
                <a:spLocks noChangeShapeType="1"/>
              </p:cNvSpPr>
              <p:nvPr/>
            </p:nvSpPr>
            <p:spPr bwMode="auto">
              <a:xfrm rot="10800000">
                <a:off x="2064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50800" dir="2700000" algn="tl">
                    <a:schemeClr val="accent2">
                      <a:lumMod val="90000"/>
                    </a:schemeClr>
                  </a:outerShdw>
                </a:effectLst>
                <a:ea typeface="+mj-ea"/>
                <a:cs typeface="+mj-cs"/>
              </a:rPr>
              <a:t>Framework is key</a:t>
            </a:r>
            <a:r>
              <a:rPr lang="en-US" dirty="0">
                <a:ea typeface="+mj-ea"/>
                <a:cs typeface="+mj-cs"/>
              </a:rPr>
              <a:t>…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0" y="2209800"/>
            <a:ext cx="2895600" cy="2546350"/>
            <a:chOff x="1920" y="1104"/>
            <a:chExt cx="1824" cy="1604"/>
          </a:xfrm>
        </p:grpSpPr>
        <p:grpSp>
          <p:nvGrpSpPr>
            <p:cNvPr id="36897" name="Group 8"/>
            <p:cNvGrpSpPr>
              <a:grpSpLocks/>
            </p:cNvGrpSpPr>
            <p:nvPr/>
          </p:nvGrpSpPr>
          <p:grpSpPr bwMode="auto">
            <a:xfrm>
              <a:off x="2400" y="1104"/>
              <a:ext cx="576" cy="1584"/>
              <a:chOff x="2736" y="1584"/>
              <a:chExt cx="576" cy="1920"/>
            </a:xfrm>
          </p:grpSpPr>
          <p:sp>
            <p:nvSpPr>
              <p:cNvPr id="36910" name="Line 6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1" name="Line 7"/>
              <p:cNvSpPr>
                <a:spLocks noChangeShapeType="1"/>
              </p:cNvSpPr>
              <p:nvPr/>
            </p:nvSpPr>
            <p:spPr bwMode="auto">
              <a:xfrm>
                <a:off x="3312" y="1584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98" name="Group 9"/>
            <p:cNvGrpSpPr>
              <a:grpSpLocks/>
            </p:cNvGrpSpPr>
            <p:nvPr/>
          </p:nvGrpSpPr>
          <p:grpSpPr bwMode="auto">
            <a:xfrm rot="-5400000">
              <a:off x="2424" y="1080"/>
              <a:ext cx="576" cy="1584"/>
              <a:chOff x="2736" y="1584"/>
              <a:chExt cx="576" cy="1920"/>
            </a:xfrm>
          </p:grpSpPr>
          <p:sp>
            <p:nvSpPr>
              <p:cNvPr id="36908" name="Line 10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9" name="Line 11"/>
              <p:cNvSpPr>
                <a:spLocks noChangeShapeType="1"/>
              </p:cNvSpPr>
              <p:nvPr/>
            </p:nvSpPr>
            <p:spPr bwMode="auto">
              <a:xfrm>
                <a:off x="3312" y="1584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899" name="Text Box 12"/>
            <p:cNvSpPr txBox="1">
              <a:spLocks noChangeArrowheads="1"/>
            </p:cNvSpPr>
            <p:nvPr/>
          </p:nvSpPr>
          <p:spPr bwMode="auto">
            <a:xfrm>
              <a:off x="3072" y="1200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900" name="Text Box 13"/>
            <p:cNvSpPr txBox="1">
              <a:spLocks noChangeArrowheads="1"/>
            </p:cNvSpPr>
            <p:nvPr/>
          </p:nvSpPr>
          <p:spPr bwMode="auto">
            <a:xfrm>
              <a:off x="2016" y="1200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901" name="Text Box 14"/>
            <p:cNvSpPr txBox="1">
              <a:spLocks noChangeArrowheads="1"/>
            </p:cNvSpPr>
            <p:nvPr/>
          </p:nvSpPr>
          <p:spPr bwMode="auto">
            <a:xfrm>
              <a:off x="2544" y="1200"/>
              <a:ext cx="4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6902" name="Text Box 15"/>
            <p:cNvSpPr txBox="1">
              <a:spLocks noChangeArrowheads="1"/>
            </p:cNvSpPr>
            <p:nvPr/>
          </p:nvSpPr>
          <p:spPr bwMode="auto">
            <a:xfrm>
              <a:off x="2544" y="1728"/>
              <a:ext cx="3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36903" name="Text Box 16"/>
            <p:cNvSpPr txBox="1">
              <a:spLocks noChangeArrowheads="1"/>
            </p:cNvSpPr>
            <p:nvPr/>
          </p:nvSpPr>
          <p:spPr bwMode="auto">
            <a:xfrm>
              <a:off x="2016" y="1728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36904" name="Text Box 17"/>
            <p:cNvSpPr txBox="1">
              <a:spLocks noChangeArrowheads="1"/>
            </p:cNvSpPr>
            <p:nvPr/>
          </p:nvSpPr>
          <p:spPr bwMode="auto">
            <a:xfrm>
              <a:off x="3072" y="1728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6905" name="Text Box 18"/>
            <p:cNvSpPr txBox="1">
              <a:spLocks noChangeArrowheads="1"/>
            </p:cNvSpPr>
            <p:nvPr/>
          </p:nvSpPr>
          <p:spPr bwMode="auto">
            <a:xfrm>
              <a:off x="2544" y="2304"/>
              <a:ext cx="4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36906" name="Text Box 19"/>
            <p:cNvSpPr txBox="1">
              <a:spLocks noChangeArrowheads="1"/>
            </p:cNvSpPr>
            <p:nvPr/>
          </p:nvSpPr>
          <p:spPr bwMode="auto">
            <a:xfrm>
              <a:off x="2016" y="2304"/>
              <a:ext cx="4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36907" name="Text Box 20"/>
            <p:cNvSpPr txBox="1">
              <a:spLocks noChangeArrowheads="1"/>
            </p:cNvSpPr>
            <p:nvPr/>
          </p:nvSpPr>
          <p:spPr bwMode="auto">
            <a:xfrm>
              <a:off x="3072" y="230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tx2"/>
                  </a:solidFill>
                </a:rPr>
                <a:t>9</a:t>
              </a:r>
            </a:p>
          </p:txBody>
        </p:sp>
      </p:grp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1524000" y="39624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9     5    8    2    6     1     4</a:t>
            </a: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524000" y="3200400"/>
            <a:ext cx="5276850" cy="457200"/>
            <a:chOff x="1008" y="2544"/>
            <a:chExt cx="3324" cy="288"/>
          </a:xfrm>
        </p:grpSpPr>
        <p:sp>
          <p:nvSpPr>
            <p:cNvPr id="36871" name="Line 26"/>
            <p:cNvSpPr>
              <a:spLocks noChangeShapeType="1"/>
            </p:cNvSpPr>
            <p:nvPr/>
          </p:nvSpPr>
          <p:spPr bwMode="auto">
            <a:xfrm rot="5400000">
              <a:off x="1134" y="2418"/>
              <a:ext cx="0" cy="252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Line 27"/>
            <p:cNvSpPr>
              <a:spLocks noChangeShapeType="1"/>
            </p:cNvSpPr>
            <p:nvPr/>
          </p:nvSpPr>
          <p:spPr bwMode="auto">
            <a:xfrm rot="10800000">
              <a:off x="1008" y="2544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28"/>
            <p:cNvSpPr>
              <a:spLocks noChangeShapeType="1"/>
            </p:cNvSpPr>
            <p:nvPr/>
          </p:nvSpPr>
          <p:spPr bwMode="auto">
            <a:xfrm rot="10800000">
              <a:off x="2352" y="2544"/>
              <a:ext cx="0" cy="288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874" name="Group 29"/>
            <p:cNvGrpSpPr>
              <a:grpSpLocks/>
            </p:cNvGrpSpPr>
            <p:nvPr/>
          </p:nvGrpSpPr>
          <p:grpSpPr bwMode="auto">
            <a:xfrm rot="5400000">
              <a:off x="2082" y="2526"/>
              <a:ext cx="252" cy="288"/>
              <a:chOff x="2064" y="3360"/>
              <a:chExt cx="288" cy="288"/>
            </a:xfrm>
          </p:grpSpPr>
          <p:sp>
            <p:nvSpPr>
              <p:cNvPr id="36895" name="Line 30"/>
              <p:cNvSpPr>
                <a:spLocks noChangeShapeType="1"/>
              </p:cNvSpPr>
              <p:nvPr/>
            </p:nvSpPr>
            <p:spPr bwMode="auto">
              <a:xfrm rot="5400000">
                <a:off x="2208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6" name="Line 31"/>
              <p:cNvSpPr>
                <a:spLocks noChangeShapeType="1"/>
              </p:cNvSpPr>
              <p:nvPr/>
            </p:nvSpPr>
            <p:spPr bwMode="auto">
              <a:xfrm rot="10800000">
                <a:off x="2064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75" name="Group 32"/>
            <p:cNvGrpSpPr>
              <a:grpSpLocks/>
            </p:cNvGrpSpPr>
            <p:nvPr/>
          </p:nvGrpSpPr>
          <p:grpSpPr bwMode="auto">
            <a:xfrm>
              <a:off x="1584" y="2544"/>
              <a:ext cx="252" cy="288"/>
              <a:chOff x="3024" y="3360"/>
              <a:chExt cx="288" cy="288"/>
            </a:xfrm>
          </p:grpSpPr>
          <p:sp>
            <p:nvSpPr>
              <p:cNvPr id="36891" name="Line 33"/>
              <p:cNvSpPr>
                <a:spLocks noChangeShapeType="1"/>
              </p:cNvSpPr>
              <p:nvPr/>
            </p:nvSpPr>
            <p:spPr bwMode="auto">
              <a:xfrm rot="5400000">
                <a:off x="3168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2" name="Line 34"/>
              <p:cNvSpPr>
                <a:spLocks noChangeShapeType="1"/>
              </p:cNvSpPr>
              <p:nvPr/>
            </p:nvSpPr>
            <p:spPr bwMode="auto">
              <a:xfrm rot="10800000">
                <a:off x="3024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3" name="Line 35"/>
              <p:cNvSpPr>
                <a:spLocks noChangeShapeType="1"/>
              </p:cNvSpPr>
              <p:nvPr/>
            </p:nvSpPr>
            <p:spPr bwMode="auto">
              <a:xfrm rot="10800000">
                <a:off x="3312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4" name="Line 36"/>
              <p:cNvSpPr>
                <a:spLocks noChangeShapeType="1"/>
              </p:cNvSpPr>
              <p:nvPr/>
            </p:nvSpPr>
            <p:spPr bwMode="auto">
              <a:xfrm rot="5400000">
                <a:off x="3168" y="321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76" name="Group 37"/>
            <p:cNvGrpSpPr>
              <a:grpSpLocks/>
            </p:cNvGrpSpPr>
            <p:nvPr/>
          </p:nvGrpSpPr>
          <p:grpSpPr bwMode="auto">
            <a:xfrm rot="-5400000">
              <a:off x="2610" y="2526"/>
              <a:ext cx="252" cy="288"/>
              <a:chOff x="3984" y="3360"/>
              <a:chExt cx="288" cy="288"/>
            </a:xfrm>
          </p:grpSpPr>
          <p:sp>
            <p:nvSpPr>
              <p:cNvPr id="36888" name="Line 38"/>
              <p:cNvSpPr>
                <a:spLocks noChangeShapeType="1"/>
              </p:cNvSpPr>
              <p:nvPr/>
            </p:nvSpPr>
            <p:spPr bwMode="auto">
              <a:xfrm rot="5400000">
                <a:off x="4128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9" name="Line 39"/>
              <p:cNvSpPr>
                <a:spLocks noChangeShapeType="1"/>
              </p:cNvSpPr>
              <p:nvPr/>
            </p:nvSpPr>
            <p:spPr bwMode="auto">
              <a:xfrm rot="10800000">
                <a:off x="3984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0" name="Line 40"/>
              <p:cNvSpPr>
                <a:spLocks noChangeShapeType="1"/>
              </p:cNvSpPr>
              <p:nvPr/>
            </p:nvSpPr>
            <p:spPr bwMode="auto">
              <a:xfrm rot="5400000">
                <a:off x="4128" y="321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77" name="Group 41"/>
            <p:cNvGrpSpPr>
              <a:grpSpLocks/>
            </p:cNvGrpSpPr>
            <p:nvPr/>
          </p:nvGrpSpPr>
          <p:grpSpPr bwMode="auto">
            <a:xfrm>
              <a:off x="4080" y="2544"/>
              <a:ext cx="252" cy="288"/>
              <a:chOff x="4512" y="3408"/>
              <a:chExt cx="288" cy="288"/>
            </a:xfrm>
          </p:grpSpPr>
          <p:sp>
            <p:nvSpPr>
              <p:cNvPr id="36886" name="Line 42"/>
              <p:cNvSpPr>
                <a:spLocks noChangeShapeType="1"/>
              </p:cNvSpPr>
              <p:nvPr/>
            </p:nvSpPr>
            <p:spPr bwMode="auto">
              <a:xfrm rot="10800000" flipH="1">
                <a:off x="4800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7" name="Line 43"/>
              <p:cNvSpPr>
                <a:spLocks noChangeShapeType="1"/>
              </p:cNvSpPr>
              <p:nvPr/>
            </p:nvSpPr>
            <p:spPr bwMode="auto">
              <a:xfrm rot="16200000" flipH="1">
                <a:off x="4656" y="326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78" name="Group 44"/>
            <p:cNvGrpSpPr>
              <a:grpSpLocks/>
            </p:cNvGrpSpPr>
            <p:nvPr/>
          </p:nvGrpSpPr>
          <p:grpSpPr bwMode="auto">
            <a:xfrm rot="10775370" flipH="1">
              <a:off x="3072" y="2544"/>
              <a:ext cx="252" cy="288"/>
              <a:chOff x="4896" y="3504"/>
              <a:chExt cx="288" cy="288"/>
            </a:xfrm>
          </p:grpSpPr>
          <p:sp>
            <p:nvSpPr>
              <p:cNvPr id="36883" name="Line 45"/>
              <p:cNvSpPr>
                <a:spLocks noChangeShapeType="1"/>
              </p:cNvSpPr>
              <p:nvPr/>
            </p:nvSpPr>
            <p:spPr bwMode="auto">
              <a:xfrm rot="5400000">
                <a:off x="5040" y="364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4" name="Line 46"/>
              <p:cNvSpPr>
                <a:spLocks noChangeShapeType="1"/>
              </p:cNvSpPr>
              <p:nvPr/>
            </p:nvSpPr>
            <p:spPr bwMode="auto">
              <a:xfrm rot="10800000">
                <a:off x="4896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5" name="Line 47"/>
              <p:cNvSpPr>
                <a:spLocks noChangeShapeType="1"/>
              </p:cNvSpPr>
              <p:nvPr/>
            </p:nvSpPr>
            <p:spPr bwMode="auto">
              <a:xfrm rot="5400000">
                <a:off x="5040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879" name="Group 48"/>
            <p:cNvGrpSpPr>
              <a:grpSpLocks/>
            </p:cNvGrpSpPr>
            <p:nvPr/>
          </p:nvGrpSpPr>
          <p:grpSpPr bwMode="auto">
            <a:xfrm flipH="1">
              <a:off x="3552" y="2544"/>
              <a:ext cx="252" cy="288"/>
              <a:chOff x="2064" y="3360"/>
              <a:chExt cx="288" cy="288"/>
            </a:xfrm>
          </p:grpSpPr>
          <p:sp>
            <p:nvSpPr>
              <p:cNvPr id="36881" name="Line 49"/>
              <p:cNvSpPr>
                <a:spLocks noChangeShapeType="1"/>
              </p:cNvSpPr>
              <p:nvPr/>
            </p:nvSpPr>
            <p:spPr bwMode="auto">
              <a:xfrm rot="5400000">
                <a:off x="2208" y="35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2" name="Line 50"/>
              <p:cNvSpPr>
                <a:spLocks noChangeShapeType="1"/>
              </p:cNvSpPr>
              <p:nvPr/>
            </p:nvSpPr>
            <p:spPr bwMode="auto">
              <a:xfrm rot="10800000">
                <a:off x="2064" y="336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7B1F7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880" name="Line 53"/>
            <p:cNvSpPr>
              <a:spLocks noChangeShapeType="1"/>
            </p:cNvSpPr>
            <p:nvPr/>
          </p:nvSpPr>
          <p:spPr bwMode="auto">
            <a:xfrm rot="10800000">
              <a:off x="4080" y="2832"/>
              <a:ext cx="240" cy="0"/>
            </a:xfrm>
            <a:prstGeom prst="line">
              <a:avLst/>
            </a:prstGeom>
            <a:noFill/>
            <a:ln w="38100">
              <a:solidFill>
                <a:srgbClr val="7B1F7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09600" y="2505075"/>
            <a:ext cx="8763000" cy="14700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>1. Planning Backwards: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>Establishing Learning 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rankin_template</Template>
  <TotalTime>2576</TotalTime>
  <Words>1525</Words>
  <Application>Microsoft Macintosh PowerPoint</Application>
  <PresentationFormat>On-screen Show (4:3)</PresentationFormat>
  <Paragraphs>251</Paragraphs>
  <Slides>31</Slides>
  <Notes>2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Echo</vt:lpstr>
      <vt:lpstr>Active Learning and Interactive Teaching </vt:lpstr>
      <vt:lpstr>Equations of Juggling </vt:lpstr>
      <vt:lpstr>Roadmap</vt:lpstr>
      <vt:lpstr>Objectives of the Session</vt:lpstr>
      <vt:lpstr>Before we get too far…</vt:lpstr>
      <vt:lpstr>What We Know about Learning</vt:lpstr>
      <vt:lpstr>The importance of building on existing knowledge</vt:lpstr>
      <vt:lpstr>Framework is key…</vt:lpstr>
      <vt:lpstr>1. Planning Backwards: Establishing Learning Outcomes</vt:lpstr>
      <vt:lpstr>Planning backwards can help you design &amp; deliver a more effective course</vt:lpstr>
      <vt:lpstr>You may find it helpful to consider  Learning Outcomes in terms of  Knowledge, Skills &amp; Attitudes</vt:lpstr>
      <vt:lpstr>Your learning outcomes should address a range of cognitive abilities</vt:lpstr>
      <vt:lpstr>Use Active verbs to articulate your  learning outcomes</vt:lpstr>
      <vt:lpstr>Learning Outcomes:  Examples </vt:lpstr>
      <vt:lpstr>Learning Outcomes are NOT Just Topics</vt:lpstr>
      <vt:lpstr>Think-Write</vt:lpstr>
      <vt:lpstr>2. Planning Backwards: Creating meaningful  assignments &amp; assessments</vt:lpstr>
      <vt:lpstr>Planning backwards can help you design &amp; deliver a more effective course</vt:lpstr>
      <vt:lpstr>The types of  assessments you use and the cognitive skills that they access should support your learning outcomes  </vt:lpstr>
      <vt:lpstr>3. Planning Backwards: Designing Learning Experiences &amp; Instruction </vt:lpstr>
      <vt:lpstr>Planning backwards can help you design &amp; deliver a more effective course</vt:lpstr>
      <vt:lpstr>What is active learning?</vt:lpstr>
      <vt:lpstr>Active Learning</vt:lpstr>
      <vt:lpstr>Utilize a variety of time scales for active learning</vt:lpstr>
      <vt:lpstr>Make sure to give students enough time!!</vt:lpstr>
      <vt:lpstr>Slide 26</vt:lpstr>
      <vt:lpstr>Slide 27</vt:lpstr>
      <vt:lpstr>Active Learning Strategies that Promote Learning  </vt:lpstr>
      <vt:lpstr>Pair-Share </vt:lpstr>
      <vt:lpstr>Seven Pieces of Advice</vt:lpstr>
      <vt:lpstr>For more information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Teaching and Interactive Learning </dc:title>
  <dc:creator>jrankin</dc:creator>
  <cp:lastModifiedBy>Janet Rankin</cp:lastModifiedBy>
  <cp:revision>160</cp:revision>
  <cp:lastPrinted>2010-03-18T15:30:16Z</cp:lastPrinted>
  <dcterms:created xsi:type="dcterms:W3CDTF">2010-03-22T13:10:24Z</dcterms:created>
  <dcterms:modified xsi:type="dcterms:W3CDTF">2010-03-22T13:15:08Z</dcterms:modified>
</cp:coreProperties>
</file>