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8" r:id="rId4"/>
    <p:sldId id="279" r:id="rId5"/>
    <p:sldId id="264" r:id="rId6"/>
    <p:sldId id="265" r:id="rId7"/>
    <p:sldId id="266" r:id="rId8"/>
    <p:sldId id="267" r:id="rId9"/>
    <p:sldId id="259" r:id="rId10"/>
    <p:sldId id="260" r:id="rId11"/>
    <p:sldId id="263" r:id="rId12"/>
    <p:sldId id="261" r:id="rId13"/>
    <p:sldId id="262" r:id="rId14"/>
    <p:sldId id="268" r:id="rId15"/>
    <p:sldId id="273" r:id="rId16"/>
    <p:sldId id="269" r:id="rId17"/>
    <p:sldId id="270" r:id="rId18"/>
    <p:sldId id="271" r:id="rId19"/>
    <p:sldId id="258" r:id="rId20"/>
    <p:sldId id="302" r:id="rId21"/>
    <p:sldId id="272" r:id="rId22"/>
    <p:sldId id="303" r:id="rId23"/>
    <p:sldId id="304" r:id="rId24"/>
    <p:sldId id="305" r:id="rId25"/>
    <p:sldId id="306" r:id="rId26"/>
    <p:sldId id="30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7AC5B72-BB74-4818-8E9A-1557E506DEF4}" type="datetimeFigureOut">
              <a:rPr lang="en-US"/>
              <a:pPr/>
              <a:t>12/3/2011</a:t>
            </a:fld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19E50FB-ED34-4365-9373-E7D8280C7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6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F3472E-C2CF-4C24-A8CB-5765785A9418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D9D9-C18B-45CA-B54C-26520CDBC6E0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6062-9682-44CC-B302-8645FDD0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CBAC-5EAE-4035-B35E-46D859333615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304E-84D3-4C26-AF5E-24C7D5281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9B3A-A763-4072-9FA6-65FFB6254C7B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5E1B-3ADB-4615-ACE4-2FD23FDBB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343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2ED6-B49D-4D9A-9442-DD1AE7A7BF0C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E225-A8EB-4BD7-884A-9D07839BB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343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53D0-B36B-404B-9D71-66C383D89202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A4EB-0EA5-4E74-B37D-862BFE83F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4076700"/>
            <a:ext cx="8839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EDED-6AED-4990-A590-CCCC6C0E28C2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D123-9B9C-45CD-A781-7EF96079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40767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43434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B52D-ADAC-4598-9DAB-CC022B33ADD3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17EF-BFB8-431A-9D7D-49B36F2DA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839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076700"/>
            <a:ext cx="8839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C08A-AA9A-4E2D-998D-E541B276D1B9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05A2-0BB3-4036-9769-ADB40A595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8839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076700"/>
            <a:ext cx="8839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7425-46D7-4C21-A44C-88C0D5EF7EE1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3B8C-EF58-417A-A581-2928EC54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8FB5-23F2-4EC7-8A11-6E878982789C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0DA2-E18A-407A-A024-9E5F02E57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20E3-C29A-4C33-B272-4DE282599E11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9938-34E6-4A36-811C-65C07A3FA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DF38-9FD8-4883-B574-3A8F010BBA3C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0FEB-F417-43F2-91FA-1B35FCD3D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9C31-05F6-4DA4-BE90-8714177DF5F7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4BC6-FD50-4FC3-AC3E-CDCDFC49E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F04F-C225-40FB-BD32-813E82944848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4FA4-FB25-4863-9C89-A8996C68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649D-4922-443E-B698-819113FB2E27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2CE1-022A-4BFF-8030-52750D4D5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6517-8B8C-433C-BC9F-AB92D1C946F9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4DEC-2990-4D70-AFAB-EC542357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B914-C6B9-470C-A02B-B38E2665A33D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E019-7C39-402E-B526-6DBB02FAD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954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8E1382-2995-4725-9D06-C5CBFE2A4896}" type="datetimeFigureOut">
              <a:rPr lang="en-US"/>
              <a:pPr>
                <a:defRPr/>
              </a:pPr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17384-A14B-44AA-BC6B-E42C4F27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32194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GIS with Real-time Water Quality Assessment to Guide Scientific Inquiry and Learning in a Community College Environmental Studies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267200"/>
            <a:ext cx="8763000" cy="25908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Matthew Schwartz</a:t>
            </a:r>
          </a:p>
          <a:p>
            <a:r>
              <a:rPr lang="en-US" sz="2400" smtClean="0">
                <a:solidFill>
                  <a:srgbClr val="FFFFFF"/>
                </a:solidFill>
              </a:rPr>
              <a:t>University of West Florida</a:t>
            </a:r>
          </a:p>
          <a:p>
            <a:r>
              <a:rPr lang="en-US" smtClean="0">
                <a:solidFill>
                  <a:srgbClr val="FFC000"/>
                </a:solidFill>
              </a:rPr>
              <a:t>Allison Beauregard</a:t>
            </a:r>
          </a:p>
          <a:p>
            <a:r>
              <a:rPr lang="en-US" sz="2400" smtClean="0">
                <a:solidFill>
                  <a:srgbClr val="FFFFFF"/>
                </a:solidFill>
              </a:rPr>
              <a:t>Northwest Florida State College and </a:t>
            </a:r>
          </a:p>
          <a:p>
            <a:r>
              <a:rPr lang="en-US" sz="2400" smtClean="0">
                <a:solidFill>
                  <a:srgbClr val="FFFFFF"/>
                </a:solidFill>
              </a:rPr>
              <a:t>Mattie Kelly Environmental Institute</a:t>
            </a:r>
          </a:p>
        </p:txBody>
      </p:sp>
      <p:pic>
        <p:nvPicPr>
          <p:cNvPr id="13316" name="Picture 4" descr="Logo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1981200" cy="1200150"/>
          </a:xfrm>
          <a:prstGeom prst="rect">
            <a:avLst/>
          </a:prstGeom>
          <a:noFill/>
        </p:spPr>
      </p:pic>
      <p:pic>
        <p:nvPicPr>
          <p:cNvPr id="13317" name="Picture 7" descr="NWFSC_SquareLogo_5_i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24400"/>
            <a:ext cx="1371600" cy="131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Students for Field Work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5010150" cy="54102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Instructors-led demonstration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>
                <a:solidFill>
                  <a:schemeClr val="accent1"/>
                </a:solidFill>
              </a:rPr>
              <a:t>Sampling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 smtClean="0"/>
              <a:t>In-class practice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/>
              <a:t>Sampling + </a:t>
            </a:r>
            <a:r>
              <a:rPr lang="en-US" sz="2400" smtClean="0">
                <a:solidFill>
                  <a:srgbClr val="FFFF00"/>
                </a:solidFill>
              </a:rPr>
              <a:t>Processing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/>
              <a:t>Sampling + Processing + </a:t>
            </a:r>
            <a:r>
              <a:rPr lang="en-US" sz="2400" smtClean="0">
                <a:solidFill>
                  <a:srgbClr val="FFFF00"/>
                </a:solidFill>
              </a:rPr>
              <a:t>Analysis 1 (nutrients)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/>
              <a:t>Sampling + Processing + Analysis 1 (nutrients) + </a:t>
            </a:r>
            <a:r>
              <a:rPr lang="en-US" sz="2400" smtClean="0">
                <a:solidFill>
                  <a:srgbClr val="FFFF00"/>
                </a:solidFill>
              </a:rPr>
              <a:t>Analysis 2 (chlorophyll </a:t>
            </a:r>
            <a:r>
              <a:rPr lang="en-US" sz="2400" i="1" smtClean="0">
                <a:solidFill>
                  <a:srgbClr val="FFFF00"/>
                </a:solidFill>
              </a:rPr>
              <a:t>a</a:t>
            </a:r>
            <a:r>
              <a:rPr lang="en-US" sz="2400" smtClean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20491" name="Picture 11" descr="Picture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7300" y="1295400"/>
            <a:ext cx="3505200" cy="2628900"/>
          </a:xfrm>
        </p:spPr>
      </p:pic>
      <p:pic>
        <p:nvPicPr>
          <p:cNvPr id="20493" name="Picture 13" descr="Picture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4063" y="4076700"/>
            <a:ext cx="1971675" cy="262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In-class Practice</a:t>
            </a:r>
          </a:p>
        </p:txBody>
      </p:sp>
      <p:pic>
        <p:nvPicPr>
          <p:cNvPr id="24586" name="Picture 10" descr="Picture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38225"/>
            <a:ext cx="4267200" cy="3200400"/>
          </a:xfrm>
        </p:spPr>
      </p:pic>
      <p:pic>
        <p:nvPicPr>
          <p:cNvPr id="24588" name="Picture 12" descr="Picture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038225"/>
            <a:ext cx="4267200" cy="3200400"/>
          </a:xfrm>
        </p:spPr>
      </p:pic>
      <p:sp>
        <p:nvSpPr>
          <p:cNvPr id="24589" name="Rectangle 13"/>
          <p:cNvSpPr>
            <a:spLocks noGrp="1"/>
          </p:cNvSpPr>
          <p:nvPr>
            <p:ph type="body" sz="half" idx="3"/>
          </p:nvPr>
        </p:nvSpPr>
        <p:spPr>
          <a:xfrm>
            <a:off x="152400" y="4191000"/>
            <a:ext cx="8839200" cy="2514600"/>
          </a:xfrm>
        </p:spPr>
        <p:txBody>
          <a:bodyPr/>
          <a:lstStyle/>
          <a:p>
            <a:r>
              <a:rPr lang="en-US" sz="2800" smtClean="0"/>
              <a:t>Improve student comfort-level and skill set with technology</a:t>
            </a:r>
          </a:p>
          <a:p>
            <a:r>
              <a:rPr lang="en-US" sz="2800" smtClean="0"/>
              <a:t>Develop group rapport</a:t>
            </a:r>
          </a:p>
          <a:p>
            <a:r>
              <a:rPr lang="en-US" sz="2800" smtClean="0"/>
              <a:t>Facilitate comfort with working conditions</a:t>
            </a:r>
          </a:p>
          <a:p>
            <a:pPr lvl="1"/>
            <a:r>
              <a:rPr lang="en-US" sz="2400" smtClean="0"/>
              <a:t>Boat size, wind, sharing space and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Students for Field Work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5010150" cy="54102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Instructors-led demonstration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In-class practice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>
                <a:solidFill>
                  <a:schemeClr val="accent1"/>
                </a:solidFill>
              </a:rPr>
              <a:t>Sampling + Processing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>
                <a:solidFill>
                  <a:schemeClr val="accent1"/>
                </a:solidFill>
              </a:rPr>
              <a:t>Sampling + Processing + Analysis 1 (nutrients)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>
                <a:solidFill>
                  <a:schemeClr val="accent1"/>
                </a:solidFill>
              </a:rPr>
              <a:t>Sampling + Processing + Analysis 1 (nutrients) + Analysis 2 (chlorophyll </a:t>
            </a:r>
            <a:r>
              <a:rPr lang="en-US" sz="2400" i="1" smtClean="0">
                <a:solidFill>
                  <a:schemeClr val="accent1"/>
                </a:solidFill>
              </a:rPr>
              <a:t>a</a:t>
            </a:r>
            <a:r>
              <a:rPr lang="en-US" sz="2400" smtClean="0">
                <a:solidFill>
                  <a:schemeClr val="accent1"/>
                </a:solidFill>
              </a:rPr>
              <a:t>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 smtClean="0"/>
              <a:t>Field trips (3)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/>
              <a:t>Each group rotates through three instructors</a:t>
            </a:r>
          </a:p>
        </p:txBody>
      </p:sp>
      <p:pic>
        <p:nvPicPr>
          <p:cNvPr id="21515" name="Picture 11" descr="Picture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7300" y="1295400"/>
            <a:ext cx="3505200" cy="2628900"/>
          </a:xfrm>
        </p:spPr>
      </p:pic>
      <p:pic>
        <p:nvPicPr>
          <p:cNvPr id="21517" name="Picture 13" descr="Picture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4076700"/>
            <a:ext cx="3505200" cy="262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Field Trips (3)</a:t>
            </a:r>
          </a:p>
        </p:txBody>
      </p:sp>
      <p:pic>
        <p:nvPicPr>
          <p:cNvPr id="22540" name="Picture 12" descr="Picture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95400"/>
            <a:ext cx="3505200" cy="2628900"/>
          </a:xfrm>
        </p:spPr>
      </p:pic>
      <p:pic>
        <p:nvPicPr>
          <p:cNvPr id="22541" name="Picture 13" descr="Picture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1295400"/>
            <a:ext cx="3505200" cy="2628900"/>
          </a:xfrm>
        </p:spPr>
      </p:pic>
      <p:pic>
        <p:nvPicPr>
          <p:cNvPr id="22542" name="Picture 14" descr="Picture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" y="4076700"/>
            <a:ext cx="3505200" cy="2628900"/>
          </a:xfrm>
        </p:spPr>
      </p:pic>
      <p:pic>
        <p:nvPicPr>
          <p:cNvPr id="22543" name="Picture 15" descr="Picture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34063" y="4076700"/>
            <a:ext cx="1971675" cy="262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and Data Visualization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Field data collection (three student groups)</a:t>
            </a:r>
          </a:p>
          <a:p>
            <a:pPr marL="971550" lvl="1" indent="-514350"/>
            <a:r>
              <a:rPr lang="en-US" sz="2400" dirty="0" smtClean="0"/>
              <a:t>Temperature, salinity, dissolved oxygen (mg/L and %)</a:t>
            </a:r>
          </a:p>
          <a:p>
            <a:pPr marL="971550" lvl="1" indent="-514350"/>
            <a:r>
              <a:rPr lang="en-US" sz="2400" dirty="0" smtClean="0"/>
              <a:t>Nitrate, phosphate</a:t>
            </a:r>
          </a:p>
          <a:p>
            <a:pPr marL="971550" lvl="1" indent="-514350"/>
            <a:r>
              <a:rPr lang="en-US" sz="2400" dirty="0" smtClean="0"/>
              <a:t>Chlorophyll </a:t>
            </a:r>
            <a:r>
              <a:rPr lang="en-US" sz="2400" i="1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transfer to GIS </a:t>
            </a:r>
            <a:r>
              <a:rPr lang="en-US" dirty="0" err="1" smtClean="0"/>
              <a:t>webserver</a:t>
            </a:r>
            <a:r>
              <a:rPr lang="en-US" dirty="0" smtClean="0"/>
              <a:t> (each group)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Compilation of all student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Interpolation of compiled data</a:t>
            </a:r>
          </a:p>
          <a:p>
            <a:pPr marL="971550" lvl="1" indent="-514350"/>
            <a:r>
              <a:rPr lang="en-US" dirty="0" smtClean="0"/>
              <a:t>Each field parameter, plus calculated parameter (N/P)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maps (8) with interpolated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“Floating classroom”</a:t>
            </a:r>
          </a:p>
          <a:p>
            <a:pPr marL="914400" lvl="1" indent="-514350"/>
            <a:r>
              <a:rPr lang="en-US" dirty="0" smtClean="0"/>
              <a:t>In-field assessment by students and instructors</a:t>
            </a:r>
          </a:p>
        </p:txBody>
      </p:sp>
      <p:pic>
        <p:nvPicPr>
          <p:cNvPr id="5" name="Picture 13" descr="1_07April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60021"/>
            <a:ext cx="4038600" cy="320632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Maps</a:t>
            </a:r>
          </a:p>
        </p:txBody>
      </p:sp>
      <p:pic>
        <p:nvPicPr>
          <p:cNvPr id="50182" name="Picture 6" descr="1_07AprilSi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914400"/>
            <a:ext cx="6096000" cy="5238750"/>
          </a:xfrm>
        </p:spPr>
      </p:pic>
      <p:sp>
        <p:nvSpPr>
          <p:cNvPr id="50183" name="Rectangle 7"/>
          <p:cNvSpPr>
            <a:spLocks noGrp="1"/>
          </p:cNvSpPr>
          <p:nvPr>
            <p:ph type="body" sz="half" idx="2"/>
          </p:nvPr>
        </p:nvSpPr>
        <p:spPr>
          <a:xfrm>
            <a:off x="152400" y="6172200"/>
            <a:ext cx="8839200" cy="533400"/>
          </a:xfrm>
        </p:spPr>
        <p:txBody>
          <a:bodyPr/>
          <a:lstStyle/>
          <a:p>
            <a:r>
              <a:rPr lang="en-US" sz="2800" smtClean="0"/>
              <a:t>Three </a:t>
            </a:r>
            <a:r>
              <a:rPr lang="en-US" sz="2800" u="sng" smtClean="0"/>
              <a:t>separate</a:t>
            </a:r>
            <a:r>
              <a:rPr lang="en-US" sz="2800" smtClean="0"/>
              <a:t> groups </a:t>
            </a:r>
            <a:r>
              <a:rPr lang="en-US" sz="2800" u="sng" smtClean="0"/>
              <a:t>simultaneously</a:t>
            </a:r>
            <a:r>
              <a:rPr lang="en-US" sz="2800" smtClean="0"/>
              <a:t> collect field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Maps</a:t>
            </a:r>
          </a:p>
        </p:txBody>
      </p:sp>
      <p:pic>
        <p:nvPicPr>
          <p:cNvPr id="37901" name="Picture 13" descr="1_07April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95400"/>
            <a:ext cx="4114800" cy="3267075"/>
          </a:xfrm>
        </p:spPr>
      </p:pic>
      <p:pic>
        <p:nvPicPr>
          <p:cNvPr id="37902" name="Picture 14" descr="1_07AprilN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295400"/>
            <a:ext cx="4572000" cy="3262313"/>
          </a:xfrm>
        </p:spPr>
      </p:pic>
      <p:sp>
        <p:nvSpPr>
          <p:cNvPr id="37903" name="Rectangle 15"/>
          <p:cNvSpPr>
            <a:spLocks noGrp="1"/>
          </p:cNvSpPr>
          <p:nvPr>
            <p:ph type="body" sz="half" idx="3"/>
          </p:nvPr>
        </p:nvSpPr>
        <p:spPr>
          <a:xfrm>
            <a:off x="152400" y="4572000"/>
            <a:ext cx="8839200" cy="2133600"/>
          </a:xfrm>
        </p:spPr>
        <p:txBody>
          <a:bodyPr/>
          <a:lstStyle/>
          <a:p>
            <a:r>
              <a:rPr lang="en-US" sz="2800" smtClean="0"/>
              <a:t>Incorporate and assimilate student data from each of three different teams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Maps</a:t>
            </a:r>
          </a:p>
        </p:txBody>
      </p:sp>
      <p:sp>
        <p:nvSpPr>
          <p:cNvPr id="43013" name="Rectangle 5"/>
          <p:cNvSpPr>
            <a:spLocks noGrp="1"/>
          </p:cNvSpPr>
          <p:nvPr>
            <p:ph type="body" sz="half" idx="3"/>
          </p:nvPr>
        </p:nvSpPr>
        <p:spPr>
          <a:xfrm>
            <a:off x="152400" y="4572000"/>
            <a:ext cx="8839200" cy="2133600"/>
          </a:xfrm>
        </p:spPr>
        <p:txBody>
          <a:bodyPr/>
          <a:lstStyle/>
          <a:p>
            <a:r>
              <a:rPr lang="en-US" sz="2800" smtClean="0"/>
              <a:t>Facilitates </a:t>
            </a:r>
            <a:r>
              <a:rPr lang="en-US" sz="2800" u="sng" smtClean="0"/>
              <a:t>real-time</a:t>
            </a:r>
            <a:r>
              <a:rPr lang="en-US" sz="2800" smtClean="0"/>
              <a:t>, </a:t>
            </a:r>
            <a:r>
              <a:rPr lang="en-US" sz="2800" u="sng" smtClean="0"/>
              <a:t>in-field</a:t>
            </a:r>
            <a:r>
              <a:rPr lang="en-US" sz="2800" smtClean="0"/>
              <a:t> assessment of class data by class</a:t>
            </a:r>
          </a:p>
        </p:txBody>
      </p:sp>
      <p:pic>
        <p:nvPicPr>
          <p:cNvPr id="43015" name="Picture 7" descr="1_07AprilChl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4343400" cy="3178175"/>
          </a:xfrm>
        </p:spPr>
      </p:pic>
      <p:pic>
        <p:nvPicPr>
          <p:cNvPr id="43017" name="Picture 9" descr="1_07AprilP"/>
          <p:cNvPicPr>
            <a:picLocks noGrp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295400"/>
            <a:ext cx="4572000" cy="3264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 Maps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sz="half" idx="3"/>
          </p:nvPr>
        </p:nvSpPr>
        <p:spPr>
          <a:xfrm>
            <a:off x="152400" y="4572000"/>
            <a:ext cx="8839200" cy="2133600"/>
          </a:xfrm>
        </p:spPr>
        <p:txBody>
          <a:bodyPr/>
          <a:lstStyle/>
          <a:p>
            <a:r>
              <a:rPr lang="en-US" sz="2800" smtClean="0"/>
              <a:t>Facilitates </a:t>
            </a:r>
            <a:r>
              <a:rPr lang="en-US" sz="2800" u="sng" smtClean="0"/>
              <a:t>real-time</a:t>
            </a:r>
            <a:r>
              <a:rPr lang="en-US" sz="2800" smtClean="0"/>
              <a:t>, </a:t>
            </a:r>
            <a:r>
              <a:rPr lang="en-US" sz="2800" u="sng" smtClean="0"/>
              <a:t>in-field</a:t>
            </a:r>
            <a:r>
              <a:rPr lang="en-US" sz="2800" smtClean="0"/>
              <a:t> assessment of class data by class</a:t>
            </a:r>
          </a:p>
        </p:txBody>
      </p:sp>
      <p:pic>
        <p:nvPicPr>
          <p:cNvPr id="44041" name="Picture 9" descr="Picture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990600"/>
            <a:ext cx="4838700" cy="362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Year-one Products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>
                <a:solidFill>
                  <a:srgbClr val="FF9900"/>
                </a:solidFill>
              </a:rPr>
              <a:t>Aquatic Environmental Science</a:t>
            </a:r>
            <a:r>
              <a:rPr lang="en-US" dirty="0" smtClean="0"/>
              <a:t> course  (OCE1013C) developed and offered</a:t>
            </a:r>
          </a:p>
          <a:p>
            <a:r>
              <a:rPr lang="en-US" dirty="0" smtClean="0"/>
              <a:t>In-class </a:t>
            </a:r>
            <a:r>
              <a:rPr lang="en-US" dirty="0" smtClean="0">
                <a:solidFill>
                  <a:srgbClr val="FF9900"/>
                </a:solidFill>
              </a:rPr>
              <a:t>student presentations</a:t>
            </a:r>
            <a:r>
              <a:rPr lang="en-US" dirty="0" smtClean="0"/>
              <a:t> evaluating data</a:t>
            </a:r>
          </a:p>
          <a:p>
            <a:r>
              <a:rPr lang="en-US" dirty="0" smtClean="0"/>
              <a:t>GIS </a:t>
            </a:r>
            <a:r>
              <a:rPr lang="en-US" dirty="0" err="1" smtClean="0">
                <a:solidFill>
                  <a:srgbClr val="FF9900"/>
                </a:solidFill>
              </a:rPr>
              <a:t>webserver</a:t>
            </a:r>
            <a:r>
              <a:rPr lang="en-US" dirty="0" smtClean="0">
                <a:solidFill>
                  <a:srgbClr val="FF9900"/>
                </a:solidFill>
              </a:rPr>
              <a:t> mapping program</a:t>
            </a:r>
            <a:r>
              <a:rPr lang="en-US" dirty="0" smtClean="0"/>
              <a:t> developed, implemented, and optimized</a:t>
            </a:r>
          </a:p>
          <a:p>
            <a:r>
              <a:rPr lang="en-US" dirty="0" smtClean="0"/>
              <a:t>Trained two PIs and one graduate student for </a:t>
            </a:r>
            <a:r>
              <a:rPr lang="en-US" dirty="0" smtClean="0">
                <a:solidFill>
                  <a:srgbClr val="FF9900"/>
                </a:solidFill>
              </a:rPr>
              <a:t>continuing efforts</a:t>
            </a:r>
          </a:p>
          <a:p>
            <a:r>
              <a:rPr lang="en-US" dirty="0" smtClean="0"/>
              <a:t>Impact </a:t>
            </a:r>
            <a:r>
              <a:rPr lang="en-US" dirty="0" smtClean="0">
                <a:solidFill>
                  <a:srgbClr val="FF9900"/>
                </a:solidFill>
              </a:rPr>
              <a:t>assessment </a:t>
            </a:r>
            <a:r>
              <a:rPr lang="en-US" dirty="0" smtClean="0"/>
              <a:t>was inconclusive due to low sample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Goals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</a:t>
            </a:r>
            <a:r>
              <a:rPr lang="en-US" dirty="0" smtClean="0">
                <a:solidFill>
                  <a:srgbClr val="FF9900"/>
                </a:solidFill>
              </a:rPr>
              <a:t>STEM education</a:t>
            </a:r>
            <a:r>
              <a:rPr lang="en-US" dirty="0" smtClean="0"/>
              <a:t> through inquiry-based learning</a:t>
            </a:r>
          </a:p>
          <a:p>
            <a:r>
              <a:rPr lang="en-US" dirty="0" smtClean="0"/>
              <a:t>Showcase </a:t>
            </a:r>
            <a:r>
              <a:rPr lang="en-US" dirty="0" smtClean="0">
                <a:solidFill>
                  <a:srgbClr val="FF9900"/>
                </a:solidFill>
              </a:rPr>
              <a:t>laboratory methods and techniques</a:t>
            </a:r>
            <a:r>
              <a:rPr lang="en-US" dirty="0" smtClean="0"/>
              <a:t> in environmental science</a:t>
            </a:r>
          </a:p>
          <a:p>
            <a:r>
              <a:rPr lang="en-US" dirty="0" smtClean="0"/>
              <a:t>Introduce </a:t>
            </a:r>
            <a:r>
              <a:rPr lang="en-US" dirty="0" smtClean="0">
                <a:solidFill>
                  <a:srgbClr val="FF9900"/>
                </a:solidFill>
              </a:rPr>
              <a:t>GIS</a:t>
            </a:r>
            <a:r>
              <a:rPr lang="en-US" dirty="0" smtClean="0"/>
              <a:t> to NWFSC science students</a:t>
            </a:r>
          </a:p>
          <a:p>
            <a:r>
              <a:rPr lang="en-US" dirty="0" smtClean="0"/>
              <a:t>Assess and target needs for </a:t>
            </a:r>
            <a:r>
              <a:rPr lang="en-US" dirty="0" smtClean="0">
                <a:solidFill>
                  <a:srgbClr val="FF9900"/>
                </a:solidFill>
              </a:rPr>
              <a:t>environmental technician training</a:t>
            </a:r>
          </a:p>
          <a:p>
            <a:r>
              <a:rPr lang="en-US" dirty="0" smtClean="0"/>
              <a:t>Develop </a:t>
            </a:r>
            <a:r>
              <a:rPr lang="en-US" dirty="0" smtClean="0">
                <a:solidFill>
                  <a:srgbClr val="FF9900"/>
                </a:solidFill>
              </a:rPr>
              <a:t>novel technique</a:t>
            </a:r>
            <a:r>
              <a:rPr lang="en-US" dirty="0" smtClean="0"/>
              <a:t> to interpolate multiple data streams for real-time visualization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Year-two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In-class </a:t>
            </a:r>
            <a:r>
              <a:rPr lang="en-US" dirty="0" smtClean="0">
                <a:solidFill>
                  <a:srgbClr val="FF9900"/>
                </a:solidFill>
              </a:rPr>
              <a:t>student presentations</a:t>
            </a:r>
            <a:r>
              <a:rPr lang="en-US" dirty="0" smtClean="0"/>
              <a:t> evaluating data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Student booth </a:t>
            </a:r>
            <a:r>
              <a:rPr lang="en-US" dirty="0" smtClean="0"/>
              <a:t>at May 2010 Choctawhatchee Estuary Family Festival</a:t>
            </a:r>
          </a:p>
          <a:p>
            <a:r>
              <a:rPr lang="en-US" dirty="0" smtClean="0"/>
              <a:t>June 2010 </a:t>
            </a:r>
            <a:r>
              <a:rPr lang="en-US" dirty="0" smtClean="0">
                <a:solidFill>
                  <a:srgbClr val="FF9900"/>
                </a:solidFill>
              </a:rPr>
              <a:t>Teacher Workshop</a:t>
            </a:r>
          </a:p>
          <a:p>
            <a:r>
              <a:rPr lang="en-US" dirty="0" smtClean="0"/>
              <a:t>Impact </a:t>
            </a:r>
            <a:r>
              <a:rPr lang="en-US" dirty="0" smtClean="0">
                <a:solidFill>
                  <a:srgbClr val="FF9900"/>
                </a:solidFill>
              </a:rPr>
              <a:t>assessment</a:t>
            </a:r>
            <a:r>
              <a:rPr lang="en-US" dirty="0" smtClean="0"/>
              <a:t> revealed</a:t>
            </a:r>
          </a:p>
          <a:p>
            <a:pPr lvl="1"/>
            <a:r>
              <a:rPr lang="en-US" dirty="0" smtClean="0">
                <a:solidFill>
                  <a:srgbClr val="FF9900"/>
                </a:solidFill>
              </a:rPr>
              <a:t>Significant increases </a:t>
            </a:r>
            <a:r>
              <a:rPr lang="en-US" dirty="0" smtClean="0"/>
              <a:t>in cognition, positive changes in technology acceptance levels, and increases in self-efficacy levels of the </a:t>
            </a:r>
            <a:r>
              <a:rPr lang="en-US" dirty="0" smtClean="0">
                <a:solidFill>
                  <a:srgbClr val="FF9900"/>
                </a:solidFill>
              </a:rPr>
              <a:t>Experimental Group</a:t>
            </a:r>
          </a:p>
          <a:p>
            <a:pPr lvl="1"/>
            <a:r>
              <a:rPr lang="en-US" dirty="0" smtClean="0">
                <a:solidFill>
                  <a:srgbClr val="FF9900"/>
                </a:solidFill>
              </a:rPr>
              <a:t>No significant changes </a:t>
            </a:r>
            <a:r>
              <a:rPr lang="en-US" dirty="0" smtClean="0"/>
              <a:t>in cognition, affect, technology acceptance, or career interest level of the </a:t>
            </a:r>
            <a:r>
              <a:rPr lang="en-US" dirty="0" smtClean="0">
                <a:solidFill>
                  <a:srgbClr val="FF9900"/>
                </a:solidFill>
              </a:rPr>
              <a:t>Control Group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Fritz </a:t>
            </a:r>
            <a:r>
              <a:rPr lang="en-US" dirty="0" err="1" smtClean="0"/>
              <a:t>Langerfeld</a:t>
            </a:r>
            <a:r>
              <a:rPr lang="en-US" dirty="0" smtClean="0"/>
              <a:t>, UWF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NSF Advanced Technological Education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DUE-0902898 (Beauregard)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DUE-0902897 (Schwartz)</a:t>
            </a:r>
          </a:p>
          <a:p>
            <a:r>
              <a:rPr lang="en-US" dirty="0" smtClean="0"/>
              <a:t>UWF Marine Services</a:t>
            </a:r>
          </a:p>
          <a:p>
            <a:r>
              <a:rPr lang="en-US" dirty="0" smtClean="0"/>
              <a:t>Mattie M. Kelly Environmental Institute at NWFSC</a:t>
            </a:r>
          </a:p>
          <a:p>
            <a:r>
              <a:rPr lang="en-US" dirty="0" smtClean="0"/>
              <a:t>GIS programmers:</a:t>
            </a:r>
          </a:p>
          <a:p>
            <a:pPr lvl="1"/>
            <a:r>
              <a:rPr lang="en-US" dirty="0" smtClean="0"/>
              <a:t>George </a:t>
            </a:r>
            <a:r>
              <a:rPr lang="en-US" dirty="0" err="1" smtClean="0"/>
              <a:t>Raber</a:t>
            </a:r>
            <a:r>
              <a:rPr lang="en-US" dirty="0" smtClean="0"/>
              <a:t>, University of Southern Mississippi</a:t>
            </a:r>
          </a:p>
          <a:p>
            <a:pPr lvl="1"/>
            <a:r>
              <a:rPr lang="en-US" dirty="0" smtClean="0"/>
              <a:t>Stuart Hamilton, College of William and Mary</a:t>
            </a:r>
          </a:p>
          <a:p>
            <a:r>
              <a:rPr lang="en-US" dirty="0" smtClean="0"/>
              <a:t>All participating students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</a:p>
        </p:txBody>
      </p:sp>
      <p:pic>
        <p:nvPicPr>
          <p:cNvPr id="9" name="Picture 4" descr="Logo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81200" cy="1200150"/>
          </a:xfrm>
          <a:prstGeom prst="rect">
            <a:avLst/>
          </a:prstGeom>
          <a:noFill/>
        </p:spPr>
      </p:pic>
      <p:pic>
        <p:nvPicPr>
          <p:cNvPr id="10" name="Picture 7" descr="NWFSC_SquareLogo_5_in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31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</a:t>
            </a:r>
            <a:r>
              <a:rPr lang="en-US" dirty="0" smtClean="0">
                <a:solidFill>
                  <a:srgbClr val="FF9900"/>
                </a:solidFill>
              </a:rPr>
              <a:t>solutions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weeks between lab meetings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Homework assignments and quizzes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&amp;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Week 1</a:t>
            </a:r>
          </a:p>
          <a:p>
            <a:pPr lvl="1"/>
            <a:r>
              <a:rPr lang="en-US" dirty="0" smtClean="0"/>
              <a:t>Provided personal copies of procedures</a:t>
            </a:r>
          </a:p>
          <a:p>
            <a:pPr lvl="1"/>
            <a:r>
              <a:rPr lang="en-US" dirty="0" smtClean="0"/>
              <a:t>Quizzed on basic details of specific steps</a:t>
            </a:r>
          </a:p>
          <a:p>
            <a:r>
              <a:rPr lang="en-US" dirty="0" smtClean="0"/>
              <a:t>Week 2</a:t>
            </a:r>
          </a:p>
          <a:p>
            <a:pPr lvl="1"/>
            <a:r>
              <a:rPr lang="en-US" dirty="0" smtClean="0"/>
              <a:t>Provided labeled photos of all equipment</a:t>
            </a:r>
          </a:p>
          <a:p>
            <a:pPr lvl="1"/>
            <a:r>
              <a:rPr lang="en-US" dirty="0" smtClean="0"/>
              <a:t>Quizzed on names and uses</a:t>
            </a:r>
          </a:p>
          <a:p>
            <a:r>
              <a:rPr lang="en-US" dirty="0" smtClean="0"/>
              <a:t>Week 3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Assigned to create an abridged version of procedures</a:t>
            </a:r>
          </a:p>
          <a:p>
            <a:r>
              <a:rPr lang="en-US" dirty="0" smtClean="0"/>
              <a:t>Weeks 4 &amp; 5</a:t>
            </a:r>
          </a:p>
          <a:p>
            <a:pPr lvl="1"/>
            <a:r>
              <a:rPr lang="en-US" dirty="0" smtClean="0"/>
              <a:t>Quizzed on </a:t>
            </a:r>
            <a:r>
              <a:rPr lang="en-US" u="sng" dirty="0" smtClean="0"/>
              <a:t>purpose</a:t>
            </a:r>
            <a:r>
              <a:rPr lang="en-US" dirty="0" smtClean="0"/>
              <a:t> and </a:t>
            </a:r>
            <a:r>
              <a:rPr lang="en-US" u="sng" dirty="0" smtClean="0"/>
              <a:t>importance</a:t>
            </a:r>
            <a:r>
              <a:rPr lang="en-US" dirty="0" smtClean="0"/>
              <a:t> of various tasks and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Abridged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Nine-page document into one page</a:t>
            </a:r>
          </a:p>
          <a:p>
            <a:r>
              <a:rPr lang="en-US" dirty="0" smtClean="0"/>
              <a:t>Remind students of the important steps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456" y="1219200"/>
            <a:ext cx="3773944" cy="54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</a:t>
            </a:r>
            <a:r>
              <a:rPr lang="en-US" dirty="0" smtClean="0">
                <a:solidFill>
                  <a:srgbClr val="FF9900"/>
                </a:solidFill>
              </a:rPr>
              <a:t>solutions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weeks between lab meetings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Homework assignments and quizzes</a:t>
            </a:r>
          </a:p>
          <a:p>
            <a:r>
              <a:rPr lang="en-US" dirty="0" smtClean="0"/>
              <a:t>Disorganization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Toolboxes, buckets</a:t>
            </a:r>
          </a:p>
          <a:p>
            <a:r>
              <a:rPr lang="en-US" dirty="0" smtClean="0"/>
              <a:t>Active learning at end of day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Floating classroom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dynamics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pairs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Switch tasks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(Ideally) 5</a:t>
            </a:r>
            <a:r>
              <a:rPr lang="en-US" baseline="30000" dirty="0" smtClean="0"/>
              <a:t>th</a:t>
            </a:r>
            <a:r>
              <a:rPr lang="en-US" dirty="0" smtClean="0"/>
              <a:t> student acts as chief scientist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Aquatic Environmental Science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(OCE 1013C) at NWFSC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Course goals and objectives:</a:t>
            </a:r>
          </a:p>
          <a:p>
            <a:pPr lvl="1"/>
            <a:r>
              <a:rPr lang="en-US" dirty="0" smtClean="0"/>
              <a:t>Learn the defining characteristics of freshwater, saltwater and estuarine habitats, and the relationships between biotic and </a:t>
            </a:r>
            <a:r>
              <a:rPr lang="en-US" dirty="0" err="1" smtClean="0"/>
              <a:t>abiotic</a:t>
            </a:r>
            <a:r>
              <a:rPr lang="en-US" dirty="0" smtClean="0"/>
              <a:t> components of aquatic ecosystems</a:t>
            </a:r>
          </a:p>
          <a:p>
            <a:pPr lvl="1"/>
            <a:r>
              <a:rPr lang="en-US" dirty="0" smtClean="0"/>
              <a:t>Perform field sampling and laboratory methods</a:t>
            </a:r>
          </a:p>
          <a:p>
            <a:pPr lvl="1"/>
            <a:r>
              <a:rPr lang="en-US" dirty="0" smtClean="0"/>
              <a:t>Interpret and present scientific data</a:t>
            </a:r>
          </a:p>
          <a:p>
            <a:pPr lvl="1"/>
            <a:r>
              <a:rPr lang="en-US" dirty="0" smtClean="0"/>
              <a:t>Gain a better understanding of the scientific method and the process of science</a:t>
            </a:r>
            <a:endParaRPr lang="en-US" dirty="0"/>
          </a:p>
        </p:txBody>
      </p:sp>
      <p:pic>
        <p:nvPicPr>
          <p:cNvPr id="4" name="Picture 7" descr="NWFSC_SquareLogo_5_i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43550"/>
            <a:ext cx="1371600" cy="131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Class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group (“traditional” field-based course)</a:t>
            </a:r>
          </a:p>
          <a:p>
            <a:pPr lvl="1"/>
            <a:r>
              <a:rPr lang="en-US" dirty="0" smtClean="0"/>
              <a:t>Takes single field trip</a:t>
            </a:r>
          </a:p>
          <a:p>
            <a:pPr lvl="1"/>
            <a:r>
              <a:rPr lang="en-US" dirty="0" smtClean="0"/>
              <a:t>Performs in-lab analysis</a:t>
            </a:r>
          </a:p>
          <a:p>
            <a:pPr lvl="1"/>
            <a:r>
              <a:rPr lang="en-US" dirty="0" smtClean="0"/>
              <a:t>Sees results at the end of semester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Experimental group (intensive field-based course)</a:t>
            </a:r>
          </a:p>
          <a:p>
            <a:pPr lvl="1"/>
            <a:r>
              <a:rPr lang="en-US" dirty="0" smtClean="0">
                <a:solidFill>
                  <a:srgbClr val="FF9900"/>
                </a:solidFill>
              </a:rPr>
              <a:t>Takes multiple field trips</a:t>
            </a:r>
          </a:p>
          <a:p>
            <a:pPr lvl="1"/>
            <a:r>
              <a:rPr lang="en-US" dirty="0" smtClean="0">
                <a:solidFill>
                  <a:srgbClr val="FF9900"/>
                </a:solidFill>
              </a:rPr>
              <a:t>Analyses performed in field in real time</a:t>
            </a:r>
          </a:p>
          <a:p>
            <a:pPr lvl="1"/>
            <a:r>
              <a:rPr lang="en-US" dirty="0" smtClean="0">
                <a:solidFill>
                  <a:srgbClr val="FF9900"/>
                </a:solidFill>
              </a:rPr>
              <a:t>Sees results at the end of each field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Students Use</a:t>
            </a:r>
          </a:p>
        </p:txBody>
      </p:sp>
      <p:sp>
        <p:nvSpPr>
          <p:cNvPr id="26628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Sampling</a:t>
            </a:r>
          </a:p>
          <a:p>
            <a:pPr lvl="1"/>
            <a:r>
              <a:rPr lang="en-US" sz="2400" smtClean="0"/>
              <a:t>Van Dorn sampling bottle</a:t>
            </a:r>
          </a:p>
          <a:p>
            <a:pPr lvl="1"/>
            <a:r>
              <a:rPr lang="en-US" sz="2400" smtClean="0"/>
              <a:t>YSI 85 field meter</a:t>
            </a:r>
          </a:p>
          <a:p>
            <a:pPr lvl="1"/>
            <a:r>
              <a:rPr lang="en-US" sz="2400" smtClean="0"/>
              <a:t>GPS</a:t>
            </a:r>
          </a:p>
          <a:p>
            <a:pPr lvl="2"/>
            <a:r>
              <a:rPr lang="en-US" sz="2000" smtClean="0"/>
              <a:t>Handheld or integrated</a:t>
            </a:r>
          </a:p>
        </p:txBody>
      </p:sp>
      <p:pic>
        <p:nvPicPr>
          <p:cNvPr id="26641" name="Picture 17" descr="Picture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7300" y="4076700"/>
            <a:ext cx="3505200" cy="2628900"/>
          </a:xfrm>
        </p:spPr>
      </p:pic>
      <p:pic>
        <p:nvPicPr>
          <p:cNvPr id="26643" name="Picture 19" descr="Pictur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4063" y="1295400"/>
            <a:ext cx="1971675" cy="262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Students Use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Sampling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Van Dorn sampling bottle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YSI 85 field meter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GPS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Handheld or integrated</a:t>
            </a:r>
          </a:p>
          <a:p>
            <a:r>
              <a:rPr lang="en-US" sz="2800" dirty="0" smtClean="0"/>
              <a:t>Sample processing</a:t>
            </a:r>
          </a:p>
          <a:p>
            <a:pPr lvl="1"/>
            <a:r>
              <a:rPr lang="en-US" sz="2400" dirty="0" smtClean="0"/>
              <a:t>Vacuum filtration rigs</a:t>
            </a:r>
          </a:p>
          <a:p>
            <a:pPr lvl="2"/>
            <a:r>
              <a:rPr lang="en-US" sz="2000" dirty="0" smtClean="0"/>
              <a:t>GF/F filters </a:t>
            </a:r>
          </a:p>
        </p:txBody>
      </p:sp>
      <p:pic>
        <p:nvPicPr>
          <p:cNvPr id="29707" name="Picture 11" descr="Pictur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1075" y="1295400"/>
            <a:ext cx="405765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Students Use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648200" cy="54102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Sampling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Van Dorn sampling bottle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YSI 85 field meter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GPS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Handheld or integrated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Sample processing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Vacuum filtration rigs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GF/F filters </a:t>
            </a:r>
          </a:p>
          <a:p>
            <a:r>
              <a:rPr lang="en-US" sz="2800" dirty="0" smtClean="0"/>
              <a:t>Analytical (</a:t>
            </a:r>
            <a:r>
              <a:rPr lang="en-US" sz="2800" dirty="0" smtClean="0">
                <a:solidFill>
                  <a:srgbClr val="FF9900"/>
                </a:solidFill>
              </a:rPr>
              <a:t>control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Spectrophotometer</a:t>
            </a:r>
          </a:p>
          <a:p>
            <a:pPr lvl="1"/>
            <a:r>
              <a:rPr lang="en-US" sz="2400" dirty="0" err="1" smtClean="0"/>
              <a:t>Fluorometer</a:t>
            </a:r>
            <a:endParaRPr lang="en-US" sz="2400" dirty="0" smtClean="0"/>
          </a:p>
          <a:p>
            <a:pPr lvl="1"/>
            <a:r>
              <a:rPr lang="en-US" sz="2400" dirty="0" err="1" smtClean="0"/>
              <a:t>Pipettors</a:t>
            </a:r>
            <a:r>
              <a:rPr lang="en-US" sz="2400" dirty="0" smtClean="0"/>
              <a:t> and other miscellany</a:t>
            </a:r>
          </a:p>
        </p:txBody>
      </p:sp>
      <p:pic>
        <p:nvPicPr>
          <p:cNvPr id="3277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6638" y="1295400"/>
            <a:ext cx="3946525" cy="2628900"/>
          </a:xfrm>
          <a:noFill/>
          <a:ln/>
        </p:spPr>
      </p:pic>
      <p:pic>
        <p:nvPicPr>
          <p:cNvPr id="3277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5450" y="4076700"/>
            <a:ext cx="2628900" cy="2628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Students Use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724400" cy="54102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Sampling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Van Dorn sampling bottle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YSI 85 field meter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GPS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Handheld or integrated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Processing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Vacuum filtration rigs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GF/F filters </a:t>
            </a:r>
          </a:p>
          <a:p>
            <a:r>
              <a:rPr lang="en-US" sz="2800" dirty="0" smtClean="0"/>
              <a:t>Analytical (</a:t>
            </a:r>
            <a:r>
              <a:rPr lang="en-US" sz="2800" dirty="0" smtClean="0">
                <a:solidFill>
                  <a:srgbClr val="FF9900"/>
                </a:solidFill>
              </a:rPr>
              <a:t>experimental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Colorimeter</a:t>
            </a:r>
          </a:p>
          <a:p>
            <a:pPr lvl="1"/>
            <a:r>
              <a:rPr lang="en-US" sz="2400" dirty="0" smtClean="0"/>
              <a:t>Portable </a:t>
            </a:r>
            <a:r>
              <a:rPr lang="en-US" sz="2400" dirty="0" err="1" smtClean="0"/>
              <a:t>fluorometer</a:t>
            </a:r>
            <a:endParaRPr lang="en-US" sz="2400" dirty="0" smtClean="0"/>
          </a:p>
          <a:p>
            <a:pPr lvl="1"/>
            <a:r>
              <a:rPr lang="en-US" sz="2400" dirty="0" err="1" smtClean="0"/>
              <a:t>Pipettors</a:t>
            </a:r>
            <a:r>
              <a:rPr lang="en-US" sz="2400" dirty="0" smtClean="0"/>
              <a:t> and other miscellany</a:t>
            </a:r>
          </a:p>
        </p:txBody>
      </p:sp>
      <p:pic>
        <p:nvPicPr>
          <p:cNvPr id="34824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5450" y="4076700"/>
            <a:ext cx="2628900" cy="2628900"/>
          </a:xfrm>
          <a:noFill/>
          <a:ln/>
        </p:spPr>
      </p:pic>
      <p:pic>
        <p:nvPicPr>
          <p:cNvPr id="34826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3913" y="1295400"/>
            <a:ext cx="1831975" cy="2628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Students for Field Work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5010150" cy="54102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2800" smtClean="0"/>
              <a:t>Instructors-led demonstration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smtClean="0"/>
              <a:t>Sampling</a:t>
            </a:r>
          </a:p>
        </p:txBody>
      </p:sp>
      <p:pic>
        <p:nvPicPr>
          <p:cNvPr id="17418" name="Picture 10" descr="Pictur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7300" y="1295400"/>
            <a:ext cx="3505200" cy="2628900"/>
          </a:xfrm>
        </p:spPr>
      </p:pic>
      <p:pic>
        <p:nvPicPr>
          <p:cNvPr id="17420" name="Picture 12" descr="Picture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4063" y="4076700"/>
            <a:ext cx="1971675" cy="262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sing GIS with Real-time Water Quality Assessment to Guide Scientific Inquiry and Learning in a Community College E&quot;/&gt;&lt;property id=&quot;20307&quot; value=&quot;256&quot;/&gt;&lt;/object&gt;&lt;object type=&quot;3&quot; unique_id=&quot;10005&quot;&gt;&lt;property id=&quot;20148&quot; value=&quot;5&quot;/&gt;&lt;property id=&quot;20300&quot; value=&quot;Slide 2 - &amp;quot;Project Goal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Aquatic Environmental Science&amp;#x0D;&amp;#x0A;(OCE 1013C) at NWFSC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A Class Divided&amp;quot;&quot;/&gt;&lt;property id=&quot;20307&quot; value=&quot;279&quot;/&gt;&lt;/object&gt;&lt;object type=&quot;3&quot; unique_id=&quot;10008&quot;&gt;&lt;property id=&quot;20148&quot; value=&quot;5&quot;/&gt;&lt;property id=&quot;20300&quot; value=&quot;Slide 5 - &amp;quot;Technology Students Use&amp;quot;&quot;/&gt;&lt;property id=&quot;20307&quot; value=&quot;264&quot;/&gt;&lt;/object&gt;&lt;object type=&quot;3&quot; unique_id=&quot;10009&quot;&gt;&lt;property id=&quot;20148&quot; value=&quot;5&quot;/&gt;&lt;property id=&quot;20300&quot; value=&quot;Slide 6 - &amp;quot;Technology Students Use&amp;quot;&quot;/&gt;&lt;property id=&quot;20307&quot; value=&quot;265&quot;/&gt;&lt;/object&gt;&lt;object type=&quot;3&quot; unique_id=&quot;10010&quot;&gt;&lt;property id=&quot;20148&quot; value=&quot;5&quot;/&gt;&lt;property id=&quot;20300&quot; value=&quot;Slide 7 - &amp;quot;Technology Students Use&amp;quot;&quot;/&gt;&lt;property id=&quot;20307&quot; value=&quot;266&quot;/&gt;&lt;/object&gt;&lt;object type=&quot;3&quot; unique_id=&quot;10011&quot;&gt;&lt;property id=&quot;20148&quot; value=&quot;5&quot;/&gt;&lt;property id=&quot;20300&quot; value=&quot;Slide 8 - &amp;quot;Technology Students Use&amp;quot;&quot;/&gt;&lt;property id=&quot;20307&quot; value=&quot;267&quot;/&gt;&lt;/object&gt;&lt;object type=&quot;3&quot; unique_id=&quot;10012&quot;&gt;&lt;property id=&quot;20148&quot; value=&quot;5&quot;/&gt;&lt;property id=&quot;20300&quot; value=&quot;Slide 9 - &amp;quot;Preparing Students for Field Work&amp;quot;&quot;/&gt;&lt;property id=&quot;20307&quot; value=&quot;259&quot;/&gt;&lt;/object&gt;&lt;object type=&quot;3&quot; unique_id=&quot;10013&quot;&gt;&lt;property id=&quot;20148&quot; value=&quot;5&quot;/&gt;&lt;property id=&quot;20300&quot; value=&quot;Slide 10 - &amp;quot;Preparing Students for Field Work&amp;quot;&quot;/&gt;&lt;property id=&quot;20307&quot; value=&quot;260&quot;/&gt;&lt;/object&gt;&lt;object type=&quot;3&quot; unique_id=&quot;10014&quot;&gt;&lt;property id=&quot;20148&quot; value=&quot;5&quot;/&gt;&lt;property id=&quot;20300&quot; value=&quot;Slide 11 - &amp;quot;In-class Practice&amp;quot;&quot;/&gt;&lt;property id=&quot;20307&quot; value=&quot;263&quot;/&gt;&lt;/object&gt;&lt;object type=&quot;3&quot; unique_id=&quot;10015&quot;&gt;&lt;property id=&quot;20148&quot; value=&quot;5&quot;/&gt;&lt;property id=&quot;20300&quot; value=&quot;Slide 12 - &amp;quot;Preparing Students for Field Work&amp;quot;&quot;/&gt;&lt;property id=&quot;20307&quot; value=&quot;261&quot;/&gt;&lt;/object&gt;&lt;object type=&quot;3&quot; unique_id=&quot;10016&quot;&gt;&lt;property id=&quot;20148&quot; value=&quot;5&quot;/&gt;&lt;property id=&quot;20300&quot; value=&quot;Slide 13 - &amp;quot;Field Trips (3)&amp;quot;&quot;/&gt;&lt;property id=&quot;20307&quot; value=&quot;262&quot;/&gt;&lt;/object&gt;&lt;object type=&quot;3&quot; unique_id=&quot;10017&quot;&gt;&lt;property id=&quot;20148&quot; value=&quot;5&quot;/&gt;&lt;property id=&quot;20300&quot; value=&quot;Slide 14 - &amp;quot;GIS and Data Visualization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GIS Maps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GIS Maps&amp;quot;&quot;/&gt;&lt;property id=&quot;20307&quot; value=&quot;269&quot;/&gt;&lt;/object&gt;&lt;object type=&quot;3&quot; unique_id=&quot;10020&quot;&gt;&lt;property id=&quot;20148&quot; value=&quot;5&quot;/&gt;&lt;property id=&quot;20300&quot; value=&quot;Slide 17 - &amp;quot;GIS Maps&amp;quot;&quot;/&gt;&lt;property id=&quot;20307&quot; value=&quot;270&quot;/&gt;&lt;/object&gt;&lt;object type=&quot;3&quot; unique_id=&quot;10021&quot;&gt;&lt;property id=&quot;20148&quot; value=&quot;5&quot;/&gt;&lt;property id=&quot;20300&quot; value=&quot;Slide 18 - &amp;quot;GIS Maps&amp;quot;&quot;/&gt;&lt;property id=&quot;20307&quot; value=&quot;271&quot;/&gt;&lt;/object&gt;&lt;object type=&quot;3&quot; unique_id=&quot;10022&quot;&gt;&lt;property id=&quot;20148&quot; value=&quot;5&quot;/&gt;&lt;property id=&quot;20300&quot; value=&quot;Slide 19 - &amp;quot;Year-one Products&amp;quot;&quot;/&gt;&lt;property id=&quot;20307&quot; value=&quot;258&quot;/&gt;&lt;/object&gt;&lt;object type=&quot;3&quot; unique_id=&quot;10023&quot;&gt;&lt;property id=&quot;20148&quot; value=&quot;5&quot;/&gt;&lt;property id=&quot;20300&quot; value=&quot;Slide 20 - &amp;quot;Year-two Products&amp;quot;&quot;/&gt;&lt;property id=&quot;20307&quot; value=&quot;302&quot;/&gt;&lt;/object&gt;&lt;object type=&quot;3&quot; unique_id=&quot;10024&quot;&gt;&lt;property id=&quot;20148&quot; value=&quot;5&quot;/&gt;&lt;property id=&quot;20300&quot; value=&quot;Slide 21 - &amp;quot;Acknowledgments&amp;quot;&quot;/&gt;&lt;property id=&quot;20307&quot; value=&quot;272&quot;/&gt;&lt;/object&gt;&lt;object type=&quot;3&quot; unique_id=&quot;10025&quot;&gt;&lt;property id=&quot;20148&quot; value=&quot;5&quot;/&gt;&lt;property id=&quot;20300&quot; value=&quot;Slide 22 - &amp;quot;Challenges and solutions&amp;quot;&quot;/&gt;&lt;property id=&quot;20307&quot; value=&quot;303&quot;/&gt;&lt;/object&gt;&lt;object type=&quot;3&quot; unique_id=&quot;10026&quot;&gt;&lt;property id=&quot;20148&quot; value=&quot;5&quot;/&gt;&lt;property id=&quot;20300&quot; value=&quot;Slide 23 - &amp;quot;Quizzes &amp;amp; Homework&amp;quot;&quot;/&gt;&lt;property id=&quot;20307&quot; value=&quot;304&quot;/&gt;&lt;/object&gt;&lt;object type=&quot;3&quot; unique_id=&quot;10027&quot;&gt;&lt;property id=&quot;20148&quot; value=&quot;5&quot;/&gt;&lt;property id=&quot;20300&quot; value=&quot;Slide 24 - &amp;quot;Abridged procedures&amp;quot;&quot;/&gt;&lt;property id=&quot;20307&quot; value=&quot;305&quot;/&gt;&lt;/object&gt;&lt;object type=&quot;3&quot; unique_id=&quot;10028&quot;&gt;&lt;property id=&quot;20148&quot; value=&quot;5&quot;/&gt;&lt;property id=&quot;20300&quot; value=&quot;Slide 25 - &amp;quot;Challenges and solutions&amp;quot;&quot;/&gt;&lt;property id=&quot;20307&quot; value=&quot;306&quot;/&gt;&lt;/object&gt;&lt;object type=&quot;3&quot; unique_id=&quot;10029&quot;&gt;&lt;property id=&quot;20148&quot; value=&quot;5&quot;/&gt;&lt;property id=&quot;20300&quot; value=&quot;Slide 26 - &amp;quot;Group dynamics&amp;quot;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803</Words>
  <Application>Microsoft Office PowerPoint</Application>
  <PresentationFormat>On-screen Show (4:3)</PresentationFormat>
  <Paragraphs>165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Using GIS with Real-time Water Quality Assessment to Guide Scientific Inquiry and Learning in a Community College Environmental Studies Program</vt:lpstr>
      <vt:lpstr>Project Goals</vt:lpstr>
      <vt:lpstr>Aquatic Environmental Science (OCE 1013C) at NWFSC</vt:lpstr>
      <vt:lpstr>A Class Divided</vt:lpstr>
      <vt:lpstr>Technology Students Use</vt:lpstr>
      <vt:lpstr>Technology Students Use</vt:lpstr>
      <vt:lpstr>Technology Students Use</vt:lpstr>
      <vt:lpstr>Technology Students Use</vt:lpstr>
      <vt:lpstr>Preparing Students for Field Work</vt:lpstr>
      <vt:lpstr>Preparing Students for Field Work</vt:lpstr>
      <vt:lpstr>In-class Practice</vt:lpstr>
      <vt:lpstr>Preparing Students for Field Work</vt:lpstr>
      <vt:lpstr>Field Trips (3)</vt:lpstr>
      <vt:lpstr>GIS and Data Visualization</vt:lpstr>
      <vt:lpstr>GIS Maps</vt:lpstr>
      <vt:lpstr>GIS Maps</vt:lpstr>
      <vt:lpstr>GIS Maps</vt:lpstr>
      <vt:lpstr>GIS Maps</vt:lpstr>
      <vt:lpstr>Year-one Products</vt:lpstr>
      <vt:lpstr>Year-two Products</vt:lpstr>
      <vt:lpstr>Acknowledgments</vt:lpstr>
      <vt:lpstr>Challenges and solutions</vt:lpstr>
      <vt:lpstr>Quizzes &amp; Homework</vt:lpstr>
      <vt:lpstr>Abridged procedures</vt:lpstr>
      <vt:lpstr>Challenges and solutions</vt:lpstr>
      <vt:lpstr>Group dynamics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GIS with Real-time Water Quality Assessment to Guide Scientific Inquiry and Learning in a Community College Environmental Studies Program</dc:title>
  <dc:creator>Matt Schwartz</dc:creator>
  <cp:lastModifiedBy>Matt</cp:lastModifiedBy>
  <cp:revision>28</cp:revision>
  <dcterms:created xsi:type="dcterms:W3CDTF">2010-04-28T17:39:16Z</dcterms:created>
  <dcterms:modified xsi:type="dcterms:W3CDTF">2011-12-03T10:21:05Z</dcterms:modified>
</cp:coreProperties>
</file>