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CDE6A-BCB2-4587-995F-3E7DC5C5B4E2}" type="datetimeFigureOut">
              <a:rPr lang="en-US"/>
              <a:pPr>
                <a:defRPr/>
              </a:pPr>
              <a:t>12/27/2011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86A7A-4772-4B6B-86E1-3A4D76B1B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B9F97-C249-4495-9067-19E02FB7DDA1}" type="datetimeFigureOut">
              <a:rPr lang="en-US"/>
              <a:pPr>
                <a:defRPr/>
              </a:pPr>
              <a:t>12/27/2011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4AB8F-85E7-4199-A2F9-1D823F929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CEB49-3CFE-4C96-B6F1-63C696B51ED0}" type="datetimeFigureOut">
              <a:rPr lang="en-US"/>
              <a:pPr>
                <a:defRPr/>
              </a:pPr>
              <a:t>12/27/2011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5194F-FEEB-4FE8-9F0F-2745C00D4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92052-F1E2-4DF9-9D2A-FF3CAE02A9D7}" type="datetimeFigureOut">
              <a:rPr lang="en-US"/>
              <a:pPr>
                <a:defRPr/>
              </a:pPr>
              <a:t>12/27/2011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269F4-3905-493A-96D9-8B96C5546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C1965-D28C-4766-91BB-4EF8A8FBEB54}" type="datetimeFigureOut">
              <a:rPr lang="en-US"/>
              <a:pPr>
                <a:defRPr/>
              </a:pPr>
              <a:t>12/27/2011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5271C-D1E2-445F-9CD0-53EB5DA8D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1019E-CC45-4AF1-8E6A-48F99B6F0D9E}" type="datetimeFigureOut">
              <a:rPr lang="en-US"/>
              <a:pPr>
                <a:defRPr/>
              </a:pPr>
              <a:t>12/27/2011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FC5A7-BE31-430D-B124-3CCD2BB71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219CE-C3E4-4107-BC28-B3799E7B6B65}" type="datetimeFigureOut">
              <a:rPr lang="en-US"/>
              <a:pPr>
                <a:defRPr/>
              </a:pPr>
              <a:t>12/27/2011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6DF89-A848-4023-80F7-E279251E1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3626E-ECBC-4484-A464-9CDC06CB8F8B}" type="datetimeFigureOut">
              <a:rPr lang="en-US"/>
              <a:pPr>
                <a:defRPr/>
              </a:pPr>
              <a:t>12/27/2011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7E57A-E416-4308-BCE5-7B85E6285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9C2DA-484F-429E-BCAF-9BB9D2BAEA08}" type="datetimeFigureOut">
              <a:rPr lang="en-US"/>
              <a:pPr>
                <a:defRPr/>
              </a:pPr>
              <a:t>12/27/2011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2C5D1-E68C-4F7D-9A38-AEAB14A7B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8E4D9-4600-451B-9FA9-9400A2047A10}" type="datetimeFigureOut">
              <a:rPr lang="en-US"/>
              <a:pPr>
                <a:defRPr/>
              </a:pPr>
              <a:t>12/27/2011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5184C-1280-4B6E-8681-FA075783D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8F0BA-4DC8-496D-AD1C-C8AEAFBE5AC3}" type="datetimeFigureOut">
              <a:rPr lang="en-US"/>
              <a:pPr>
                <a:defRPr/>
              </a:pPr>
              <a:t>12/27/2011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F244E-0D3A-43DC-AAE6-144EFF6AF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32A330-2099-42BF-9A51-05C4F79FAB63}" type="datetimeFigureOut">
              <a:rPr lang="en-US"/>
              <a:pPr>
                <a:defRPr/>
              </a:pPr>
              <a:t>12/27/2011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161D3D-ADB0-49FA-8A18-61D9EC5D8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3" r:id="rId2"/>
    <p:sldLayoutId id="2147483852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53" r:id="rId9"/>
    <p:sldLayoutId id="2147483849" r:id="rId10"/>
    <p:sldLayoutId id="21474838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viewer.zmags.com/publication/f8a69879#/f8a69879/32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2"/>
          <p:cNvSpPr>
            <a:spLocks noGrp="1"/>
          </p:cNvSpPr>
          <p:nvPr>
            <p:ph type="subTitle" idx="1"/>
          </p:nvPr>
        </p:nvSpPr>
        <p:spPr>
          <a:xfrm>
            <a:off x="533400" y="2743200"/>
            <a:ext cx="7854950" cy="1752600"/>
          </a:xfrm>
        </p:spPr>
        <p:txBody>
          <a:bodyPr/>
          <a:lstStyle/>
          <a:p>
            <a:pPr marR="0" algn="ctr" eaLnBrk="1" hangingPunct="1">
              <a:lnSpc>
                <a:spcPct val="90000"/>
              </a:lnSpc>
            </a:pPr>
            <a:r>
              <a:rPr lang="en-US" dirty="0" smtClean="0"/>
              <a:t>Increasing </a:t>
            </a:r>
            <a:r>
              <a:rPr lang="en-US" dirty="0" smtClean="0"/>
              <a:t>Participation </a:t>
            </a:r>
            <a:r>
              <a:rPr lang="en-US" dirty="0" smtClean="0"/>
              <a:t>and Matriculation in the Geosciences at El Paso Community College</a:t>
            </a:r>
          </a:p>
        </p:txBody>
      </p:sp>
      <p:pic>
        <p:nvPicPr>
          <p:cNvPr id="5125" name="Picture 5" descr="Aerial view of the Franklin Mts. and El Pas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b="4014"/>
          <a:stretch/>
        </p:blipFill>
        <p:spPr bwMode="auto">
          <a:xfrm>
            <a:off x="0" y="76200"/>
            <a:ext cx="3699263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5127" name="Picture 7" descr="C:\Users\jvillal6\Pictures\geology class_research  pics\Picture 1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52400" y="3708400"/>
            <a:ext cx="2362200" cy="3149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5129" name="Picture 9" descr="C:\Users\jvillal6\Pictures\geology class_research  pics\IMG_18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553200" y="3657601"/>
            <a:ext cx="2286000" cy="304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5130" name="Picture 10" descr="C:\Users\jvillal6\Pictures\geology class_research  pics\IMG_19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76600" y="3606800"/>
            <a:ext cx="2362200" cy="3149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5139" name="il_fi" descr="http://www.homegrownelpaso.com/media/member-logos/El-Paso-Community-College.p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775463" y="685799"/>
            <a:ext cx="1634737" cy="1634735"/>
          </a:xfrm>
          <a:prstGeom prst="ellipse">
            <a:avLst/>
          </a:prstGeom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/>
          </a:extLst>
        </p:spPr>
      </p:pic>
      <p:pic>
        <p:nvPicPr>
          <p:cNvPr id="9" name="Picture 3" descr="Pictu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63785" y="0"/>
            <a:ext cx="335554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191000" cy="762000"/>
          </a:xfrm>
        </p:spPr>
        <p:txBody>
          <a:bodyPr/>
          <a:lstStyle/>
          <a:p>
            <a:pPr eaLnBrk="1" hangingPunct="1"/>
            <a:r>
              <a:rPr lang="en-US" smtClean="0"/>
              <a:t>Background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5562600" cy="43434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EL Paso Community College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30,000+ enrolled students (2011)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~ 90%  Hispanic 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5 campuses (6</a:t>
            </a:r>
            <a:r>
              <a:rPr lang="en-US" sz="2400" baseline="30000" dirty="0" smtClean="0">
                <a:latin typeface="+mj-lt"/>
              </a:rPr>
              <a:t>th</a:t>
            </a:r>
            <a:r>
              <a:rPr lang="en-US" sz="2400" dirty="0" smtClean="0">
                <a:latin typeface="+mj-lt"/>
              </a:rPr>
              <a:t> by 2013) 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5 Early College High Schools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Over 130 programs of study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Geological Sciences A.S.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University of Texas at El Paso</a:t>
            </a:r>
          </a:p>
          <a:p>
            <a:pPr marL="914717"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Geological Sciences B.S, M.S., Ph.D. 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6148" name="Picture 9" descr="http://www.communitycollegetimes.com/PublishingImages/2011/February_2011/valleverde-pic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438400"/>
            <a:ext cx="2767013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1" descr="http://webcontent.utep.edu/tour/utep/images/slideshow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495800"/>
            <a:ext cx="2890838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 descr="http://dnn.epcc.edu/Portals/212/Tejano%20Tribune/102011/HikingClu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52400"/>
            <a:ext cx="2743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762000"/>
          </a:xfrm>
        </p:spPr>
        <p:txBody>
          <a:bodyPr/>
          <a:lstStyle/>
          <a:p>
            <a:pPr eaLnBrk="1" hangingPunct="1"/>
            <a:r>
              <a:rPr lang="en-US" smtClean="0"/>
              <a:t>Increasing Participation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6324600" cy="55626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2004-2006 courses </a:t>
            </a:r>
            <a:r>
              <a:rPr lang="en-US" sz="2400" dirty="0">
                <a:latin typeface="+mj-lt"/>
              </a:rPr>
              <a:t>enrollment </a:t>
            </a:r>
            <a:r>
              <a:rPr lang="en-US" sz="2400" dirty="0" smtClean="0">
                <a:latin typeface="+mj-lt"/>
              </a:rPr>
              <a:t>rose 26% to 2,984 students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2008 Geological Sciences A.S. created</a:t>
            </a:r>
          </a:p>
          <a:p>
            <a:pPr marL="641033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Designed as a 2+2 degree plan with UTEP</a:t>
            </a:r>
          </a:p>
          <a:p>
            <a:pPr marL="915670" lvl="2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60 credit hrs. at EPCC last 60 credit hrs. at UTEP</a:t>
            </a:r>
          </a:p>
          <a:p>
            <a:pPr marL="641033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Developed new EPCC geology courses </a:t>
            </a:r>
          </a:p>
          <a:p>
            <a:pPr marL="915670" lvl="2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GEOL 1305-Environmental Geology</a:t>
            </a:r>
          </a:p>
          <a:p>
            <a:pPr marL="915670" lvl="2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GEOL 2389- Research Topics in Geology</a:t>
            </a:r>
          </a:p>
          <a:p>
            <a:pPr marL="915670" lvl="2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GEOL 2407- Geological Field Methods (capstone course) </a:t>
            </a:r>
          </a:p>
          <a:p>
            <a:pPr marL="641033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+mj-lt"/>
                <a:hlinkClick r:id="rId2"/>
              </a:rPr>
              <a:t>Interactive online course catalog </a:t>
            </a:r>
            <a:endParaRPr lang="en-US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2009-2010 </a:t>
            </a:r>
            <a:r>
              <a:rPr lang="en-US" sz="2400" b="1" dirty="0" smtClean="0">
                <a:latin typeface="+mj-lt"/>
              </a:rPr>
              <a:t>24</a:t>
            </a:r>
            <a:r>
              <a:rPr lang="en-US" sz="2400" dirty="0" smtClean="0">
                <a:latin typeface="+mj-lt"/>
              </a:rPr>
              <a:t> Geology Majors at EPCC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As of Fall 2011 </a:t>
            </a:r>
            <a:r>
              <a:rPr lang="en-US" sz="2400" b="1" dirty="0" smtClean="0">
                <a:latin typeface="+mj-lt"/>
              </a:rPr>
              <a:t>48</a:t>
            </a:r>
            <a:r>
              <a:rPr lang="en-US" sz="2400" dirty="0" smtClean="0">
                <a:latin typeface="+mj-lt"/>
              </a:rPr>
              <a:t> Geology Majors  </a:t>
            </a:r>
          </a:p>
          <a:p>
            <a:pPr marL="667512" lvl="2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/>
          </a:p>
        </p:txBody>
      </p:sp>
      <p:pic>
        <p:nvPicPr>
          <p:cNvPr id="7172" name="Picture 6" descr="C:\Users\jvillal6\Pictures\geology class_research  pics\Copy of Picture 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0050" y="2243138"/>
            <a:ext cx="1860550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C:\Users\jvillal6\Pictures\geology class_research  pics\IMG_19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3800" y="4800600"/>
            <a:ext cx="264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9" descr="http://dnn.epcc.edu/Portals/133/pics/GeolFacultyP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6063" y="152400"/>
            <a:ext cx="24717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53200" cy="762000"/>
          </a:xfrm>
        </p:spPr>
        <p:txBody>
          <a:bodyPr/>
          <a:lstStyle/>
          <a:p>
            <a:pPr eaLnBrk="1" hangingPunct="1"/>
            <a:r>
              <a:rPr lang="en-US" smtClean="0"/>
              <a:t>Increasing Matriculation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019800" cy="5029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Spring 2010 research began at EPCC</a:t>
            </a:r>
          </a:p>
          <a:p>
            <a:pPr marL="641033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200" dirty="0" smtClean="0">
                <a:latin typeface="+mj-lt"/>
              </a:rPr>
              <a:t>Funded by WAESO (</a:t>
            </a:r>
            <a:r>
              <a:rPr lang="en-US" sz="2000" i="1" dirty="0" smtClean="0">
                <a:latin typeface="+mj-lt"/>
              </a:rPr>
              <a:t>Western Alliance to Expand Student Opportunities</a:t>
            </a:r>
            <a:r>
              <a:rPr lang="en-US" sz="2200" dirty="0" smtClean="0">
                <a:latin typeface="+mj-lt"/>
              </a:rPr>
              <a:t>) </a:t>
            </a:r>
          </a:p>
          <a:p>
            <a:pPr marL="641033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200" dirty="0" smtClean="0">
                <a:latin typeface="+mj-lt"/>
              </a:rPr>
              <a:t>8 students have since been funded:</a:t>
            </a:r>
          </a:p>
          <a:p>
            <a:pPr marL="915670" lvl="2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i="1" dirty="0" smtClean="0"/>
              <a:t>Integrated study of the hydrogeology of a wetland preserve</a:t>
            </a:r>
          </a:p>
          <a:p>
            <a:pPr marL="915670" lvl="2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i="1" dirty="0" smtClean="0"/>
              <a:t>Delineation of groundwater flow within the Rio Grande Flood Plain</a:t>
            </a:r>
          </a:p>
          <a:p>
            <a:pPr marL="915670" lvl="2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i="1" dirty="0" smtClean="0"/>
              <a:t>An Integrated Study Investigating Groundwater Flow in Keystone Park</a:t>
            </a:r>
          </a:p>
          <a:p>
            <a:pPr marL="915670" lvl="2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i="1" dirty="0" smtClean="0"/>
              <a:t>Investigations of  Potential Archaeological sites horizons using Ground Penetrating Radar</a:t>
            </a:r>
          </a:p>
          <a:p>
            <a:pPr marL="641033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i="1" dirty="0" smtClean="0"/>
          </a:p>
          <a:p>
            <a:pPr marL="641033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200" dirty="0" smtClean="0">
              <a:latin typeface="+mj-lt"/>
            </a:endParaRPr>
          </a:p>
          <a:p>
            <a:pPr marL="667512" lvl="2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/>
          </a:p>
        </p:txBody>
      </p:sp>
      <p:pic>
        <p:nvPicPr>
          <p:cNvPr id="8196" name="Picture 2" descr="DSC014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281238"/>
            <a:ext cx="2689225" cy="1985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197" name="Picture 8" descr="https://mge-p1000.asu.edu/waeso/Images/waes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33400"/>
            <a:ext cx="20574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jvillal6\Pictures\geology class_research  pics\Picture 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495800"/>
            <a:ext cx="2667000" cy="20002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/>
              <a:t>SOLARIS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162800" cy="51054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500" dirty="0" smtClean="0">
                <a:latin typeface="+mj-lt"/>
              </a:rPr>
              <a:t>Track-1 project design: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500" b="1" dirty="0" smtClean="0">
                <a:latin typeface="+mj-lt"/>
              </a:rPr>
              <a:t>Component 1- educational outreach 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500" dirty="0" smtClean="0">
                <a:latin typeface="+mj-lt"/>
              </a:rPr>
              <a:t>2-day workshop involving high  school and Dual Credit Earth Science Instructors  </a:t>
            </a:r>
          </a:p>
          <a:p>
            <a:pPr marL="1188720" lvl="3" indent="-21031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500" dirty="0" smtClean="0">
                <a:latin typeface="+mj-lt"/>
              </a:rPr>
              <a:t>Day 1 –  </a:t>
            </a:r>
          </a:p>
          <a:p>
            <a:pPr marL="1463040" lvl="4" indent="-210312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sz="2500" dirty="0" smtClean="0">
                <a:latin typeface="+mj-lt"/>
              </a:rPr>
              <a:t>hands on earth science activities </a:t>
            </a:r>
          </a:p>
          <a:p>
            <a:pPr marL="1463040" lvl="4" indent="-210312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sz="2500" dirty="0" smtClean="0">
                <a:latin typeface="+mj-lt"/>
              </a:rPr>
              <a:t>Speakers from local industries </a:t>
            </a:r>
          </a:p>
          <a:p>
            <a:pPr marL="1463040" lvl="4" indent="-210312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sz="2500" dirty="0" smtClean="0">
                <a:latin typeface="+mj-lt"/>
              </a:rPr>
              <a:t>Counselors from EPCC and UTEP</a:t>
            </a:r>
          </a:p>
          <a:p>
            <a:pPr marL="1463040" lvl="4" indent="-210312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sz="2500" dirty="0" smtClean="0">
                <a:latin typeface="+mj-lt"/>
              </a:rPr>
              <a:t>Educational kits  </a:t>
            </a:r>
          </a:p>
          <a:p>
            <a:pPr marL="1188720" lvl="3" indent="-21031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500" dirty="0" smtClean="0">
                <a:latin typeface="+mj-lt"/>
              </a:rPr>
              <a:t>Day 2-</a:t>
            </a:r>
          </a:p>
          <a:p>
            <a:pPr marL="1463040" lvl="4" indent="-210312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sz="2500" dirty="0" smtClean="0">
                <a:latin typeface="+mj-lt"/>
              </a:rPr>
              <a:t>Field trip to local geology sites suitable for class field trips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4" name="Picture 6" descr="SOLARIS logo"/>
          <p:cNvPicPr>
            <a:picLocks noChangeAspect="1" noChangeArrowheads="1"/>
          </p:cNvPicPr>
          <p:nvPr/>
        </p:nvPicPr>
        <p:blipFill>
          <a:blip r:embed="rId2" cstate="print">
            <a:lum bright="9000" contrast="8000"/>
          </a:blip>
          <a:srcRect l="4248" r="50156" b="20690"/>
          <a:stretch>
            <a:fillRect/>
          </a:stretch>
        </p:blipFill>
        <p:spPr bwMode="auto">
          <a:xfrm>
            <a:off x="2438400" y="132944"/>
            <a:ext cx="5327014" cy="12386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/>
              <a:t>SOLARIS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705600" cy="5410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 smtClean="0">
                <a:latin typeface="+mj-lt"/>
              </a:rPr>
              <a:t>Component 2- student research  (Spring-Fall 2012) 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$600 mini-grants for 5 EPCC faculty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Support 10 geology majors at EPCC</a:t>
            </a:r>
          </a:p>
          <a:p>
            <a:pPr marL="1188720" lvl="3" indent="-21031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Stipend of  $1000/semester  </a:t>
            </a:r>
          </a:p>
          <a:p>
            <a:pPr marL="1188720" lvl="3" indent="-21031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$500 for supplies/rentals</a:t>
            </a:r>
          </a:p>
          <a:p>
            <a:pPr marL="1188720" lvl="3" indent="-210312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Travels for students to present research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500" dirty="0" smtClean="0">
                <a:latin typeface="+mj-lt"/>
              </a:rPr>
              <a:t>$5000 Sub-award to partnering 4-YC</a:t>
            </a:r>
          </a:p>
          <a:p>
            <a:pPr marL="1463040" lvl="4" indent="-210312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faculty co-mentoring </a:t>
            </a:r>
          </a:p>
          <a:p>
            <a:pPr marL="1463040" lvl="4" indent="-210312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Training  on equipment</a:t>
            </a:r>
          </a:p>
          <a:p>
            <a:pPr marL="1463040" lvl="4" indent="-210312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Facilities (computer labs and software)</a:t>
            </a:r>
          </a:p>
        </p:txBody>
      </p:sp>
      <p:pic>
        <p:nvPicPr>
          <p:cNvPr id="4" name="Picture 6" descr="SOLARIS logo"/>
          <p:cNvPicPr>
            <a:picLocks noChangeAspect="1" noChangeArrowheads="1"/>
          </p:cNvPicPr>
          <p:nvPr/>
        </p:nvPicPr>
        <p:blipFill>
          <a:blip r:embed="rId2" cstate="print">
            <a:lum bright="9000" contrast="8000"/>
          </a:blip>
          <a:srcRect l="4248" r="50156" b="20690"/>
          <a:stretch>
            <a:fillRect/>
          </a:stretch>
        </p:blipFill>
        <p:spPr bwMode="auto">
          <a:xfrm>
            <a:off x="2438400" y="132944"/>
            <a:ext cx="5327014" cy="12386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685800"/>
            <a:ext cx="6977063" cy="4389438"/>
          </a:xfrm>
          <a:noFill/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838200"/>
          </a:xfrm>
        </p:spPr>
        <p:txBody>
          <a:bodyPr/>
          <a:lstStyle/>
          <a:p>
            <a:pPr eaLnBrk="1" hangingPunct="1"/>
            <a:r>
              <a:rPr lang="en-US" i="1" smtClean="0"/>
              <a:t>“EPCC the best place to start!”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715</TotalTime>
  <Words>319</Words>
  <Application>Microsoft Office PowerPoint</Application>
  <PresentationFormat>On-screen Show (4:3)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Constantia</vt:lpstr>
      <vt:lpstr>Wingdings 2</vt:lpstr>
      <vt:lpstr>Flow</vt:lpstr>
      <vt:lpstr>Slide 1</vt:lpstr>
      <vt:lpstr>Background </vt:lpstr>
      <vt:lpstr>Increasing Participation </vt:lpstr>
      <vt:lpstr>Increasing Matriculation</vt:lpstr>
      <vt:lpstr>SOLARIS</vt:lpstr>
      <vt:lpstr>SOLARIS</vt:lpstr>
      <vt:lpstr>“EPCC the best place to start!”</vt:lpstr>
    </vt:vector>
  </TitlesOfParts>
  <Company>El Paso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SOLARIS </dc:title>
  <dc:creator>Valued Acer Customer</dc:creator>
  <cp:lastModifiedBy>Valued Acer Customer</cp:lastModifiedBy>
  <cp:revision>51</cp:revision>
  <dcterms:created xsi:type="dcterms:W3CDTF">2011-10-07T14:43:54Z</dcterms:created>
  <dcterms:modified xsi:type="dcterms:W3CDTF">2011-12-27T23:52:05Z</dcterms:modified>
</cp:coreProperties>
</file>