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5" r:id="rId4"/>
    <p:sldId id="258" r:id="rId5"/>
    <p:sldId id="264" r:id="rId6"/>
    <p:sldId id="267" r:id="rId7"/>
    <p:sldId id="268" r:id="rId8"/>
    <p:sldId id="259" r:id="rId9"/>
    <p:sldId id="271" r:id="rId10"/>
    <p:sldId id="261" r:id="rId11"/>
    <p:sldId id="272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18" autoAdjust="0"/>
  </p:normalViewPr>
  <p:slideViewPr>
    <p:cSldViewPr>
      <p:cViewPr varScale="1">
        <p:scale>
          <a:sx n="52" d="100"/>
          <a:sy n="52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CA3EB-3207-4AC6-AC3B-B9272F07091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C028-98DE-4057-8F82-C3D17D94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Partnership</a:t>
            </a:r>
            <a:r>
              <a:rPr lang="en-US" baseline="0" dirty="0" smtClean="0"/>
              <a:t> with a regional 4-year university partner</a:t>
            </a:r>
          </a:p>
          <a:p>
            <a:pPr>
              <a:buFontTx/>
              <a:buChar char="-"/>
            </a:pPr>
            <a:r>
              <a:rPr lang="en-US" baseline="0" dirty="0" smtClean="0"/>
              <a:t>Tiered mentoring –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graduate student – less intimidating/easy to talk with and ask questions – see grad students as “real” people – maybe I could do that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Build relationship with faculty members at UWF and can ask questions about their program, classes, etc.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The UWF people get to interact with our students – see first hand what our students need, motivations, abilities, etc.  And can identify specific students to recruit into their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C028-98DE-4057-8F82-C3D17D9433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A3462F-2F95-4F01-BFB7-98B4E3CEC724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AF92BC-AD10-4588-A190-4E63FAC88F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09800"/>
            <a:ext cx="8610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Research Experiences in Community College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Science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5638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Allison Beauregard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Northwest Florida State College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7" descr="NWFSC_SquareLogo_5_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286000" cy="2190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College </a:t>
            </a:r>
            <a:br>
              <a:rPr lang="en-US" dirty="0" smtClean="0"/>
            </a:br>
            <a:r>
              <a:rPr lang="en-US" dirty="0" smtClean="0"/>
              <a:t>Benefits of Collaborations: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Engages students at all levels (general </a:t>
            </a:r>
            <a:r>
              <a:rPr lang="en-US" b="1" dirty="0" err="1" smtClean="0">
                <a:solidFill>
                  <a:srgbClr val="FFFF00"/>
                </a:solidFill>
              </a:rPr>
              <a:t>ed</a:t>
            </a:r>
            <a:r>
              <a:rPr lang="en-US" b="1" dirty="0" smtClean="0">
                <a:solidFill>
                  <a:srgbClr val="FFFF00"/>
                </a:solidFill>
              </a:rPr>
              <a:t> to majors) 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“Flexes” my research muscles 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Builds relationships with other institutions/faculty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Boosts reputation of community college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Strengthens proposals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Access to boats, equipment, data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Access to grant resources (IRB, budgeting, Fast Lane, etc.)</a:t>
            </a:r>
          </a:p>
          <a:p>
            <a:pPr>
              <a:buClr>
                <a:schemeClr val="tx2"/>
              </a:buClr>
            </a:pP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&amp; Research Partners</a:t>
            </a:r>
            <a:br>
              <a:rPr lang="en-US" dirty="0" smtClean="0"/>
            </a:br>
            <a:r>
              <a:rPr lang="en-US" dirty="0" smtClean="0"/>
              <a:t>Benefits of Collaborations: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New equipment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Student recruitment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Access to community college funding sources!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Meaningful broader impacts strengthens proposals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Great PR</a:t>
            </a:r>
          </a:p>
          <a:p>
            <a:pPr>
              <a:buClr>
                <a:schemeClr val="tx2"/>
              </a:buClr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beaurega\Pictures\ATE project photos\ATE field trip photos F2010\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Dr. Matthew Schwartz, University of West Florida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Dr. Julie Huber, Marine Biological Laboratory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NSF Advanced Technological Education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sz="2600" b="1" dirty="0" smtClean="0">
                <a:solidFill>
                  <a:srgbClr val="FFFF00"/>
                </a:solidFill>
              </a:rPr>
              <a:t>DUE-0902898 (Beauregard)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sz="2600" b="1" dirty="0" smtClean="0">
                <a:solidFill>
                  <a:srgbClr val="FFFF00"/>
                </a:solidFill>
              </a:rPr>
              <a:t>DUE-0902897 (Schwartz)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NSF Biological Oceanography</a:t>
            </a:r>
          </a:p>
          <a:p>
            <a:pPr lvl="1">
              <a:buClr>
                <a:schemeClr val="tx2"/>
              </a:buClr>
            </a:pPr>
            <a:r>
              <a:rPr lang="en-US" sz="2600" b="1" dirty="0" smtClean="0">
                <a:solidFill>
                  <a:srgbClr val="FFFF00"/>
                </a:solidFill>
              </a:rPr>
              <a:t>OCE-0929167</a:t>
            </a:r>
          </a:p>
          <a:p>
            <a:pPr lvl="1">
              <a:buClr>
                <a:schemeClr val="tx2"/>
              </a:buClr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beaurega\Pictures\ATE project photos\ATE field trip photos F2010\123.JPG"/>
          <p:cNvPicPr>
            <a:picLocks noChangeAspect="1" noChangeArrowheads="1"/>
          </p:cNvPicPr>
          <p:nvPr/>
        </p:nvPicPr>
        <p:blipFill>
          <a:blip r:embed="rId2" cstate="print"/>
          <a:srcRect l="8789" t="8594" r="8789" b="8594"/>
          <a:stretch>
            <a:fillRect/>
          </a:stretch>
        </p:blipFill>
        <p:spPr bwMode="auto">
          <a:xfrm>
            <a:off x="5562600" y="3581400"/>
            <a:ext cx="3347843" cy="2522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Goals of Research Program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Challenge top students without losing general education students</a:t>
            </a:r>
          </a:p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Maintain my own connection to current research</a:t>
            </a:r>
          </a:p>
          <a:p>
            <a:pPr>
              <a:buClr>
                <a:schemeClr val="tx2"/>
              </a:buClr>
              <a:buNone/>
            </a:pP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 to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Heavy teaching load</a:t>
            </a:r>
          </a:p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Scarce departmental funds</a:t>
            </a:r>
          </a:p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Lack of institutional support and assistance with grant writing and administration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Partnerships: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tx2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International research institution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Regional 4-year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1. Marine Biological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096000" cy="358140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Funded under NSF –                Biological Oceanography (broader impacts)</a:t>
            </a:r>
          </a:p>
          <a:p>
            <a:pPr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Incorporates cutting-edge hydrothermal vent science        into NWFSC curriculum</a:t>
            </a:r>
          </a:p>
          <a:p>
            <a:pPr lvl="1"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Researcher-student contact</a:t>
            </a:r>
          </a:p>
          <a:p>
            <a:pPr lvl="1"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Vent curriculum</a:t>
            </a:r>
          </a:p>
          <a:p>
            <a:pPr lvl="1">
              <a:buClr>
                <a:schemeClr val="tx2"/>
              </a:buClr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Internship program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199"/>
            <a:ext cx="2864743" cy="22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eaurega\Pictures\Huber oceanogr Fall 09\F09 styrofoam cups\IMG_0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2057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1. Marine Biological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“Learning more, in-depth, about the ins and outs of a specific class of microbes and                           the amazing things they can do, and the tools that scientists use to learn and discover more about them, has really changed my perspective ...”</a:t>
            </a:r>
          </a:p>
        </p:txBody>
      </p:sp>
      <p:pic>
        <p:nvPicPr>
          <p:cNvPr id="2050" name="Picture 2" descr="C:\Users\beaurega\Pictures\working in lab photos\IMG_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18859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1. Marine Biological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“My favorite part of the internship was being able to extract and run DNA on the gel                        by myself. I loved that the post-docs trusted us with the equipment… That really built my confidence ...”</a:t>
            </a:r>
          </a:p>
        </p:txBody>
      </p:sp>
      <p:pic>
        <p:nvPicPr>
          <p:cNvPr id="3074" name="Picture 2" descr="C:\Users\beaurega\Pictures\Teresa and Meredith in lab\IMG_0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2971800" cy="2228850"/>
          </a:xfrm>
          <a:prstGeom prst="rect">
            <a:avLst/>
          </a:prstGeom>
          <a:noFill/>
        </p:spPr>
      </p:pic>
      <p:pic>
        <p:nvPicPr>
          <p:cNvPr id="3075" name="Picture 3" descr="C:\Users\beaurega\Pictures\Teresa and Meredith in lab\IMG_0845.JPG"/>
          <p:cNvPicPr>
            <a:picLocks noChangeAspect="1" noChangeArrowheads="1"/>
          </p:cNvPicPr>
          <p:nvPr/>
        </p:nvPicPr>
        <p:blipFill>
          <a:blip r:embed="rId4" cstate="print"/>
          <a:srcRect t="20508"/>
          <a:stretch>
            <a:fillRect/>
          </a:stretch>
        </p:blipFill>
        <p:spPr bwMode="auto">
          <a:xfrm>
            <a:off x="3352800" y="4114800"/>
            <a:ext cx="2400300" cy="254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2. University of West Florida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828800"/>
            <a:ext cx="5943600" cy="438912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Funded under NSF – ATE program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Developed new field/technology -based course at NWFSC (community college)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FF00"/>
                </a:solidFill>
              </a:rPr>
              <a:t>Co-taught by faculty from NWFSC     &amp; UWF &amp; graduate student from UWF</a:t>
            </a:r>
          </a:p>
        </p:txBody>
      </p:sp>
      <p:pic>
        <p:nvPicPr>
          <p:cNvPr id="3" name="Picture 11" descr="Pictur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1600200"/>
            <a:ext cx="1771650" cy="2362200"/>
          </a:xfrm>
          <a:prstGeom prst="rect">
            <a:avLst/>
          </a:prstGeom>
        </p:spPr>
      </p:pic>
      <p:pic>
        <p:nvPicPr>
          <p:cNvPr id="5" name="Picture 14" descr="Picture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4191000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2. University of West Florida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828800"/>
            <a:ext cx="5943600" cy="438912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“This is the first class I have ever had where we have had hands on technology; I thought it was great, it was a really cool way to learn.”</a:t>
            </a:r>
          </a:p>
          <a:p>
            <a:pPr>
              <a:buClr>
                <a:schemeClr val="tx2"/>
              </a:buClr>
              <a:buNone/>
            </a:pPr>
            <a:endParaRPr lang="en-US" sz="1600" b="1" dirty="0" smtClean="0">
              <a:solidFill>
                <a:srgbClr val="FFFF00"/>
              </a:solidFill>
              <a:latin typeface="+mj-lt"/>
            </a:endParaRPr>
          </a:p>
          <a:p>
            <a:pPr>
              <a:buClr>
                <a:schemeClr val="tx2"/>
              </a:buCl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“…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I'm in the water, I live on the water, and now I know what is in the water and why it matters to EVERYTHING- whoa!  You may have taught me more than I've learned in any other class ever...”  </a:t>
            </a:r>
          </a:p>
        </p:txBody>
      </p:sp>
      <p:pic>
        <p:nvPicPr>
          <p:cNvPr id="4098" name="Picture 2" descr="C:\Users\beaurega\Pictures\ATE project photos\AESFall2011\AESFall2011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819400" cy="2114550"/>
          </a:xfrm>
          <a:prstGeom prst="rect">
            <a:avLst/>
          </a:prstGeom>
          <a:noFill/>
        </p:spPr>
      </p:pic>
      <p:pic>
        <p:nvPicPr>
          <p:cNvPr id="4099" name="Picture 3" descr="C:\Users\beaurega\Pictures\ATE project photos\ATE field trip photos F2010\121.JPG"/>
          <p:cNvPicPr>
            <a:picLocks noChangeAspect="1" noChangeArrowheads="1"/>
          </p:cNvPicPr>
          <p:nvPr/>
        </p:nvPicPr>
        <p:blipFill>
          <a:blip r:embed="rId4" cstate="print"/>
          <a:srcRect r="2930"/>
          <a:stretch>
            <a:fillRect/>
          </a:stretch>
        </p:blipFill>
        <p:spPr bwMode="auto">
          <a:xfrm>
            <a:off x="6096000" y="4191000"/>
            <a:ext cx="29587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lue background">
      <a:dk1>
        <a:srgbClr val="0F6FC6"/>
      </a:dk1>
      <a:lt1>
        <a:srgbClr val="0F6FC6"/>
      </a:lt1>
      <a:dk2>
        <a:srgbClr val="FEF332"/>
      </a:dk2>
      <a:lt2>
        <a:srgbClr val="0F6FC6"/>
      </a:lt2>
      <a:accent1>
        <a:srgbClr val="FFFC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491</Words>
  <Application>Microsoft Office PowerPoint</Application>
  <PresentationFormat>On-screen Show (4:3)</PresentationFormat>
  <Paragraphs>69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Research Experiences in Community College  Science Programs</vt:lpstr>
      <vt:lpstr>Goals of Research Program</vt:lpstr>
      <vt:lpstr>Roadblocks to Research</vt:lpstr>
      <vt:lpstr>Example Partnerships:</vt:lpstr>
      <vt:lpstr>1. Marine Biological Laboratory</vt:lpstr>
      <vt:lpstr>1. Marine Biological Laboratory</vt:lpstr>
      <vt:lpstr>1. Marine Biological Laboratory</vt:lpstr>
      <vt:lpstr>2. University of West Florida</vt:lpstr>
      <vt:lpstr>2. University of West Florida</vt:lpstr>
      <vt:lpstr>Community College  Benefits of Collaborations:</vt:lpstr>
      <vt:lpstr>University &amp; Research Partners Benefits of Collaborations: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a Community College Geoscience Program Through Collaborations with University and Research Faculty.</dc:title>
  <dc:creator>Beauregard, Allison Y.</dc:creator>
  <cp:lastModifiedBy> </cp:lastModifiedBy>
  <cp:revision>52</cp:revision>
  <dcterms:created xsi:type="dcterms:W3CDTF">2010-06-17T18:36:13Z</dcterms:created>
  <dcterms:modified xsi:type="dcterms:W3CDTF">2012-01-06T16:26:23Z</dcterms:modified>
</cp:coreProperties>
</file>