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70" r:id="rId10"/>
    <p:sldId id="272" r:id="rId11"/>
    <p:sldId id="271" r:id="rId12"/>
    <p:sldId id="268" r:id="rId13"/>
    <p:sldId id="267" r:id="rId14"/>
    <p:sldId id="269" r:id="rId15"/>
    <p:sldId id="266" r:id="rId16"/>
    <p:sldId id="273" r:id="rId17"/>
    <p:sldId id="274" r:id="rId18"/>
    <p:sldId id="257" r:id="rId19"/>
    <p:sldId id="26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CCECFF"/>
    <a:srgbClr val="FFFF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25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8F6BCBE8-30B0-4476-8762-9236B142003A}" type="datetimeFigureOut">
              <a:rPr lang="en-US" smtClean="0"/>
              <a:pPr eaLnBrk="1" latinLnBrk="0" hangingPunct="1"/>
              <a:t>11/8/2011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8880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7005E-CC93-445E-83FC-07F5D79CAD96}" type="datetimeFigureOut">
              <a:rPr lang="en-US" smtClean="0"/>
              <a:pPr/>
              <a:t>11/8/2011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E2A6B-0CC5-451C-917F-D897376D2E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00364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7005E-CC93-445E-83FC-07F5D79CAD96}" type="datetimeFigureOut">
              <a:rPr lang="en-US" smtClean="0"/>
              <a:pPr/>
              <a:t>11/8/2011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E2A6B-0CC5-451C-917F-D897376D2E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56979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7005E-CC93-445E-83FC-07F5D79CAD96}" type="datetimeFigureOut">
              <a:rPr lang="en-US" smtClean="0"/>
              <a:pPr/>
              <a:t>11/8/2011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E2A6B-0CC5-451C-917F-D897376D2E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32431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7005E-CC93-445E-83FC-07F5D79CAD96}" type="datetimeFigureOut">
              <a:rPr lang="en-US" smtClean="0"/>
              <a:pPr/>
              <a:t>11/8/2011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E2A6B-0CC5-451C-917F-D897376D2E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83158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7005E-CC93-445E-83FC-07F5D79CAD96}" type="datetimeFigureOut">
              <a:rPr lang="en-US" smtClean="0"/>
              <a:pPr/>
              <a:t>11/8/2011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E2A6B-0CC5-451C-917F-D897376D2E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5533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7005E-CC93-445E-83FC-07F5D79CAD96}" type="datetimeFigureOut">
              <a:rPr lang="en-US" smtClean="0"/>
              <a:pPr/>
              <a:t>11/8/2011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E2A6B-0CC5-451C-917F-D897376D2E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9367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7005E-CC93-445E-83FC-07F5D79CAD96}" type="datetimeFigureOut">
              <a:rPr lang="en-US" smtClean="0"/>
              <a:pPr/>
              <a:t>11/8/2011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E2A6B-0CC5-451C-917F-D897376D2E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92632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7005E-CC93-445E-83FC-07F5D79CAD96}" type="datetimeFigureOut">
              <a:rPr lang="en-US" smtClean="0"/>
              <a:pPr/>
              <a:t>11/8/2011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E2A6B-0CC5-451C-917F-D897376D2E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89448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7005E-CC93-445E-83FC-07F5D79CAD96}" type="datetimeFigureOut">
              <a:rPr lang="en-US" smtClean="0"/>
              <a:pPr/>
              <a:t>11/8/2011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E2A6B-0CC5-451C-917F-D897376D2E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44455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7005E-CC93-445E-83FC-07F5D79CAD96}" type="datetimeFigureOut">
              <a:rPr lang="en-US" smtClean="0"/>
              <a:pPr/>
              <a:t>11/8/2011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E2A6B-0CC5-451C-917F-D897376D2E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30255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248400"/>
            <a:ext cx="9144000" cy="609601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tx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latinLnBrk="0" hangingPunct="1"/>
            <a:fld id="{8F6BCBE8-30B0-4476-8762-9236B142003A}" type="datetimeFigureOut">
              <a:rPr lang="en-US" smtClean="0"/>
              <a:pPr eaLnBrk="1" latinLnBrk="0" hangingPunct="1"/>
              <a:t>11/8/2011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  <p:pic>
        <p:nvPicPr>
          <p:cNvPr id="7" name="Picture 6" descr="AGI_Logo_BlackLet_Outlines_082311.pn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48600" y="6347485"/>
            <a:ext cx="1188720" cy="43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658045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00B0F0"/>
          </a:solidFill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762001"/>
            <a:ext cx="8458200" cy="2838450"/>
          </a:xfrm>
        </p:spPr>
        <p:txBody>
          <a:bodyPr>
            <a:normAutofit fontScale="90000"/>
          </a:bodyPr>
          <a:lstStyle/>
          <a:p>
            <a:r>
              <a:rPr lang="en-US" i="1" dirty="0" smtClean="0"/>
              <a:t>Geoscience at Community Colleges: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Availability of Programs</a:t>
            </a:r>
            <a:br>
              <a:rPr lang="en-US" dirty="0" smtClean="0"/>
            </a:br>
            <a:r>
              <a:rPr lang="en-US" dirty="0" smtClean="0"/>
              <a:t>and</a:t>
            </a:r>
            <a:br>
              <a:rPr lang="en-US" dirty="0" smtClean="0"/>
            </a:br>
            <a:r>
              <a:rPr lang="en-US" dirty="0" smtClean="0"/>
              <a:t>Geoscience Student Pathways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95800"/>
            <a:ext cx="6400800" cy="1752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Leila M. Gonzales</a:t>
            </a:r>
          </a:p>
          <a:p>
            <a:r>
              <a:rPr lang="en-US" dirty="0" smtClean="0"/>
              <a:t>Christopher M. Keane</a:t>
            </a:r>
          </a:p>
          <a:p>
            <a:r>
              <a:rPr lang="en-US" dirty="0" smtClean="0"/>
              <a:t>Heather R. Houlton</a:t>
            </a:r>
          </a:p>
          <a:p>
            <a:r>
              <a:rPr lang="en-US" dirty="0" smtClean="0">
                <a:solidFill>
                  <a:srgbClr val="FFFF99"/>
                </a:solidFill>
              </a:rPr>
              <a:t>American Geosciences Institute</a:t>
            </a:r>
            <a:endParaRPr lang="en-US" dirty="0">
              <a:solidFill>
                <a:srgbClr val="FFFF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1331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7171"/>
            <a:ext cx="88392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A Source of Untapped Talent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19200"/>
            <a:ext cx="7636140" cy="463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418446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7171"/>
            <a:ext cx="88392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A Source of Untapped Talent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19200"/>
            <a:ext cx="7385003" cy="4481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975148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7171"/>
            <a:ext cx="8839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Geoscience 2-year </a:t>
            </a:r>
            <a:r>
              <a:rPr lang="en-US" dirty="0" err="1" smtClean="0"/>
              <a:t>Deparments</a:t>
            </a:r>
            <a:r>
              <a:rPr lang="en-US" dirty="0" smtClean="0"/>
              <a:t>/Programs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0600" y="1399807"/>
            <a:ext cx="7162800" cy="4593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282863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7171"/>
            <a:ext cx="88392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Geoscience Faculty Demographics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447800"/>
            <a:ext cx="6898248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735747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7171"/>
            <a:ext cx="88392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Geoscience Faculty Demographics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85875" y="1192213"/>
            <a:ext cx="6572250" cy="447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278235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8915400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National Geoscience Exit Survey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 smtClean="0"/>
              <a:t>Coverage</a:t>
            </a:r>
          </a:p>
          <a:p>
            <a:pPr lvl="1"/>
            <a:r>
              <a:rPr lang="en-US" dirty="0" smtClean="0"/>
              <a:t>Academic Pathway of Geoscience Students</a:t>
            </a:r>
          </a:p>
          <a:p>
            <a:pPr lvl="2"/>
            <a:r>
              <a:rPr lang="en-US" dirty="0" smtClean="0"/>
              <a:t>High school -&gt; </a:t>
            </a:r>
            <a:r>
              <a:rPr lang="en-US" dirty="0" smtClean="0">
                <a:solidFill>
                  <a:srgbClr val="FFFF00"/>
                </a:solidFill>
              </a:rPr>
              <a:t>Community College </a:t>
            </a:r>
            <a:r>
              <a:rPr lang="en-US" dirty="0" smtClean="0"/>
              <a:t>-&gt; University</a:t>
            </a:r>
          </a:p>
          <a:p>
            <a:pPr lvl="1"/>
            <a:r>
              <a:rPr lang="en-US" dirty="0" smtClean="0"/>
              <a:t>Demographics – diversity, citizenship</a:t>
            </a:r>
          </a:p>
          <a:p>
            <a:pPr lvl="1"/>
            <a:r>
              <a:rPr lang="en-US" dirty="0" smtClean="0"/>
              <a:t>Financing of Education</a:t>
            </a:r>
          </a:p>
          <a:p>
            <a:pPr lvl="1"/>
            <a:r>
              <a:rPr lang="en-US" dirty="0" smtClean="0"/>
              <a:t>Decision Points</a:t>
            </a:r>
          </a:p>
          <a:p>
            <a:pPr lvl="1"/>
            <a:r>
              <a:rPr lang="en-US" dirty="0" smtClean="0"/>
              <a:t>Field and Research Experiences, Internships</a:t>
            </a:r>
          </a:p>
          <a:p>
            <a:pPr lvl="1"/>
            <a:r>
              <a:rPr lang="en-US" dirty="0" smtClean="0"/>
              <a:t>Career and Educational Plans </a:t>
            </a:r>
          </a:p>
          <a:p>
            <a:pPr lvl="2"/>
            <a:r>
              <a:rPr lang="en-US" sz="2200" dirty="0" smtClean="0"/>
              <a:t>(industry, salary, job search methods)</a:t>
            </a:r>
            <a:endParaRPr lang="en-US" dirty="0" smtClean="0"/>
          </a:p>
          <a:p>
            <a:pPr>
              <a:buNone/>
            </a:pPr>
            <a:r>
              <a:rPr lang="en-US" b="1" dirty="0" smtClean="0"/>
              <a:t>Pilot 1 – completed 2011</a:t>
            </a:r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25080969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7171"/>
            <a:ext cx="88392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Geoscience Faculty Demographics</a:t>
            </a:r>
            <a:endParaRPr lang="en-US" dirty="0"/>
          </a:p>
        </p:txBody>
      </p:sp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6950" y="1285875"/>
            <a:ext cx="7461250" cy="4471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712953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8915400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National Geoscience Exit Survey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Pilot 2 – Spring 2012</a:t>
            </a:r>
          </a:p>
          <a:p>
            <a:pPr lvl="1"/>
            <a:r>
              <a:rPr lang="en-US" dirty="0" smtClean="0"/>
              <a:t>Includes ability for departments to add custom questions (up to 5).</a:t>
            </a:r>
            <a:endParaRPr lang="en-US" sz="2200" dirty="0"/>
          </a:p>
          <a:p>
            <a:pPr lvl="1"/>
            <a:r>
              <a:rPr lang="en-US" dirty="0" smtClean="0"/>
              <a:t>Question / Answer bank </a:t>
            </a:r>
          </a:p>
          <a:p>
            <a:pPr lvl="2"/>
            <a:r>
              <a:rPr lang="en-US" dirty="0" smtClean="0"/>
              <a:t>Peer departments can quickly compare results</a:t>
            </a:r>
          </a:p>
          <a:p>
            <a:pPr>
              <a:buNone/>
            </a:pPr>
            <a:r>
              <a:rPr lang="en-US" b="1" dirty="0" smtClean="0"/>
              <a:t>Development of longitudinal survey</a:t>
            </a:r>
          </a:p>
          <a:p>
            <a:pPr>
              <a:buNone/>
            </a:pPr>
            <a:r>
              <a:rPr lang="en-US" b="1" dirty="0" smtClean="0"/>
              <a:t>Full roll-out in 2012</a:t>
            </a:r>
            <a:endParaRPr lang="en-US" dirty="0"/>
          </a:p>
          <a:p>
            <a:pPr>
              <a:buNone/>
            </a:pPr>
            <a:r>
              <a:rPr lang="en-US" b="1" dirty="0" smtClean="0"/>
              <a:t>Future plans include customization for 2-year departments</a:t>
            </a:r>
          </a:p>
        </p:txBody>
      </p:sp>
    </p:spTree>
    <p:extLst>
      <p:ext uri="{BB962C8B-B14F-4D97-AF65-F5344CB8AC3E}">
        <p14:creationId xmlns:p14="http://schemas.microsoft.com/office/powerpoint/2010/main" xmlns="" val="335408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8915400" cy="1219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Expanding Coverage of </a:t>
            </a:r>
            <a:br>
              <a:rPr lang="en-US" dirty="0" smtClean="0"/>
            </a:br>
            <a:r>
              <a:rPr lang="en-US" dirty="0" smtClean="0"/>
              <a:t>Community College Faculty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Directory of Geoscience Departments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rgbClr val="00B0F0"/>
                </a:solidFill>
              </a:rPr>
              <a:t>www.agiweb.org/workforce/dgd/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2010: </a:t>
            </a:r>
          </a:p>
          <a:p>
            <a:pPr lvl="2"/>
            <a:r>
              <a:rPr lang="en-US" dirty="0" smtClean="0"/>
              <a:t>287 active 2-year programs/colleges with </a:t>
            </a:r>
            <a:r>
              <a:rPr lang="en-US" dirty="0" err="1" smtClean="0"/>
              <a:t>geoscience</a:t>
            </a:r>
            <a:r>
              <a:rPr lang="en-US" dirty="0" smtClean="0"/>
              <a:t> </a:t>
            </a:r>
            <a:r>
              <a:rPr lang="en-US" dirty="0" smtClean="0"/>
              <a:t>faculty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2011:</a:t>
            </a:r>
          </a:p>
          <a:p>
            <a:pPr lvl="2"/>
            <a:r>
              <a:rPr lang="en-US" dirty="0" smtClean="0"/>
              <a:t>421 active 2-year programs/colleges with </a:t>
            </a:r>
            <a:r>
              <a:rPr lang="en-US" dirty="0" err="1" smtClean="0"/>
              <a:t>geoscience</a:t>
            </a:r>
            <a:r>
              <a:rPr lang="en-US" dirty="0" smtClean="0"/>
              <a:t> </a:t>
            </a:r>
            <a:r>
              <a:rPr lang="en-US" dirty="0" smtClean="0"/>
              <a:t>faculty</a:t>
            </a:r>
          </a:p>
          <a:p>
            <a:pPr lvl="2"/>
            <a:r>
              <a:rPr lang="en-US" dirty="0" smtClean="0"/>
              <a:t>~1,000 faculty at 2-year US programs</a:t>
            </a: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35422180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8915400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Heather Macdonald, interns/work study students from College of William &amp; Mary</a:t>
            </a:r>
          </a:p>
          <a:p>
            <a:pPr lvl="1"/>
            <a:r>
              <a:rPr lang="en-US" dirty="0" smtClean="0">
                <a:solidFill>
                  <a:srgbClr val="FFFF99"/>
                </a:solidFill>
              </a:rPr>
              <a:t>Did majority of data collection activities to help expand DGD coverage of 2-year geoscience faculty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 smtClean="0"/>
              <a:t>Abi</a:t>
            </a:r>
            <a:r>
              <a:rPr lang="en-US" dirty="0" smtClean="0"/>
              <a:t> Howe, AGI</a:t>
            </a:r>
          </a:p>
          <a:p>
            <a:pPr lvl="1"/>
            <a:r>
              <a:rPr lang="en-US" dirty="0" smtClean="0">
                <a:solidFill>
                  <a:srgbClr val="FFFF99"/>
                </a:solidFill>
              </a:rPr>
              <a:t>Adding data into DGD and following up with community college geoscience faculty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7249932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7171"/>
            <a:ext cx="8839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U.S. Higher Education</a:t>
            </a:r>
            <a:br>
              <a:rPr lang="en-US" dirty="0" smtClean="0"/>
            </a:br>
            <a:r>
              <a:rPr lang="en-US" dirty="0" smtClean="0"/>
              <a:t>Fall Enrollments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500" y="1447800"/>
            <a:ext cx="7999413" cy="462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201008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7171"/>
            <a:ext cx="8839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U.S. Higher Education</a:t>
            </a:r>
            <a:br>
              <a:rPr lang="en-US" dirty="0" smtClean="0"/>
            </a:br>
            <a:r>
              <a:rPr lang="en-US" dirty="0" smtClean="0"/>
              <a:t>Degrees Conferred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447800"/>
            <a:ext cx="7178675" cy="460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676680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7171"/>
            <a:ext cx="88392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A Source of Untapped Talent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19200"/>
            <a:ext cx="7086600" cy="4711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661616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7171"/>
            <a:ext cx="88392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A Source of Untapped Talent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7654" y="1143000"/>
            <a:ext cx="7193624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468641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7171"/>
            <a:ext cx="88392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A Source of Untapped Talent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225" y="1063625"/>
            <a:ext cx="9097963" cy="473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68077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7171"/>
            <a:ext cx="88392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A Source of Untapped Talent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0200" y="1143000"/>
            <a:ext cx="8483600" cy="4802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538869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7171"/>
            <a:ext cx="8839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2-year to 4-year </a:t>
            </a:r>
            <a:br>
              <a:rPr lang="en-US" dirty="0" smtClean="0"/>
            </a:br>
            <a:r>
              <a:rPr lang="en-US" dirty="0" smtClean="0"/>
              <a:t>Student Transitions</a:t>
            </a: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40366"/>
            <a:ext cx="8138217" cy="410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12690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7171"/>
            <a:ext cx="88392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A Source of Untapped Talent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7050" y="1382713"/>
            <a:ext cx="5549900" cy="409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509437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</TotalTime>
  <Words>254</Words>
  <Application>Microsoft Office PowerPoint</Application>
  <PresentationFormat>On-screen Show (4:3)</PresentationFormat>
  <Paragraphs>52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Geoscience at Community Colleges:  Availability of Programs and Geoscience Student Pathways</vt:lpstr>
      <vt:lpstr>U.S. Higher Education Fall Enrollments</vt:lpstr>
      <vt:lpstr>U.S. Higher Education Degrees Conferred </vt:lpstr>
      <vt:lpstr>A Source of Untapped Talent</vt:lpstr>
      <vt:lpstr>A Source of Untapped Talent</vt:lpstr>
      <vt:lpstr>A Source of Untapped Talent</vt:lpstr>
      <vt:lpstr>A Source of Untapped Talent</vt:lpstr>
      <vt:lpstr>2-year to 4-year  Student Transitions</vt:lpstr>
      <vt:lpstr>A Source of Untapped Talent</vt:lpstr>
      <vt:lpstr>A Source of Untapped Talent</vt:lpstr>
      <vt:lpstr>A Source of Untapped Talent</vt:lpstr>
      <vt:lpstr>Geoscience 2-year Deparments/Programs</vt:lpstr>
      <vt:lpstr>Geoscience Faculty Demographics</vt:lpstr>
      <vt:lpstr>Geoscience Faculty Demographics</vt:lpstr>
      <vt:lpstr>National Geoscience Exit Survey</vt:lpstr>
      <vt:lpstr>Geoscience Faculty Demographics</vt:lpstr>
      <vt:lpstr>National Geoscience Exit Survey</vt:lpstr>
      <vt:lpstr>Expanding Coverage of  Community College Faculty</vt:lpstr>
      <vt:lpstr>Acknowledgements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Geoscience at Community Colleges: Availability of Programs and Geoscience Student Pathways</dc:title>
  <dc:creator>Leila</dc:creator>
  <cp:lastModifiedBy>Leila Gonzales</cp:lastModifiedBy>
  <cp:revision>23</cp:revision>
  <dcterms:created xsi:type="dcterms:W3CDTF">2011-11-08T02:01:08Z</dcterms:created>
  <dcterms:modified xsi:type="dcterms:W3CDTF">2011-11-08T14:52:19Z</dcterms:modified>
</cp:coreProperties>
</file>