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61" r:id="rId4"/>
    <p:sldId id="262" r:id="rId5"/>
    <p:sldId id="267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6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hmacd\appdata\roaming\qualcomm\eudora\attach\DemographicsGeo2yc1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hmacd\appdata\roaming\qualcomm\eudora\attach\DemographicsGeo2yc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hmacd\appdata\roaming\qualcomm\eudora\attach\DemographicsGeo2yc1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hmacd\appdata\roaming\qualcomm\eudora\attach\DemographicsGeo2yc1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hmacd\appdata\roaming\qualcomm\eudora\attach\DemographicsGeo2yc1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hmacd\appdata\roaming\qualcomm\eudora\attach\DemographicsGeo2yc1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hmacd\appdata\roaming\qualcomm\eudora\attach\DemographicsGeo2yc1.xlsx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pieChart>
        <c:varyColors val="1"/>
        <c:firstSliceAng val="0"/>
      </c:pieChart>
    </c:plotArea>
    <c:legend>
      <c:legendPos val="r"/>
      <c:layout/>
    </c:legend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pieChart>
        <c:varyColors val="1"/>
        <c:ser>
          <c:idx val="0"/>
          <c:order val="0"/>
          <c:cat>
            <c:strRef>
              <c:f>Sheet1!$D$24:$I$24</c:f>
              <c:strCache>
                <c:ptCount val="6"/>
                <c:pt idx="0">
                  <c:v>White</c:v>
                </c:pt>
                <c:pt idx="1">
                  <c:v>Black</c:v>
                </c:pt>
                <c:pt idx="2">
                  <c:v>Latino</c:v>
                </c:pt>
                <c:pt idx="3">
                  <c:v>Asian/PI</c:v>
                </c:pt>
                <c:pt idx="4">
                  <c:v>Native Am.</c:v>
                </c:pt>
                <c:pt idx="5">
                  <c:v>Other</c:v>
                </c:pt>
              </c:strCache>
            </c:strRef>
          </c:cat>
          <c:val>
            <c:numRef>
              <c:f>Sheet1!$D$25:$I$25</c:f>
              <c:numCache>
                <c:formatCode>0%</c:formatCode>
                <c:ptCount val="6"/>
                <c:pt idx="0">
                  <c:v>0.24000000000000016</c:v>
                </c:pt>
                <c:pt idx="1">
                  <c:v>0.1</c:v>
                </c:pt>
                <c:pt idx="2">
                  <c:v>0.30000000000000032</c:v>
                </c:pt>
                <c:pt idx="3">
                  <c:v>0.11000000000000004</c:v>
                </c:pt>
                <c:pt idx="5">
                  <c:v>0.25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pieChart>
        <c:varyColors val="1"/>
        <c:ser>
          <c:idx val="0"/>
          <c:order val="0"/>
          <c:cat>
            <c:strRef>
              <c:f>Sheet1!$K$24:$P$24</c:f>
              <c:strCache>
                <c:ptCount val="6"/>
                <c:pt idx="0">
                  <c:v>White</c:v>
                </c:pt>
                <c:pt idx="1">
                  <c:v>Black</c:v>
                </c:pt>
                <c:pt idx="2">
                  <c:v>Latino</c:v>
                </c:pt>
                <c:pt idx="3">
                  <c:v>Asian/PI</c:v>
                </c:pt>
                <c:pt idx="4">
                  <c:v>Native Am.</c:v>
                </c:pt>
                <c:pt idx="5">
                  <c:v>Other</c:v>
                </c:pt>
              </c:strCache>
            </c:strRef>
          </c:cat>
          <c:val>
            <c:numRef>
              <c:f>Sheet1!$K$25:$P$25</c:f>
              <c:numCache>
                <c:formatCode>0%</c:formatCode>
                <c:ptCount val="6"/>
                <c:pt idx="0">
                  <c:v>0.26</c:v>
                </c:pt>
                <c:pt idx="1">
                  <c:v>3.0000000000000002E-2</c:v>
                </c:pt>
                <c:pt idx="2">
                  <c:v>0.33000000000000046</c:v>
                </c:pt>
                <c:pt idx="3">
                  <c:v>0.12000000000000002</c:v>
                </c:pt>
                <c:pt idx="4">
                  <c:v>1.0000000000000005E-2</c:v>
                </c:pt>
                <c:pt idx="5">
                  <c:v>0.12000000000000002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pieChart>
        <c:varyColors val="1"/>
        <c:ser>
          <c:idx val="0"/>
          <c:order val="0"/>
          <c:cat>
            <c:strRef>
              <c:f>Sheet1!$D$30:$I$30</c:f>
              <c:strCache>
                <c:ptCount val="6"/>
                <c:pt idx="0">
                  <c:v>White</c:v>
                </c:pt>
                <c:pt idx="1">
                  <c:v>Black</c:v>
                </c:pt>
                <c:pt idx="2">
                  <c:v>Latino</c:v>
                </c:pt>
                <c:pt idx="3">
                  <c:v>Asian/PI</c:v>
                </c:pt>
                <c:pt idx="4">
                  <c:v>Native Am.</c:v>
                </c:pt>
                <c:pt idx="5">
                  <c:v>Other</c:v>
                </c:pt>
              </c:strCache>
            </c:strRef>
          </c:cat>
          <c:val>
            <c:numRef>
              <c:f>Sheet1!$D$31:$I$31</c:f>
              <c:numCache>
                <c:formatCode>0%</c:formatCode>
                <c:ptCount val="6"/>
                <c:pt idx="0">
                  <c:v>0.59</c:v>
                </c:pt>
                <c:pt idx="1">
                  <c:v>6.0000000000000032E-2</c:v>
                </c:pt>
                <c:pt idx="2">
                  <c:v>0.17</c:v>
                </c:pt>
                <c:pt idx="3">
                  <c:v>0.05</c:v>
                </c:pt>
                <c:pt idx="4">
                  <c:v>3.0000000000000002E-2</c:v>
                </c:pt>
                <c:pt idx="5">
                  <c:v>0.1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pieChart>
        <c:varyColors val="1"/>
        <c:ser>
          <c:idx val="0"/>
          <c:order val="0"/>
          <c:cat>
            <c:strRef>
              <c:f>Sheet1!$D$30:$I$30</c:f>
              <c:strCache>
                <c:ptCount val="6"/>
                <c:pt idx="0">
                  <c:v>White</c:v>
                </c:pt>
                <c:pt idx="1">
                  <c:v>Black</c:v>
                </c:pt>
                <c:pt idx="2">
                  <c:v>Latino</c:v>
                </c:pt>
                <c:pt idx="3">
                  <c:v>Asian/PI</c:v>
                </c:pt>
                <c:pt idx="4">
                  <c:v>Native Am.</c:v>
                </c:pt>
                <c:pt idx="5">
                  <c:v>Other</c:v>
                </c:pt>
              </c:strCache>
            </c:strRef>
          </c:cat>
          <c:val>
            <c:numRef>
              <c:f>Sheet1!$D$32:$I$32</c:f>
              <c:numCache>
                <c:formatCode>0%</c:formatCode>
                <c:ptCount val="6"/>
                <c:pt idx="0">
                  <c:v>0.2</c:v>
                </c:pt>
                <c:pt idx="1">
                  <c:v>6.0000000000000032E-2</c:v>
                </c:pt>
                <c:pt idx="2">
                  <c:v>0.2</c:v>
                </c:pt>
                <c:pt idx="3">
                  <c:v>0.38000000000000039</c:v>
                </c:pt>
                <c:pt idx="5">
                  <c:v>0.16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pieChart>
        <c:varyColors val="1"/>
        <c:ser>
          <c:idx val="0"/>
          <c:order val="0"/>
          <c:cat>
            <c:strRef>
              <c:f>Sheet1!$K$30:$P$30</c:f>
              <c:strCache>
                <c:ptCount val="6"/>
                <c:pt idx="0">
                  <c:v>White</c:v>
                </c:pt>
                <c:pt idx="1">
                  <c:v>Black</c:v>
                </c:pt>
                <c:pt idx="2">
                  <c:v>Latino</c:v>
                </c:pt>
                <c:pt idx="3">
                  <c:v>Asian/PI</c:v>
                </c:pt>
                <c:pt idx="4">
                  <c:v>Native Am.</c:v>
                </c:pt>
                <c:pt idx="5">
                  <c:v>Other</c:v>
                </c:pt>
              </c:strCache>
            </c:strRef>
          </c:cat>
          <c:val>
            <c:numRef>
              <c:f>Sheet1!$K$32:$P$32</c:f>
              <c:numCache>
                <c:formatCode>0%</c:formatCode>
                <c:ptCount val="6"/>
                <c:pt idx="0">
                  <c:v>0.33000000000000046</c:v>
                </c:pt>
                <c:pt idx="1">
                  <c:v>6.0000000000000032E-2</c:v>
                </c:pt>
                <c:pt idx="2">
                  <c:v>0.15000000000000016</c:v>
                </c:pt>
                <c:pt idx="3">
                  <c:v>0.33000000000000046</c:v>
                </c:pt>
                <c:pt idx="4">
                  <c:v>1.0000000000000005E-2</c:v>
                </c:pt>
                <c:pt idx="5">
                  <c:v>0.13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pieChart>
        <c:varyColors val="1"/>
        <c:ser>
          <c:idx val="0"/>
          <c:order val="0"/>
          <c:cat>
            <c:strRef>
              <c:f>Sheet1!$K$36:$P$36</c:f>
              <c:strCache>
                <c:ptCount val="6"/>
                <c:pt idx="0">
                  <c:v>White</c:v>
                </c:pt>
                <c:pt idx="1">
                  <c:v>Black</c:v>
                </c:pt>
                <c:pt idx="2">
                  <c:v>Latino</c:v>
                </c:pt>
                <c:pt idx="3">
                  <c:v>Asian/PI</c:v>
                </c:pt>
                <c:pt idx="4">
                  <c:v>Native Am.</c:v>
                </c:pt>
                <c:pt idx="5">
                  <c:v>Other</c:v>
                </c:pt>
              </c:strCache>
            </c:strRef>
          </c:cat>
          <c:val>
            <c:numRef>
              <c:f>Sheet1!$K$37:$P$37</c:f>
              <c:numCache>
                <c:formatCode>0%</c:formatCode>
                <c:ptCount val="6"/>
                <c:pt idx="0">
                  <c:v>0.74000000000000066</c:v>
                </c:pt>
                <c:pt idx="1">
                  <c:v>4.0000000000000022E-2</c:v>
                </c:pt>
                <c:pt idx="2">
                  <c:v>0.12000000000000002</c:v>
                </c:pt>
                <c:pt idx="3">
                  <c:v>2.0000000000000011E-2</c:v>
                </c:pt>
                <c:pt idx="4">
                  <c:v>4.0000000000000022E-2</c:v>
                </c:pt>
                <c:pt idx="5">
                  <c:v>4.0000000000000022E-2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840CC-D6EE-4F11-A883-B1E55B5DF510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A9A07-5FF8-4C06-838E-E1FCE22FC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A2C05-58C6-40AE-87F6-A796C12BEEF4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9D343-B30C-4E5C-9EEE-4FE594E2A2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B75EB-B43A-49D9-A50C-FBF3F031450D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3F150-87A6-475D-BF9F-5DE39C594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D5B13CD-ED7C-4EAF-9110-DF3F0587C628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263269-0920-4F31-9F99-B3C3CD617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7068391-9CD5-4394-BAE8-BA769E8B64BD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9E08679-54EF-4F24-87BF-41D3599D1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FA4260E-6DF9-4EFA-8EF4-DD03AB39470A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69E1B5-DE26-4C3C-99F0-4064BDB772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9050CC4-060F-41AC-9EB4-222BC15FF705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BFBBF4-4A1E-420A-9554-2D8F3041B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F3BAECA-3526-476C-860E-C02F1F4EED6A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39C9A01-FBB4-436E-8C7F-5A1B03461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5905F0E-07CF-4A62-96A3-1DC51AE10719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32DCD56-7CCD-4C06-9917-B2326FD82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FE2FBCB-9A87-491C-85F9-C0917076663E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FE84868-7E91-4352-AC22-F0FC932F6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32EF70F-487F-4546-873E-8DB439C9720D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44736E4-0E3B-473B-8FCF-6230DE2E1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89C2C-C782-4F84-A5DC-E0681AEFD0F8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1C576-C130-447B-8FB3-83B9D3EDED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B69EDF0-5083-4A42-A839-EEB732414411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3D2C829-DD8C-4F9D-B477-28FE8B89E2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8A07B4-465C-4625-834E-4229F91C4F4A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43AB229-CC91-4862-9C8C-4A126DA3C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77CEBAC-0FF3-40DC-8948-2E251FA07BD8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D2352AD-FA03-49D5-A51D-643FF3ABC5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9DE73-7C54-4778-A08F-9C3CA5A1B88C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CF662-C5AB-4DC3-AD8B-4452B8C95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5B6C2-A8B0-4A6A-BFEC-62DC4B954332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C4DA5-F31D-4284-990B-D9CD8792E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DF97B-3964-435E-A665-D2EBEBF4ACBB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C2299-D664-4BF5-8028-74DFC7719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8343F-959C-49F2-A158-3ABCBC1EAEFE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F5599-6E01-44B7-AD1A-DAAB7968BA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16E80-5337-4D9B-AA4D-D1B01DD6D52B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8CEBC-1DBD-4A9E-B22C-DD473A6DDA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55548-83DD-4B78-B65A-4F2F96776D29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6FF35-65BB-4822-8C8D-43EE84F1C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AAC4F-53DC-4DF7-9880-EAF5EE45E628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B492D-983F-40E9-BB95-C82C6AAC7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14937BB-7F02-46A3-8EA5-C8C94764C03A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E556CD1-58DE-490A-8614-2A64A3DE6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4" r:id="rId9"/>
    <p:sldLayoutId id="2147483772" r:id="rId10"/>
    <p:sldLayoutId id="21474837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7FBEBB0B-3F75-4548-A77D-EAAE8448B0F2}" type="datetimeFigureOut">
              <a:rPr lang="en-US"/>
              <a:pPr>
                <a:defRPr/>
              </a:pPr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2FA67606-9E64-4ADA-B462-4638B29BB2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676400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The Role of 2YC’s in Broadening </a:t>
            </a:r>
            <a:br>
              <a:rPr lang="en-US" sz="3600" smtClean="0"/>
            </a:br>
            <a:r>
              <a:rPr lang="en-US" sz="3600" smtClean="0"/>
              <a:t>Participation in the Geosciences: </a:t>
            </a:r>
            <a:br>
              <a:rPr lang="en-US" sz="3600" smtClean="0"/>
            </a:br>
            <a:r>
              <a:rPr lang="en-US" sz="3600" smtClean="0"/>
              <a:t>Some Data and Some Questions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12192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2800" dirty="0" smtClean="0">
                <a:latin typeface="+mj-lt"/>
              </a:rPr>
              <a:t>Heather Macdonald, </a:t>
            </a:r>
            <a:r>
              <a:rPr lang="en-US" sz="2800" dirty="0" smtClean="0"/>
              <a:t>College of William and Mary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dirty="0" smtClean="0">
                <a:latin typeface="+mj-lt"/>
              </a:rPr>
              <a:t>Bob </a:t>
            </a:r>
            <a:r>
              <a:rPr lang="en-US" sz="2800" dirty="0" err="1" smtClean="0">
                <a:latin typeface="+mj-lt"/>
              </a:rPr>
              <a:t>Filson</a:t>
            </a:r>
            <a:r>
              <a:rPr lang="en-US" sz="2800" dirty="0" smtClean="0">
                <a:latin typeface="+mj-lt"/>
              </a:rPr>
              <a:t>, Green River Community College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95250" y="4619625"/>
            <a:ext cx="89535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1009650"/>
            <a:ext cx="8229600" cy="1428750"/>
          </a:xfrm>
        </p:spPr>
        <p:txBody>
          <a:bodyPr/>
          <a:lstStyle/>
          <a:p>
            <a:pPr eaLnBrk="1" hangingPunct="1"/>
            <a:r>
              <a:rPr lang="en-US" sz="4000" smtClean="0"/>
              <a:t>What does “broadening participation in the geosciences” mean to you?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21163"/>
            <a:ext cx="8229600" cy="233203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Some Numbers from the American Association of Community Colleges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82000" cy="4465638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+mj-lt"/>
              </a:rPr>
              <a:t>1173 colleges 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+mj-lt"/>
              </a:rPr>
              <a:t>~12 million students, 6.8-8 million taking courses for credit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+mj-lt"/>
              </a:rPr>
              <a:t>60% part time, 40% full time 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+mj-lt"/>
              </a:rPr>
              <a:t>56</a:t>
            </a:r>
            <a:r>
              <a:rPr lang="en-US" dirty="0" smtClean="0">
                <a:latin typeface="+mj-lt"/>
              </a:rPr>
              <a:t>% women, 44% men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+mj-lt"/>
              </a:rPr>
              <a:t>40% minorities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+mj-lt"/>
              </a:rPr>
              <a:t>42% first generation to attend college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+mj-lt"/>
              </a:rPr>
              <a:t>CC students constitute the following % of undergrads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+mj-lt"/>
              </a:rPr>
              <a:t>43% undergraduates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+mj-lt"/>
              </a:rPr>
              <a:t>53% Hispanic, 52% Native American, 45% Black, 45% Asian/Pacific Islander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>
              <a:latin typeface="+mj-lt"/>
            </a:endParaRP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2057400" y="6411913"/>
            <a:ext cx="6934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http://www.aacc.nche.edu/AboutCC/Documents/factsheet2010.pdf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ctrTitle"/>
          </p:nvPr>
        </p:nvSpPr>
        <p:spPr>
          <a:xfrm>
            <a:off x="76200" y="76200"/>
            <a:ext cx="8915400" cy="8382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Student Demographic Data from Participant Colleges</a:t>
            </a:r>
            <a:br>
              <a:rPr lang="en-US" sz="2800" dirty="0" smtClean="0"/>
            </a:br>
            <a:r>
              <a:rPr lang="en-US" sz="2800" dirty="0" smtClean="0"/>
              <a:t>  </a:t>
            </a:r>
            <a:r>
              <a:rPr lang="en-US" sz="2400" dirty="0" smtClean="0"/>
              <a:t>Institution</a:t>
            </a:r>
            <a:r>
              <a:rPr lang="en-US" sz="2400" b="1" dirty="0" smtClean="0"/>
              <a:t> </a:t>
            </a:r>
            <a:r>
              <a:rPr lang="en-US" sz="2400" b="1" dirty="0" smtClean="0"/>
              <a:t>	</a:t>
            </a:r>
            <a:r>
              <a:rPr lang="en-US" sz="2400" b="1" dirty="0" smtClean="0"/>
              <a:t>                </a:t>
            </a:r>
            <a:r>
              <a:rPr lang="en-US" sz="2400" dirty="0" smtClean="0"/>
              <a:t>          </a:t>
            </a:r>
            <a:r>
              <a:rPr lang="en-US" sz="2400" dirty="0" err="1" smtClean="0"/>
              <a:t>Geoscience</a:t>
            </a:r>
            <a:r>
              <a:rPr lang="en-US" sz="2400" dirty="0" smtClean="0"/>
              <a:t> Courses </a:t>
            </a:r>
            <a:endParaRPr lang="en-US" sz="2400" dirty="0" smtClean="0"/>
          </a:p>
        </p:txBody>
      </p:sp>
      <p:graphicFrame>
        <p:nvGraphicFramePr>
          <p:cNvPr id="4" name="Chart 3"/>
          <p:cNvGraphicFramePr/>
          <p:nvPr/>
        </p:nvGraphicFramePr>
        <p:xfrm>
          <a:off x="4572000" y="304800"/>
          <a:ext cx="4267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381000" y="2971800"/>
          <a:ext cx="3243072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4953000" y="2971800"/>
          <a:ext cx="28956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57200" y="5029200"/>
          <a:ext cx="3217333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381000" y="914400"/>
          <a:ext cx="3125972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724400" y="990600"/>
          <a:ext cx="32004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5105400" y="4953000"/>
          <a:ext cx="25908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4648200" cy="25146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Examples of Programs and Strategies to Enhance Diversity in the Geosciences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4648200" cy="24384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>
                <a:latin typeface="+mj-lt"/>
              </a:rPr>
              <a:t>What are we doing?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>
                <a:latin typeface="+mj-lt"/>
              </a:rPr>
              <a:t>What could we be doing? </a:t>
            </a:r>
            <a:endParaRPr lang="en-US" sz="2800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800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>
                <a:latin typeface="+mj-lt"/>
              </a:rPr>
              <a:t>What information and resources are needed?</a:t>
            </a:r>
            <a:endParaRPr lang="en-US" sz="2800" dirty="0">
              <a:latin typeface="+mj-lt"/>
            </a:endParaRPr>
          </a:p>
        </p:txBody>
      </p:sp>
      <p:pic>
        <p:nvPicPr>
          <p:cNvPr id="19460" name="Picture 4" descr="C:\Users\rhmacd\appdata\roaming\qualcomm\eudora\attach\IMGP0025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257800" y="1066800"/>
            <a:ext cx="35814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4" descr="http://lh5.ggpht.com/_JRiWSLsWQPk/Ss6S7l_cOzI/AAAAAAAAHBo/7chDMtvjl9w/s800/IMG_1196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257800" y="3886200"/>
            <a:ext cx="35814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TextBox 6"/>
          <p:cNvSpPr txBox="1">
            <a:spLocks noChangeArrowheads="1"/>
          </p:cNvSpPr>
          <p:nvPr/>
        </p:nvSpPr>
        <p:spPr bwMode="auto">
          <a:xfrm>
            <a:off x="6781800" y="3429000"/>
            <a:ext cx="2362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Contributed by Callan Bentley</a:t>
            </a: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7370763" y="6581775"/>
            <a:ext cx="17732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Peter Berquist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242</TotalTime>
  <Words>154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Constantia</vt:lpstr>
      <vt:lpstr>Wingdings 2</vt:lpstr>
      <vt:lpstr>Flow</vt:lpstr>
      <vt:lpstr>Office Theme</vt:lpstr>
      <vt:lpstr>The Role of 2YC’s in Broadening  Participation in the Geosciences:  Some Data and Some Questions</vt:lpstr>
      <vt:lpstr>What does “broadening participation in the geosciences” mean to you?</vt:lpstr>
      <vt:lpstr>Some Numbers from the American Association of Community Colleges</vt:lpstr>
      <vt:lpstr>Student Demographic Data from Participant Colleges   Institution                            Geoscience Courses </vt:lpstr>
      <vt:lpstr>Examples of Programs and Strategies to Enhance Diversity in the Geosciences</vt:lpstr>
    </vt:vector>
  </TitlesOfParts>
  <Company>Information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rhmacd</dc:creator>
  <cp:lastModifiedBy>rhmacd</cp:lastModifiedBy>
  <cp:revision>35</cp:revision>
  <dcterms:created xsi:type="dcterms:W3CDTF">2010-06-23T13:04:05Z</dcterms:created>
  <dcterms:modified xsi:type="dcterms:W3CDTF">2010-06-25T02:29:48Z</dcterms:modified>
</cp:coreProperties>
</file>