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7" r:id="rId2"/>
    <p:sldId id="306" r:id="rId3"/>
    <p:sldId id="307" r:id="rId4"/>
    <p:sldId id="308" r:id="rId5"/>
    <p:sldId id="309" r:id="rId6"/>
    <p:sldId id="310" r:id="rId7"/>
    <p:sldId id="266" r:id="rId8"/>
    <p:sldId id="312" r:id="rId9"/>
    <p:sldId id="313" r:id="rId10"/>
    <p:sldId id="314" r:id="rId11"/>
    <p:sldId id="315" r:id="rId12"/>
    <p:sldId id="316" r:id="rId13"/>
    <p:sldId id="275" r:id="rId14"/>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00CCFF"/>
    <a:srgbClr val="66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378"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defTabSz="967148">
              <a:defRPr sz="1200"/>
            </a:lvl1pPr>
          </a:lstStyle>
          <a:p>
            <a:pPr>
              <a:defRPr/>
            </a:pPr>
            <a:endParaRPr lang="en-US"/>
          </a:p>
        </p:txBody>
      </p:sp>
      <p:sp>
        <p:nvSpPr>
          <p:cNvPr id="4099"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algn="r" defTabSz="967148">
              <a:defRPr sz="1200"/>
            </a:lvl1pPr>
          </a:lstStyle>
          <a:p>
            <a:pPr>
              <a:defRPr/>
            </a:pPr>
            <a:endParaRPr lang="en-US"/>
          </a:p>
        </p:txBody>
      </p:sp>
      <p:sp>
        <p:nvSpPr>
          <p:cNvPr id="28676" name="Rectangle 4"/>
          <p:cNvSpPr>
            <a:spLocks noGrp="1" noRot="1" noChangeAspect="1" noChangeArrowheads="1" noTextEdit="1"/>
          </p:cNvSpPr>
          <p:nvPr>
            <p:ph type="sldImg" idx="2"/>
          </p:nvPr>
        </p:nvSpPr>
        <p:spPr bwMode="auto">
          <a:xfrm>
            <a:off x="1257300" y="720725"/>
            <a:ext cx="4802188" cy="3600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31838" y="4559300"/>
            <a:ext cx="5851525" cy="432117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defTabSz="967148">
              <a:defRPr sz="1200"/>
            </a:lvl1pPr>
          </a:lstStyle>
          <a:p>
            <a:pPr>
              <a:defRPr/>
            </a:pPr>
            <a:endParaRPr lang="en-US"/>
          </a:p>
        </p:txBody>
      </p:sp>
      <p:sp>
        <p:nvSpPr>
          <p:cNvPr id="4103"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algn="r" defTabSz="967148">
              <a:defRPr sz="1200"/>
            </a:lvl1pPr>
          </a:lstStyle>
          <a:p>
            <a:pPr>
              <a:defRPr/>
            </a:pPr>
            <a:fld id="{3BE48EE1-10CC-4544-8EA0-0C12FE9B03B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defTabSz="966788"/>
            <a:fld id="{758445F8-A8D9-4199-AFF9-68F8A31568DA}" type="slidenum">
              <a:rPr lang="en-US" smtClean="0"/>
              <a:pPr defTabSz="966788"/>
              <a:t>1</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pPr defTabSz="966788"/>
            <a:fld id="{60C75F24-731F-41D1-812E-065D25889166}" type="slidenum">
              <a:rPr lang="en-US" smtClean="0"/>
              <a:pPr defTabSz="966788"/>
              <a:t>7</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pPr defTabSz="966788"/>
            <a:fld id="{60C75F24-731F-41D1-812E-065D25889166}" type="slidenum">
              <a:rPr lang="en-US" smtClean="0"/>
              <a:pPr defTabSz="966788"/>
              <a:t>8</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pPr defTabSz="966788"/>
            <a:fld id="{60C75F24-731F-41D1-812E-065D25889166}" type="slidenum">
              <a:rPr lang="en-US" smtClean="0"/>
              <a:pPr defTabSz="966788"/>
              <a:t>9</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pPr defTabSz="966788"/>
            <a:fld id="{60C75F24-731F-41D1-812E-065D25889166}" type="slidenum">
              <a:rPr lang="en-US" smtClean="0"/>
              <a:pPr defTabSz="966788"/>
              <a:t>10</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pPr defTabSz="966788"/>
            <a:fld id="{60C75F24-731F-41D1-812E-065D25889166}" type="slidenum">
              <a:rPr lang="en-US" smtClean="0"/>
              <a:pPr defTabSz="966788"/>
              <a:t>11</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pPr defTabSz="966788"/>
            <a:fld id="{60C75F24-731F-41D1-812E-065D25889166}" type="slidenum">
              <a:rPr lang="en-US" smtClean="0"/>
              <a:pPr defTabSz="966788"/>
              <a:t>12</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pPr defTabSz="966788"/>
            <a:fld id="{DA4B32F0-EF9F-41ED-A0AC-E109574341EF}" type="slidenum">
              <a:rPr lang="en-US" smtClean="0"/>
              <a:pPr defTabSz="966788"/>
              <a:t>13</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6" name="Rectangle 6"/>
          <p:cNvSpPr>
            <a:spLocks noGrp="1" noChangeArrowheads="1"/>
          </p:cNvSpPr>
          <p:nvPr>
            <p:ph type="sldNum" sz="quarter" idx="12"/>
          </p:nvPr>
        </p:nvSpPr>
        <p:spPr>
          <a:ln/>
        </p:spPr>
        <p:txBody>
          <a:bodyPr/>
          <a:lstStyle>
            <a:lvl1pPr>
              <a:defRPr/>
            </a:lvl1pPr>
          </a:lstStyle>
          <a:p>
            <a:pPr>
              <a:defRPr/>
            </a:pPr>
            <a:fld id="{74421D38-A877-48A0-87AD-AC96D34869F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6" name="Rectangle 6"/>
          <p:cNvSpPr>
            <a:spLocks noGrp="1" noChangeArrowheads="1"/>
          </p:cNvSpPr>
          <p:nvPr>
            <p:ph type="sldNum" sz="quarter" idx="12"/>
          </p:nvPr>
        </p:nvSpPr>
        <p:spPr>
          <a:ln/>
        </p:spPr>
        <p:txBody>
          <a:bodyPr/>
          <a:lstStyle>
            <a:lvl1pPr>
              <a:defRPr/>
            </a:lvl1pPr>
          </a:lstStyle>
          <a:p>
            <a:pPr>
              <a:defRPr/>
            </a:pPr>
            <a:fld id="{18FC55B8-A3AC-43DE-BCBC-15A6089BD32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19200"/>
            <a:ext cx="2057400" cy="487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19200"/>
            <a:ext cx="6019800" cy="487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6" name="Rectangle 6"/>
          <p:cNvSpPr>
            <a:spLocks noGrp="1" noChangeArrowheads="1"/>
          </p:cNvSpPr>
          <p:nvPr>
            <p:ph type="sldNum" sz="quarter" idx="12"/>
          </p:nvPr>
        </p:nvSpPr>
        <p:spPr>
          <a:ln/>
        </p:spPr>
        <p:txBody>
          <a:bodyPr/>
          <a:lstStyle>
            <a:lvl1pPr>
              <a:defRPr/>
            </a:lvl1pPr>
          </a:lstStyle>
          <a:p>
            <a:pPr>
              <a:defRPr/>
            </a:pPr>
            <a:fld id="{A088357F-5923-409B-BF27-0CA9B1FDA4C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8382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914400" y="2286000"/>
            <a:ext cx="35814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914400" y="4267200"/>
            <a:ext cx="35814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648200" y="2286000"/>
            <a:ext cx="35814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7"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8" name="Rectangle 6"/>
          <p:cNvSpPr>
            <a:spLocks noGrp="1" noChangeArrowheads="1"/>
          </p:cNvSpPr>
          <p:nvPr>
            <p:ph type="sldNum" sz="quarter" idx="12"/>
          </p:nvPr>
        </p:nvSpPr>
        <p:spPr>
          <a:ln/>
        </p:spPr>
        <p:txBody>
          <a:bodyPr/>
          <a:lstStyle>
            <a:lvl1pPr>
              <a:defRPr/>
            </a:lvl1pPr>
          </a:lstStyle>
          <a:p>
            <a:pPr>
              <a:defRPr/>
            </a:pPr>
            <a:fld id="{9B82FBC2-C930-430F-B6A3-BD015337CB77}"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838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2286000"/>
            <a:ext cx="35814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2286000"/>
            <a:ext cx="35814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267200"/>
            <a:ext cx="35814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7"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8" name="Rectangle 6"/>
          <p:cNvSpPr>
            <a:spLocks noGrp="1" noChangeArrowheads="1"/>
          </p:cNvSpPr>
          <p:nvPr>
            <p:ph type="sldNum" sz="quarter" idx="12"/>
          </p:nvPr>
        </p:nvSpPr>
        <p:spPr>
          <a:ln/>
        </p:spPr>
        <p:txBody>
          <a:bodyPr/>
          <a:lstStyle>
            <a:lvl1pPr>
              <a:defRPr/>
            </a:lvl1pPr>
          </a:lstStyle>
          <a:p>
            <a:pPr>
              <a:defRPr/>
            </a:pPr>
            <a:fld id="{4FC2CF68-5465-4BC1-8ED8-EABB8974FC79}"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8382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286000"/>
            <a:ext cx="35814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2286000"/>
            <a:ext cx="35814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7" name="Rectangle 6"/>
          <p:cNvSpPr>
            <a:spLocks noGrp="1" noChangeArrowheads="1"/>
          </p:cNvSpPr>
          <p:nvPr>
            <p:ph type="sldNum" sz="quarter" idx="12"/>
          </p:nvPr>
        </p:nvSpPr>
        <p:spPr>
          <a:ln/>
        </p:spPr>
        <p:txBody>
          <a:bodyPr/>
          <a:lstStyle>
            <a:lvl1pPr>
              <a:defRPr/>
            </a:lvl1pPr>
          </a:lstStyle>
          <a:p>
            <a:pPr>
              <a:defRPr/>
            </a:pPr>
            <a:fld id="{32ACF2C0-4485-459E-8C51-35F51F9B084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6" name="Rectangle 6"/>
          <p:cNvSpPr>
            <a:spLocks noGrp="1" noChangeArrowheads="1"/>
          </p:cNvSpPr>
          <p:nvPr>
            <p:ph type="sldNum" sz="quarter" idx="12"/>
          </p:nvPr>
        </p:nvSpPr>
        <p:spPr>
          <a:ln/>
        </p:spPr>
        <p:txBody>
          <a:bodyPr/>
          <a:lstStyle>
            <a:lvl1pPr>
              <a:defRPr/>
            </a:lvl1pPr>
          </a:lstStyle>
          <a:p>
            <a:pPr>
              <a:defRPr/>
            </a:pPr>
            <a:fld id="{AACE83B0-4C24-471C-BCC9-EF6458FBE0C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6" name="Rectangle 6"/>
          <p:cNvSpPr>
            <a:spLocks noGrp="1" noChangeArrowheads="1"/>
          </p:cNvSpPr>
          <p:nvPr>
            <p:ph type="sldNum" sz="quarter" idx="12"/>
          </p:nvPr>
        </p:nvSpPr>
        <p:spPr>
          <a:ln/>
        </p:spPr>
        <p:txBody>
          <a:bodyPr/>
          <a:lstStyle>
            <a:lvl1pPr>
              <a:defRPr/>
            </a:lvl1pPr>
          </a:lstStyle>
          <a:p>
            <a:pPr>
              <a:defRPr/>
            </a:pPr>
            <a:fld id="{7AAFA300-96FC-4304-9607-117E3F47520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286000"/>
            <a:ext cx="35814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86000"/>
            <a:ext cx="35814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7" name="Rectangle 6"/>
          <p:cNvSpPr>
            <a:spLocks noGrp="1" noChangeArrowheads="1"/>
          </p:cNvSpPr>
          <p:nvPr>
            <p:ph type="sldNum" sz="quarter" idx="12"/>
          </p:nvPr>
        </p:nvSpPr>
        <p:spPr>
          <a:ln/>
        </p:spPr>
        <p:txBody>
          <a:bodyPr/>
          <a:lstStyle>
            <a:lvl1pPr>
              <a:defRPr/>
            </a:lvl1pPr>
          </a:lstStyle>
          <a:p>
            <a:pPr>
              <a:defRPr/>
            </a:pPr>
            <a:fld id="{0352CDDF-F5DD-4500-94F4-A084FC624FA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9" name="Rectangle 6"/>
          <p:cNvSpPr>
            <a:spLocks noGrp="1" noChangeArrowheads="1"/>
          </p:cNvSpPr>
          <p:nvPr>
            <p:ph type="sldNum" sz="quarter" idx="12"/>
          </p:nvPr>
        </p:nvSpPr>
        <p:spPr>
          <a:ln/>
        </p:spPr>
        <p:txBody>
          <a:bodyPr/>
          <a:lstStyle>
            <a:lvl1pPr>
              <a:defRPr/>
            </a:lvl1pPr>
          </a:lstStyle>
          <a:p>
            <a:pPr>
              <a:defRPr/>
            </a:pPr>
            <a:fld id="{6A7606DA-8402-4119-8819-26540CAF7CC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5" name="Rectangle 6"/>
          <p:cNvSpPr>
            <a:spLocks noGrp="1" noChangeArrowheads="1"/>
          </p:cNvSpPr>
          <p:nvPr>
            <p:ph type="sldNum" sz="quarter" idx="12"/>
          </p:nvPr>
        </p:nvSpPr>
        <p:spPr>
          <a:ln/>
        </p:spPr>
        <p:txBody>
          <a:bodyPr/>
          <a:lstStyle>
            <a:lvl1pPr>
              <a:defRPr/>
            </a:lvl1pPr>
          </a:lstStyle>
          <a:p>
            <a:pPr>
              <a:defRPr/>
            </a:pPr>
            <a:fld id="{F4A4C763-E9C4-490C-AA1D-92210760AA4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4" name="Rectangle 6"/>
          <p:cNvSpPr>
            <a:spLocks noGrp="1" noChangeArrowheads="1"/>
          </p:cNvSpPr>
          <p:nvPr>
            <p:ph type="sldNum" sz="quarter" idx="12"/>
          </p:nvPr>
        </p:nvSpPr>
        <p:spPr>
          <a:ln/>
        </p:spPr>
        <p:txBody>
          <a:bodyPr/>
          <a:lstStyle>
            <a:lvl1pPr>
              <a:defRPr/>
            </a:lvl1pPr>
          </a:lstStyle>
          <a:p>
            <a:pPr>
              <a:defRPr/>
            </a:pPr>
            <a:fld id="{B86DAF4E-7E27-432F-BB85-56EB95EA95B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7" name="Rectangle 6"/>
          <p:cNvSpPr>
            <a:spLocks noGrp="1" noChangeArrowheads="1"/>
          </p:cNvSpPr>
          <p:nvPr>
            <p:ph type="sldNum" sz="quarter" idx="12"/>
          </p:nvPr>
        </p:nvSpPr>
        <p:spPr>
          <a:ln/>
        </p:spPr>
        <p:txBody>
          <a:bodyPr/>
          <a:lstStyle>
            <a:lvl1pPr>
              <a:defRPr/>
            </a:lvl1pPr>
          </a:lstStyle>
          <a:p>
            <a:pPr>
              <a:defRPr/>
            </a:pPr>
            <a:fld id="{A7E1488B-8B1B-455B-AED9-C265BE6EFE3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6/25/2010</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t>
            </a:r>
            <a:r>
              <a:rPr lang="en-US">
                <a:solidFill>
                  <a:srgbClr val="3333FF"/>
                </a:solidFill>
              </a:rPr>
              <a:t>Enhancing the understanding and appreciation of physics through teaching"</a:t>
            </a:r>
          </a:p>
        </p:txBody>
      </p:sp>
      <p:sp>
        <p:nvSpPr>
          <p:cNvPr id="7" name="Rectangle 6"/>
          <p:cNvSpPr>
            <a:spLocks noGrp="1" noChangeArrowheads="1"/>
          </p:cNvSpPr>
          <p:nvPr>
            <p:ph type="sldNum" sz="quarter" idx="12"/>
          </p:nvPr>
        </p:nvSpPr>
        <p:spPr>
          <a:ln/>
        </p:spPr>
        <p:txBody>
          <a:bodyPr/>
          <a:lstStyle>
            <a:lvl1pPr>
              <a:defRPr/>
            </a:lvl1pPr>
          </a:lstStyle>
          <a:p>
            <a:pPr>
              <a:defRPr/>
            </a:pPr>
            <a:fld id="{DC5D9E96-1291-483F-81AB-AF9E4A09F5A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1219200"/>
            <a:ext cx="82296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3075" name="Rectangle 3"/>
          <p:cNvSpPr>
            <a:spLocks noGrp="1" noChangeArrowheads="1"/>
          </p:cNvSpPr>
          <p:nvPr>
            <p:ph type="body" idx="1"/>
          </p:nvPr>
        </p:nvSpPr>
        <p:spPr bwMode="auto">
          <a:xfrm>
            <a:off x="914400" y="2286000"/>
            <a:ext cx="73152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r>
              <a:rPr lang="en-US" smtClean="0"/>
              <a:t>6/25/2010</a:t>
            </a:r>
            <a:endParaRPr lang="en-US"/>
          </a:p>
        </p:txBody>
      </p:sp>
      <p:sp>
        <p:nvSpPr>
          <p:cNvPr id="1029" name="Rectangle 5"/>
          <p:cNvSpPr>
            <a:spLocks noGrp="1" noChangeArrowheads="1"/>
          </p:cNvSpPr>
          <p:nvPr>
            <p:ph type="ftr" sz="quarter" idx="3"/>
          </p:nvPr>
        </p:nvSpPr>
        <p:spPr bwMode="auto">
          <a:xfrm>
            <a:off x="2743200" y="6245225"/>
            <a:ext cx="4038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accent2"/>
                </a:solidFill>
              </a:defRPr>
            </a:lvl1pPr>
          </a:lstStyle>
          <a:p>
            <a:pPr>
              <a:defRPr/>
            </a:pPr>
            <a:r>
              <a:rPr lang="en-US"/>
              <a:t>"</a:t>
            </a:r>
            <a:r>
              <a:rPr lang="en-US">
                <a:solidFill>
                  <a:srgbClr val="3333FF"/>
                </a:solidFill>
              </a:rPr>
              <a:t>Enhancing the understanding and appreciation of physics through teaching"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78A5BCE-2CF9-4A3B-898B-532C61A31F11}" type="slidenum">
              <a:rPr lang="en-US"/>
              <a:pPr>
                <a:defRPr/>
              </a:pPr>
              <a:t>‹#›</a:t>
            </a:fld>
            <a:endParaRPr lang="en-US"/>
          </a:p>
        </p:txBody>
      </p:sp>
      <p:pic>
        <p:nvPicPr>
          <p:cNvPr id="3079" name="Picture 7" descr="AAPT_Newlogo_Fullname"/>
          <p:cNvPicPr>
            <a:picLocks noChangeAspect="1" noChangeArrowheads="1"/>
          </p:cNvPicPr>
          <p:nvPr userDrawn="1"/>
        </p:nvPicPr>
        <p:blipFill>
          <a:blip r:embed="rId17" cstate="print"/>
          <a:srcRect/>
          <a:stretch>
            <a:fillRect/>
          </a:stretch>
        </p:blipFill>
        <p:spPr bwMode="auto">
          <a:xfrm>
            <a:off x="457200" y="304800"/>
            <a:ext cx="2667000" cy="8763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p:txStyles>
    <p:titleStyle>
      <a:lvl1pPr algn="ctr" rtl="0" eaLnBrk="0" fontAlgn="base" hangingPunct="0">
        <a:spcBef>
          <a:spcPct val="0"/>
        </a:spcBef>
        <a:spcAft>
          <a:spcPct val="0"/>
        </a:spcAft>
        <a:defRPr sz="3600">
          <a:solidFill>
            <a:srgbClr val="3333FF"/>
          </a:solidFill>
          <a:latin typeface="+mj-lt"/>
          <a:ea typeface="+mj-ea"/>
          <a:cs typeface="+mj-cs"/>
        </a:defRPr>
      </a:lvl1pPr>
      <a:lvl2pPr algn="ctr" rtl="0" eaLnBrk="0" fontAlgn="base" hangingPunct="0">
        <a:spcBef>
          <a:spcPct val="0"/>
        </a:spcBef>
        <a:spcAft>
          <a:spcPct val="0"/>
        </a:spcAft>
        <a:defRPr sz="3600">
          <a:solidFill>
            <a:srgbClr val="3333FF"/>
          </a:solidFill>
          <a:latin typeface="Arial" charset="0"/>
        </a:defRPr>
      </a:lvl2pPr>
      <a:lvl3pPr algn="ctr" rtl="0" eaLnBrk="0" fontAlgn="base" hangingPunct="0">
        <a:spcBef>
          <a:spcPct val="0"/>
        </a:spcBef>
        <a:spcAft>
          <a:spcPct val="0"/>
        </a:spcAft>
        <a:defRPr sz="3600">
          <a:solidFill>
            <a:srgbClr val="3333FF"/>
          </a:solidFill>
          <a:latin typeface="Arial" charset="0"/>
        </a:defRPr>
      </a:lvl3pPr>
      <a:lvl4pPr algn="ctr" rtl="0" eaLnBrk="0" fontAlgn="base" hangingPunct="0">
        <a:spcBef>
          <a:spcPct val="0"/>
        </a:spcBef>
        <a:spcAft>
          <a:spcPct val="0"/>
        </a:spcAft>
        <a:defRPr sz="3600">
          <a:solidFill>
            <a:srgbClr val="3333FF"/>
          </a:solidFill>
          <a:latin typeface="Arial" charset="0"/>
        </a:defRPr>
      </a:lvl4pPr>
      <a:lvl5pPr algn="ctr" rtl="0" eaLnBrk="0" fontAlgn="base" hangingPunct="0">
        <a:spcBef>
          <a:spcPct val="0"/>
        </a:spcBef>
        <a:spcAft>
          <a:spcPct val="0"/>
        </a:spcAft>
        <a:defRPr sz="3600">
          <a:solidFill>
            <a:srgbClr val="3333FF"/>
          </a:solidFill>
          <a:latin typeface="Arial" charset="0"/>
        </a:defRPr>
      </a:lvl5pPr>
      <a:lvl6pPr marL="457200" algn="ctr" rtl="0" fontAlgn="base">
        <a:spcBef>
          <a:spcPct val="0"/>
        </a:spcBef>
        <a:spcAft>
          <a:spcPct val="0"/>
        </a:spcAft>
        <a:defRPr sz="3600">
          <a:solidFill>
            <a:srgbClr val="3333FF"/>
          </a:solidFill>
          <a:latin typeface="Arial" charset="0"/>
        </a:defRPr>
      </a:lvl6pPr>
      <a:lvl7pPr marL="914400" algn="ctr" rtl="0" fontAlgn="base">
        <a:spcBef>
          <a:spcPct val="0"/>
        </a:spcBef>
        <a:spcAft>
          <a:spcPct val="0"/>
        </a:spcAft>
        <a:defRPr sz="3600">
          <a:solidFill>
            <a:srgbClr val="3333FF"/>
          </a:solidFill>
          <a:latin typeface="Arial" charset="0"/>
        </a:defRPr>
      </a:lvl7pPr>
      <a:lvl8pPr marL="1371600" algn="ctr" rtl="0" fontAlgn="base">
        <a:spcBef>
          <a:spcPct val="0"/>
        </a:spcBef>
        <a:spcAft>
          <a:spcPct val="0"/>
        </a:spcAft>
        <a:defRPr sz="3600">
          <a:solidFill>
            <a:srgbClr val="3333FF"/>
          </a:solidFill>
          <a:latin typeface="Arial" charset="0"/>
        </a:defRPr>
      </a:lvl8pPr>
      <a:lvl9pPr marL="1828800" algn="ctr" rtl="0" fontAlgn="base">
        <a:spcBef>
          <a:spcPct val="0"/>
        </a:spcBef>
        <a:spcAft>
          <a:spcPct val="0"/>
        </a:spcAft>
        <a:defRPr sz="3600">
          <a:solidFill>
            <a:srgbClr val="3333FF"/>
          </a:solidFill>
          <a:latin typeface="Arial" charset="0"/>
        </a:defRPr>
      </a:lvl9pPr>
    </p:titleStyle>
    <p:bodyStyle>
      <a:lvl1pPr marL="342900" indent="-342900" algn="l" rtl="0" eaLnBrk="0" fontAlgn="base" hangingPunct="0">
        <a:spcBef>
          <a:spcPct val="20000"/>
        </a:spcBef>
        <a:spcAft>
          <a:spcPct val="0"/>
        </a:spcAft>
        <a:buChar char="•"/>
        <a:defRPr sz="2800">
          <a:solidFill>
            <a:srgbClr val="3333FF"/>
          </a:solidFill>
          <a:latin typeface="+mn-lt"/>
          <a:ea typeface="+mn-ea"/>
          <a:cs typeface="+mn-cs"/>
        </a:defRPr>
      </a:lvl1pPr>
      <a:lvl2pPr marL="742950" indent="-285750" algn="l" rtl="0" eaLnBrk="0" fontAlgn="base" hangingPunct="0">
        <a:spcBef>
          <a:spcPct val="20000"/>
        </a:spcBef>
        <a:spcAft>
          <a:spcPct val="0"/>
        </a:spcAft>
        <a:buFont typeface="Wingdings" charset="2"/>
        <a:buChar char="Ä"/>
        <a:defRPr sz="2400">
          <a:solidFill>
            <a:srgbClr val="3333FF"/>
          </a:solidFill>
          <a:latin typeface="+mn-lt"/>
        </a:defRPr>
      </a:lvl2pPr>
      <a:lvl3pPr marL="1143000" indent="-228600" algn="l" rtl="0" eaLnBrk="0" fontAlgn="base" hangingPunct="0">
        <a:spcBef>
          <a:spcPct val="20000"/>
        </a:spcBef>
        <a:spcAft>
          <a:spcPct val="0"/>
        </a:spcAft>
        <a:buFont typeface="Wingdings" charset="2"/>
        <a:buChar char="ü"/>
        <a:defRPr sz="2000">
          <a:solidFill>
            <a:srgbClr val="3333FF"/>
          </a:solidFill>
          <a:latin typeface="+mn-lt"/>
        </a:defRPr>
      </a:lvl3pPr>
      <a:lvl4pPr marL="1600200" indent="-228600" algn="l" rtl="0" eaLnBrk="0" fontAlgn="base" hangingPunct="0">
        <a:spcBef>
          <a:spcPct val="20000"/>
        </a:spcBef>
        <a:spcAft>
          <a:spcPct val="0"/>
        </a:spcAft>
        <a:buFont typeface="Wingdings" charset="2"/>
        <a:buChar char="à"/>
        <a:defRPr>
          <a:solidFill>
            <a:srgbClr val="3333FF"/>
          </a:solidFill>
          <a:latin typeface="+mn-lt"/>
        </a:defRPr>
      </a:lvl4pPr>
      <a:lvl5pPr marL="2057400" indent="-228600" algn="l" rtl="0" eaLnBrk="0" fontAlgn="base" hangingPunct="0">
        <a:spcBef>
          <a:spcPct val="20000"/>
        </a:spcBef>
        <a:spcAft>
          <a:spcPct val="0"/>
        </a:spcAft>
        <a:buFont typeface="Wingdings" charset="2"/>
        <a:buChar char="Ø"/>
        <a:defRPr sz="1600">
          <a:solidFill>
            <a:srgbClr val="3333FF"/>
          </a:solidFill>
          <a:latin typeface="+mn-lt"/>
        </a:defRPr>
      </a:lvl5pPr>
      <a:lvl6pPr marL="2514600" indent="-228600" algn="l" rtl="0" fontAlgn="base">
        <a:spcBef>
          <a:spcPct val="20000"/>
        </a:spcBef>
        <a:spcAft>
          <a:spcPct val="0"/>
        </a:spcAft>
        <a:buFont typeface="Wingdings" pitchFamily="2" charset="2"/>
        <a:buChar char="Ø"/>
        <a:defRPr sz="1600">
          <a:solidFill>
            <a:srgbClr val="3333FF"/>
          </a:solidFill>
          <a:latin typeface="+mn-lt"/>
        </a:defRPr>
      </a:lvl6pPr>
      <a:lvl7pPr marL="2971800" indent="-228600" algn="l" rtl="0" fontAlgn="base">
        <a:spcBef>
          <a:spcPct val="20000"/>
        </a:spcBef>
        <a:spcAft>
          <a:spcPct val="0"/>
        </a:spcAft>
        <a:buFont typeface="Wingdings" pitchFamily="2" charset="2"/>
        <a:buChar char="Ø"/>
        <a:defRPr sz="1600">
          <a:solidFill>
            <a:srgbClr val="3333FF"/>
          </a:solidFill>
          <a:latin typeface="+mn-lt"/>
        </a:defRPr>
      </a:lvl7pPr>
      <a:lvl8pPr marL="3429000" indent="-228600" algn="l" rtl="0" fontAlgn="base">
        <a:spcBef>
          <a:spcPct val="20000"/>
        </a:spcBef>
        <a:spcAft>
          <a:spcPct val="0"/>
        </a:spcAft>
        <a:buFont typeface="Wingdings" pitchFamily="2" charset="2"/>
        <a:buChar char="Ø"/>
        <a:defRPr sz="1600">
          <a:solidFill>
            <a:srgbClr val="3333FF"/>
          </a:solidFill>
          <a:latin typeface="+mn-lt"/>
        </a:defRPr>
      </a:lvl8pPr>
      <a:lvl9pPr marL="3886200" indent="-228600" algn="l" rtl="0" fontAlgn="base">
        <a:spcBef>
          <a:spcPct val="20000"/>
        </a:spcBef>
        <a:spcAft>
          <a:spcPct val="0"/>
        </a:spcAft>
        <a:buFont typeface="Wingdings" pitchFamily="2" charset="2"/>
        <a:buChar char="Ø"/>
        <a:defRPr sz="1600">
          <a:solidFill>
            <a:srgbClr val="3333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physicsworkshops.or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aapt.org/Programs/projects/spinup/spinup-tyc.cf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aapt.org/"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hyperlink" Target="mailto:whein@aapt.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physicsworkshops.org/TYC_Information.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tycphysics.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US" dirty="0" smtClean="0"/>
              <a:t/>
            </a:r>
            <a:br>
              <a:rPr lang="en-US" dirty="0" smtClean="0"/>
            </a:br>
            <a:r>
              <a:rPr lang="en-US" sz="3200" dirty="0" smtClean="0"/>
              <a:t>History of the Two-Year College </a:t>
            </a:r>
            <a:br>
              <a:rPr lang="en-US" sz="3200" dirty="0" smtClean="0"/>
            </a:br>
            <a:r>
              <a:rPr lang="en-US" sz="3200" dirty="0" smtClean="0"/>
              <a:t>Physics Faculty in the AAPT</a:t>
            </a:r>
            <a:br>
              <a:rPr lang="en-US" sz="3200" dirty="0" smtClean="0"/>
            </a:br>
            <a:r>
              <a:rPr lang="en-US" dirty="0" smtClean="0"/>
              <a:t/>
            </a:r>
            <a:br>
              <a:rPr lang="en-US" dirty="0" smtClean="0"/>
            </a:br>
            <a:r>
              <a:rPr lang="en-US" dirty="0" smtClean="0"/>
              <a:t/>
            </a:r>
            <a:br>
              <a:rPr lang="en-US" dirty="0" smtClean="0"/>
            </a:br>
            <a:endParaRPr lang="en-US" dirty="0" smtClean="0"/>
          </a:p>
        </p:txBody>
      </p:sp>
      <p:sp>
        <p:nvSpPr>
          <p:cNvPr id="4099" name="Rectangle 3"/>
          <p:cNvSpPr>
            <a:spLocks noGrp="1" noChangeArrowheads="1"/>
          </p:cNvSpPr>
          <p:nvPr>
            <p:ph type="subTitle" idx="1"/>
          </p:nvPr>
        </p:nvSpPr>
        <p:spPr>
          <a:xfrm>
            <a:off x="1371600" y="3505200"/>
            <a:ext cx="6400800" cy="2133600"/>
          </a:xfrm>
        </p:spPr>
        <p:txBody>
          <a:bodyPr/>
          <a:lstStyle/>
          <a:p>
            <a:endParaRPr lang="en-US" sz="2400" dirty="0" smtClean="0"/>
          </a:p>
          <a:p>
            <a:r>
              <a:rPr lang="en-US" sz="1800" dirty="0" smtClean="0"/>
              <a:t>Warren Hein</a:t>
            </a:r>
          </a:p>
          <a:p>
            <a:r>
              <a:rPr lang="en-US" sz="1800" dirty="0" smtClean="0"/>
              <a:t>Executive Officer</a:t>
            </a:r>
          </a:p>
          <a:p>
            <a:r>
              <a:rPr lang="en-US" sz="1800" dirty="0" smtClean="0"/>
              <a:t>American Association of Physics Teachers</a:t>
            </a:r>
          </a:p>
          <a:p>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smtClean="0"/>
              <a:t>"</a:t>
            </a:r>
            <a:r>
              <a:rPr lang="en-US" smtClean="0">
                <a:solidFill>
                  <a:srgbClr val="3333FF"/>
                </a:solidFill>
              </a:rPr>
              <a:t>Enhancing the understanding and appreciation of physics through teaching"</a:t>
            </a:r>
          </a:p>
        </p:txBody>
      </p:sp>
      <p:sp>
        <p:nvSpPr>
          <p:cNvPr id="13315" name="Rectangle 2"/>
          <p:cNvSpPr>
            <a:spLocks noRot="1" noChangeArrowheads="1"/>
          </p:cNvSpPr>
          <p:nvPr/>
        </p:nvSpPr>
        <p:spPr bwMode="auto">
          <a:xfrm>
            <a:off x="914400" y="1219200"/>
            <a:ext cx="7315200" cy="990600"/>
          </a:xfrm>
          <a:prstGeom prst="rect">
            <a:avLst/>
          </a:prstGeom>
          <a:noFill/>
          <a:ln w="9525">
            <a:noFill/>
            <a:miter lim="800000"/>
            <a:headEnd/>
            <a:tailEnd/>
          </a:ln>
        </p:spPr>
        <p:txBody>
          <a:bodyPr lIns="91427" tIns="45713" rIns="91427" bIns="45713" anchor="ctr"/>
          <a:lstStyle/>
          <a:p>
            <a:pPr algn="ctr"/>
            <a:endParaRPr lang="en-US" sz="3600">
              <a:solidFill>
                <a:srgbClr val="3333FF"/>
              </a:solidFill>
            </a:endParaRPr>
          </a:p>
        </p:txBody>
      </p:sp>
      <p:sp>
        <p:nvSpPr>
          <p:cNvPr id="13316" name="Rectangle 6"/>
          <p:cNvSpPr>
            <a:spLocks noGrp="1" noChangeArrowheads="1"/>
          </p:cNvSpPr>
          <p:nvPr>
            <p:ph type="title"/>
          </p:nvPr>
        </p:nvSpPr>
        <p:spPr>
          <a:xfrm>
            <a:off x="609600" y="990600"/>
            <a:ext cx="8229600" cy="838200"/>
          </a:xfrm>
        </p:spPr>
        <p:txBody>
          <a:bodyPr/>
          <a:lstStyle/>
          <a:p>
            <a:pPr algn="r" eaLnBrk="1" hangingPunct="1"/>
            <a:r>
              <a:rPr lang="en-US" sz="3200" dirty="0" smtClean="0"/>
              <a:t>AAPT TYC Physics</a:t>
            </a:r>
          </a:p>
        </p:txBody>
      </p:sp>
      <p:sp>
        <p:nvSpPr>
          <p:cNvPr id="13317" name="Rectangle 7"/>
          <p:cNvSpPr>
            <a:spLocks noGrp="1" noChangeArrowheads="1"/>
          </p:cNvSpPr>
          <p:nvPr>
            <p:ph type="body" idx="1"/>
          </p:nvPr>
        </p:nvSpPr>
        <p:spPr>
          <a:xfrm>
            <a:off x="609600" y="1676400"/>
            <a:ext cx="7924800" cy="4495800"/>
          </a:xfrm>
        </p:spPr>
        <p:txBody>
          <a:bodyPr/>
          <a:lstStyle/>
          <a:p>
            <a:r>
              <a:rPr lang="en-US" sz="2000" b="1" dirty="0" smtClean="0"/>
              <a:t>ATE Program for Physics Faculty Project</a:t>
            </a:r>
            <a:r>
              <a:rPr lang="en-US" sz="2000" dirty="0" smtClean="0"/>
              <a:t> (2006-2010) (Tom </a:t>
            </a:r>
            <a:r>
              <a:rPr lang="en-US" sz="2000" dirty="0" err="1" smtClean="0"/>
              <a:t>O’Kuma</a:t>
            </a:r>
            <a:r>
              <a:rPr lang="en-US" sz="2000" dirty="0" smtClean="0"/>
              <a:t>, Lee College, and  Dwain </a:t>
            </a:r>
            <a:r>
              <a:rPr lang="en-US" sz="2000" dirty="0" err="1" smtClean="0"/>
              <a:t>Desbien</a:t>
            </a:r>
            <a:r>
              <a:rPr lang="en-US" sz="2000" dirty="0" smtClean="0"/>
              <a:t>, </a:t>
            </a:r>
            <a:r>
              <a:rPr lang="en-US" sz="2000" dirty="0" err="1" smtClean="0"/>
              <a:t>Estrella</a:t>
            </a:r>
            <a:r>
              <a:rPr lang="en-US" sz="2000" dirty="0" smtClean="0"/>
              <a:t> Mountain Community College)</a:t>
            </a:r>
          </a:p>
          <a:p>
            <a:pPr lvl="1"/>
            <a:r>
              <a:rPr lang="en-US" sz="1600" dirty="0" smtClean="0"/>
              <a:t>Three Day Intensive Workshops and Conferences at TYC Sites around the country emphasizing current curriculum and technology and their implementation into the physics classroom and sustainability at their institutions</a:t>
            </a:r>
          </a:p>
          <a:p>
            <a:pPr lvl="1"/>
            <a:r>
              <a:rPr lang="en-US" sz="1600" dirty="0" smtClean="0"/>
              <a:t>15 workshops, 8 different TYC sites and 1 university, 307 participants from 36 states, Puerto Rico and American Samoa, 158 TYCs. 137 high schools, and 12 university participants (</a:t>
            </a:r>
            <a:r>
              <a:rPr lang="en-US" sz="1600" u="sng" dirty="0" smtClean="0">
                <a:hlinkClick r:id="rId3"/>
              </a:rPr>
              <a:t>http://www.physicsworkshops.org</a:t>
            </a:r>
            <a:r>
              <a:rPr lang="en-US" sz="1600" dirty="0" smtClean="0"/>
              <a:t>)</a:t>
            </a:r>
          </a:p>
          <a:p>
            <a:pPr>
              <a:buNone/>
            </a:pPr>
            <a:r>
              <a:rPr lang="en-US" sz="1600" dirty="0" smtClean="0"/>
              <a:t> </a:t>
            </a:r>
          </a:p>
          <a:p>
            <a:endParaRPr lang="en-US" sz="1600" dirty="0" smtClean="0"/>
          </a:p>
          <a:p>
            <a:pPr>
              <a:buNone/>
            </a:pPr>
            <a:r>
              <a:rPr lang="en-US" sz="2000" dirty="0" smtClean="0"/>
              <a:t> </a:t>
            </a:r>
          </a:p>
          <a:p>
            <a:pPr eaLnBrk="1" hangingPunct="1"/>
            <a:endParaRPr lang="en-US" sz="2000" dirty="0" smtClean="0"/>
          </a:p>
        </p:txBody>
      </p:sp>
      <p:sp>
        <p:nvSpPr>
          <p:cNvPr id="6" name="Date Placeholder 5"/>
          <p:cNvSpPr>
            <a:spLocks noGrp="1"/>
          </p:cNvSpPr>
          <p:nvPr>
            <p:ph type="dt" sz="half" idx="10"/>
          </p:nvPr>
        </p:nvSpPr>
        <p:spPr/>
        <p:txBody>
          <a:bodyPr/>
          <a:lstStyle/>
          <a:p>
            <a:pPr>
              <a:defRPr/>
            </a:pPr>
            <a:r>
              <a:rPr lang="en-US" smtClean="0"/>
              <a:t>6/25/2010</a:t>
            </a:r>
            <a:endParaRPr lang="en-US"/>
          </a:p>
        </p:txBody>
      </p:sp>
      <p:sp>
        <p:nvSpPr>
          <p:cNvPr id="7" name="Slide Number Placeholder 6"/>
          <p:cNvSpPr>
            <a:spLocks noGrp="1"/>
          </p:cNvSpPr>
          <p:nvPr>
            <p:ph type="sldNum" sz="quarter" idx="12"/>
          </p:nvPr>
        </p:nvSpPr>
        <p:spPr/>
        <p:txBody>
          <a:bodyPr/>
          <a:lstStyle/>
          <a:p>
            <a:pPr>
              <a:defRPr/>
            </a:pPr>
            <a:fld id="{AACE83B0-4C24-471C-BCC9-EF6458FBE0C2}" type="slidenum">
              <a:rPr lang="en-US" smtClean="0"/>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smtClean="0"/>
              <a:t>"</a:t>
            </a:r>
            <a:r>
              <a:rPr lang="en-US" smtClean="0">
                <a:solidFill>
                  <a:srgbClr val="3333FF"/>
                </a:solidFill>
              </a:rPr>
              <a:t>Enhancing the understanding and appreciation of physics through teaching"</a:t>
            </a:r>
          </a:p>
        </p:txBody>
      </p:sp>
      <p:sp>
        <p:nvSpPr>
          <p:cNvPr id="13315" name="Rectangle 2"/>
          <p:cNvSpPr>
            <a:spLocks noRot="1" noChangeArrowheads="1"/>
          </p:cNvSpPr>
          <p:nvPr/>
        </p:nvSpPr>
        <p:spPr bwMode="auto">
          <a:xfrm>
            <a:off x="914400" y="1219200"/>
            <a:ext cx="7315200" cy="990600"/>
          </a:xfrm>
          <a:prstGeom prst="rect">
            <a:avLst/>
          </a:prstGeom>
          <a:noFill/>
          <a:ln w="9525">
            <a:noFill/>
            <a:miter lim="800000"/>
            <a:headEnd/>
            <a:tailEnd/>
          </a:ln>
        </p:spPr>
        <p:txBody>
          <a:bodyPr lIns="91427" tIns="45713" rIns="91427" bIns="45713" anchor="ctr"/>
          <a:lstStyle/>
          <a:p>
            <a:pPr algn="ctr"/>
            <a:endParaRPr lang="en-US" sz="3600">
              <a:solidFill>
                <a:srgbClr val="3333FF"/>
              </a:solidFill>
            </a:endParaRPr>
          </a:p>
        </p:txBody>
      </p:sp>
      <p:sp>
        <p:nvSpPr>
          <p:cNvPr id="13316" name="Rectangle 6"/>
          <p:cNvSpPr>
            <a:spLocks noGrp="1" noChangeArrowheads="1"/>
          </p:cNvSpPr>
          <p:nvPr>
            <p:ph type="title"/>
          </p:nvPr>
        </p:nvSpPr>
        <p:spPr>
          <a:xfrm>
            <a:off x="609600" y="990600"/>
            <a:ext cx="8229600" cy="838200"/>
          </a:xfrm>
        </p:spPr>
        <p:txBody>
          <a:bodyPr/>
          <a:lstStyle/>
          <a:p>
            <a:pPr algn="r" eaLnBrk="1" hangingPunct="1"/>
            <a:r>
              <a:rPr lang="en-US" sz="3200" dirty="0" smtClean="0"/>
              <a:t>AAPT TYC Physics</a:t>
            </a:r>
          </a:p>
        </p:txBody>
      </p:sp>
      <p:sp>
        <p:nvSpPr>
          <p:cNvPr id="13317" name="Rectangle 7"/>
          <p:cNvSpPr>
            <a:spLocks noGrp="1" noChangeArrowheads="1"/>
          </p:cNvSpPr>
          <p:nvPr>
            <p:ph type="body" idx="1"/>
          </p:nvPr>
        </p:nvSpPr>
        <p:spPr>
          <a:xfrm>
            <a:off x="609600" y="1676400"/>
            <a:ext cx="7924800" cy="4495800"/>
          </a:xfrm>
        </p:spPr>
        <p:txBody>
          <a:bodyPr/>
          <a:lstStyle/>
          <a:p>
            <a:r>
              <a:rPr lang="en-US" sz="2000" b="1" dirty="0" smtClean="0"/>
              <a:t>SPIN-UP/TYC project  </a:t>
            </a:r>
            <a:r>
              <a:rPr lang="en-US" sz="2000" dirty="0" smtClean="0"/>
              <a:t>(2002-2005) (Monroe, </a:t>
            </a:r>
            <a:r>
              <a:rPr lang="en-US" sz="2000" dirty="0" err="1" smtClean="0"/>
              <a:t>O’Kuma</a:t>
            </a:r>
            <a:r>
              <a:rPr lang="en-US" sz="2000" dirty="0" smtClean="0"/>
              <a:t>, and Hein) included a follow-up survey of the 1998 </a:t>
            </a:r>
            <a:r>
              <a:rPr lang="en-US" sz="2000" i="1" dirty="0" smtClean="0"/>
              <a:t>Physics in the Two-Year Colleges</a:t>
            </a:r>
            <a:r>
              <a:rPr lang="en-US" sz="2000" dirty="0" smtClean="0"/>
              <a:t> survey by the AIP Statistical Research Center.  The project found that successful two-year college physics programs had the following common features:</a:t>
            </a:r>
          </a:p>
          <a:p>
            <a:pPr>
              <a:buNone/>
            </a:pPr>
            <a:r>
              <a:rPr lang="en-US" sz="1600" dirty="0" smtClean="0"/>
              <a:t> </a:t>
            </a:r>
          </a:p>
          <a:p>
            <a:pPr lvl="1"/>
            <a:r>
              <a:rPr lang="en-US" sz="1600" dirty="0" smtClean="0"/>
              <a:t>A dedicated physics faculty;</a:t>
            </a:r>
          </a:p>
          <a:p>
            <a:pPr lvl="1"/>
            <a:r>
              <a:rPr lang="en-US" sz="1600" dirty="0" smtClean="0"/>
              <a:t>A real and sincere interest in students;</a:t>
            </a:r>
          </a:p>
          <a:p>
            <a:pPr lvl="1"/>
            <a:r>
              <a:rPr lang="en-US" sz="1600" dirty="0" smtClean="0"/>
              <a:t>A collegial relationship with other faculty, in particular STEM faculty; and </a:t>
            </a:r>
          </a:p>
          <a:p>
            <a:pPr lvl="1"/>
            <a:r>
              <a:rPr lang="en-US" sz="1600" dirty="0" smtClean="0"/>
              <a:t>A good working relationship with the administration.</a:t>
            </a:r>
          </a:p>
          <a:p>
            <a:pPr lvl="1"/>
            <a:endParaRPr lang="en-US" sz="1600" dirty="0" smtClean="0"/>
          </a:p>
          <a:p>
            <a:pPr>
              <a:buNone/>
            </a:pPr>
            <a:r>
              <a:rPr lang="en-US" sz="1600" dirty="0" smtClean="0"/>
              <a:t> 	</a:t>
            </a:r>
            <a:r>
              <a:rPr lang="en-US" sz="1600" i="1" dirty="0" smtClean="0"/>
              <a:t>Strategic Programs for Innovations in Undergraduate Physics at Two-Year Colleges:  Best Practices of Physics Programs</a:t>
            </a:r>
            <a:r>
              <a:rPr lang="en-US" sz="1600" dirty="0" smtClean="0"/>
              <a:t> (AAPT, College Park, MD, 2005) is available online at: </a:t>
            </a:r>
            <a:r>
              <a:rPr lang="en-US" sz="1600" u="sng" dirty="0" smtClean="0">
                <a:hlinkClick r:id="rId3"/>
              </a:rPr>
              <a:t>http://www.aapt.org/Programs/projects/spinup/spinup-tyc.cfm</a:t>
            </a:r>
            <a:endParaRPr lang="en-US" sz="1600" dirty="0" smtClean="0"/>
          </a:p>
          <a:p>
            <a:endParaRPr lang="en-US" sz="1600" dirty="0" smtClean="0"/>
          </a:p>
          <a:p>
            <a:r>
              <a:rPr lang="en-US" sz="2000" dirty="0" smtClean="0"/>
              <a:t> </a:t>
            </a:r>
          </a:p>
          <a:p>
            <a:pPr eaLnBrk="1" hangingPunct="1"/>
            <a:endParaRPr lang="en-US" sz="2000" dirty="0" smtClean="0"/>
          </a:p>
        </p:txBody>
      </p:sp>
      <p:sp>
        <p:nvSpPr>
          <p:cNvPr id="6" name="Date Placeholder 5"/>
          <p:cNvSpPr>
            <a:spLocks noGrp="1"/>
          </p:cNvSpPr>
          <p:nvPr>
            <p:ph type="dt" sz="half" idx="10"/>
          </p:nvPr>
        </p:nvSpPr>
        <p:spPr/>
        <p:txBody>
          <a:bodyPr/>
          <a:lstStyle/>
          <a:p>
            <a:pPr>
              <a:defRPr/>
            </a:pPr>
            <a:r>
              <a:rPr lang="en-US" smtClean="0"/>
              <a:t>6/25/2010</a:t>
            </a:r>
            <a:endParaRPr lang="en-US"/>
          </a:p>
        </p:txBody>
      </p:sp>
      <p:sp>
        <p:nvSpPr>
          <p:cNvPr id="7" name="Slide Number Placeholder 6"/>
          <p:cNvSpPr>
            <a:spLocks noGrp="1"/>
          </p:cNvSpPr>
          <p:nvPr>
            <p:ph type="sldNum" sz="quarter" idx="12"/>
          </p:nvPr>
        </p:nvSpPr>
        <p:spPr/>
        <p:txBody>
          <a:bodyPr/>
          <a:lstStyle/>
          <a:p>
            <a:pPr>
              <a:defRPr/>
            </a:pPr>
            <a:fld id="{AACE83B0-4C24-471C-BCC9-EF6458FBE0C2}"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smtClean="0"/>
              <a:t>"</a:t>
            </a:r>
            <a:r>
              <a:rPr lang="en-US" smtClean="0">
                <a:solidFill>
                  <a:srgbClr val="3333FF"/>
                </a:solidFill>
              </a:rPr>
              <a:t>Enhancing the understanding and appreciation of physics through teaching"</a:t>
            </a:r>
          </a:p>
        </p:txBody>
      </p:sp>
      <p:sp>
        <p:nvSpPr>
          <p:cNvPr id="13315" name="Rectangle 2"/>
          <p:cNvSpPr>
            <a:spLocks noRot="1" noChangeArrowheads="1"/>
          </p:cNvSpPr>
          <p:nvPr/>
        </p:nvSpPr>
        <p:spPr bwMode="auto">
          <a:xfrm>
            <a:off x="914400" y="1219200"/>
            <a:ext cx="7315200" cy="990600"/>
          </a:xfrm>
          <a:prstGeom prst="rect">
            <a:avLst/>
          </a:prstGeom>
          <a:noFill/>
          <a:ln w="9525">
            <a:noFill/>
            <a:miter lim="800000"/>
            <a:headEnd/>
            <a:tailEnd/>
          </a:ln>
        </p:spPr>
        <p:txBody>
          <a:bodyPr lIns="91427" tIns="45713" rIns="91427" bIns="45713" anchor="ctr"/>
          <a:lstStyle/>
          <a:p>
            <a:pPr algn="ctr"/>
            <a:endParaRPr lang="en-US" sz="3600">
              <a:solidFill>
                <a:srgbClr val="3333FF"/>
              </a:solidFill>
            </a:endParaRPr>
          </a:p>
        </p:txBody>
      </p:sp>
      <p:sp>
        <p:nvSpPr>
          <p:cNvPr id="13316" name="Rectangle 6"/>
          <p:cNvSpPr>
            <a:spLocks noGrp="1" noChangeArrowheads="1"/>
          </p:cNvSpPr>
          <p:nvPr>
            <p:ph type="title"/>
          </p:nvPr>
        </p:nvSpPr>
        <p:spPr>
          <a:xfrm>
            <a:off x="609600" y="990600"/>
            <a:ext cx="8229600" cy="838200"/>
          </a:xfrm>
        </p:spPr>
        <p:txBody>
          <a:bodyPr/>
          <a:lstStyle/>
          <a:p>
            <a:pPr algn="r" eaLnBrk="1" hangingPunct="1"/>
            <a:r>
              <a:rPr lang="en-US" sz="3200" dirty="0" smtClean="0"/>
              <a:t>AAPT TYC Physics</a:t>
            </a:r>
          </a:p>
        </p:txBody>
      </p:sp>
      <p:sp>
        <p:nvSpPr>
          <p:cNvPr id="13317" name="Rectangle 7"/>
          <p:cNvSpPr>
            <a:spLocks noGrp="1" noChangeArrowheads="1"/>
          </p:cNvSpPr>
          <p:nvPr>
            <p:ph type="body" idx="1"/>
          </p:nvPr>
        </p:nvSpPr>
        <p:spPr>
          <a:xfrm>
            <a:off x="609600" y="1676400"/>
            <a:ext cx="7924800" cy="4495800"/>
          </a:xfrm>
        </p:spPr>
        <p:txBody>
          <a:bodyPr/>
          <a:lstStyle/>
          <a:p>
            <a:r>
              <a:rPr lang="en-US" sz="2000" b="1" dirty="0" smtClean="0"/>
              <a:t>New Faculty Experience for TYC Physics Faculty</a:t>
            </a:r>
            <a:r>
              <a:rPr lang="en-US" sz="2000" dirty="0" smtClean="0"/>
              <a:t>(2010-2012) (Scott Schultz, Delta College, Todd Leif, Cloud County Community College, and Hein) funded by NSF DUE to introduce new TYC faculty to the results of Physics Education Research and interactive engagement methods to improve their teaching and the learning of students. </a:t>
            </a:r>
            <a:endParaRPr lang="en-US" sz="2000" dirty="0" smtClean="0"/>
          </a:p>
          <a:p>
            <a:r>
              <a:rPr lang="en-US" sz="2000" b="1" dirty="0" smtClean="0"/>
              <a:t>Tandem Meeting of TYC Physics Faculty </a:t>
            </a:r>
            <a:r>
              <a:rPr lang="en-US" sz="2000" dirty="0" smtClean="0"/>
              <a:t>prior to the AAPT Summer Meeting in Portland, OR, on July 16-17, 2010</a:t>
            </a:r>
          </a:p>
          <a:p>
            <a:r>
              <a:rPr lang="en-US" sz="2000" b="1" dirty="0" smtClean="0"/>
              <a:t>TYC Breakfasts </a:t>
            </a:r>
            <a:r>
              <a:rPr lang="en-US" sz="2000" dirty="0" smtClean="0"/>
              <a:t>at every AAPT meeting</a:t>
            </a:r>
            <a:endParaRPr lang="en-US" sz="1600" b="1" dirty="0" smtClean="0"/>
          </a:p>
          <a:p>
            <a:pPr>
              <a:buNone/>
            </a:pPr>
            <a:r>
              <a:rPr lang="en-US" sz="2000" dirty="0" smtClean="0"/>
              <a:t> </a:t>
            </a:r>
          </a:p>
          <a:p>
            <a:pPr eaLnBrk="1" hangingPunct="1"/>
            <a:endParaRPr lang="en-US" sz="2000" dirty="0" smtClean="0"/>
          </a:p>
        </p:txBody>
      </p:sp>
      <p:sp>
        <p:nvSpPr>
          <p:cNvPr id="6" name="Date Placeholder 5"/>
          <p:cNvSpPr>
            <a:spLocks noGrp="1"/>
          </p:cNvSpPr>
          <p:nvPr>
            <p:ph type="dt" sz="half" idx="10"/>
          </p:nvPr>
        </p:nvSpPr>
        <p:spPr/>
        <p:txBody>
          <a:bodyPr/>
          <a:lstStyle/>
          <a:p>
            <a:pPr>
              <a:defRPr/>
            </a:pPr>
            <a:r>
              <a:rPr lang="en-US" smtClean="0"/>
              <a:t>6/25/2010</a:t>
            </a:r>
            <a:endParaRPr lang="en-US"/>
          </a:p>
        </p:txBody>
      </p:sp>
      <p:sp>
        <p:nvSpPr>
          <p:cNvPr id="7" name="Slide Number Placeholder 6"/>
          <p:cNvSpPr>
            <a:spLocks noGrp="1"/>
          </p:cNvSpPr>
          <p:nvPr>
            <p:ph type="sldNum" sz="quarter" idx="12"/>
          </p:nvPr>
        </p:nvSpPr>
        <p:spPr/>
        <p:txBody>
          <a:bodyPr/>
          <a:lstStyle/>
          <a:p>
            <a:pPr>
              <a:defRPr/>
            </a:pPr>
            <a:fld id="{AACE83B0-4C24-471C-BCC9-EF6458FBE0C2}"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2"/>
          <p:cNvSpPr>
            <a:spLocks noGrp="1"/>
          </p:cNvSpPr>
          <p:nvPr>
            <p:ph type="ftr" sz="quarter" idx="11"/>
          </p:nvPr>
        </p:nvSpPr>
        <p:spPr>
          <a:noFill/>
        </p:spPr>
        <p:txBody>
          <a:bodyPr/>
          <a:lstStyle/>
          <a:p>
            <a:r>
              <a:rPr lang="en-US" smtClean="0"/>
              <a:t>"</a:t>
            </a:r>
            <a:r>
              <a:rPr lang="en-US" smtClean="0">
                <a:solidFill>
                  <a:srgbClr val="3333FF"/>
                </a:solidFill>
              </a:rPr>
              <a:t>Enhancing the understanding and appreciation of physics through teaching"</a:t>
            </a:r>
          </a:p>
        </p:txBody>
      </p:sp>
      <p:sp>
        <p:nvSpPr>
          <p:cNvPr id="27651" name="Rectangle 2"/>
          <p:cNvSpPr>
            <a:spLocks noChangeArrowheads="1"/>
          </p:cNvSpPr>
          <p:nvPr/>
        </p:nvSpPr>
        <p:spPr bwMode="auto">
          <a:xfrm>
            <a:off x="609600" y="1905000"/>
            <a:ext cx="8153400" cy="2667000"/>
          </a:xfrm>
          <a:prstGeom prst="rect">
            <a:avLst/>
          </a:prstGeom>
          <a:noFill/>
          <a:ln w="9525">
            <a:noFill/>
            <a:miter lim="800000"/>
            <a:headEnd/>
            <a:tailEnd/>
          </a:ln>
        </p:spPr>
        <p:txBody>
          <a:bodyPr lIns="91427" tIns="45713" rIns="91427" bIns="45713" anchor="ctr"/>
          <a:lstStyle/>
          <a:p>
            <a:pPr algn="ctr"/>
            <a:r>
              <a:rPr lang="en-US" sz="3600" dirty="0">
                <a:solidFill>
                  <a:srgbClr val="3333FF"/>
                </a:solidFill>
              </a:rPr>
              <a:t>AAPT</a:t>
            </a:r>
            <a:r>
              <a:rPr lang="en-US" sz="4000" dirty="0">
                <a:solidFill>
                  <a:srgbClr val="3333FF"/>
                </a:solidFill>
              </a:rPr>
              <a:t/>
            </a:r>
            <a:br>
              <a:rPr lang="en-US" sz="4000" dirty="0">
                <a:solidFill>
                  <a:srgbClr val="3333FF"/>
                </a:solidFill>
              </a:rPr>
            </a:br>
            <a:r>
              <a:rPr lang="en-US" sz="1400" dirty="0">
                <a:solidFill>
                  <a:srgbClr val="3333FF"/>
                </a:solidFill>
              </a:rPr>
              <a:t/>
            </a:r>
            <a:br>
              <a:rPr lang="en-US" sz="1400" dirty="0">
                <a:solidFill>
                  <a:srgbClr val="3333FF"/>
                </a:solidFill>
              </a:rPr>
            </a:br>
            <a:r>
              <a:rPr lang="en-US" sz="2800" dirty="0">
                <a:solidFill>
                  <a:srgbClr val="3333FF"/>
                </a:solidFill>
              </a:rPr>
              <a:t>Strengthening Physics Education</a:t>
            </a:r>
            <a:br>
              <a:rPr lang="en-US" sz="2800" dirty="0">
                <a:solidFill>
                  <a:srgbClr val="3333FF"/>
                </a:solidFill>
              </a:rPr>
            </a:br>
            <a:r>
              <a:rPr lang="en-US" sz="2800" dirty="0">
                <a:solidFill>
                  <a:srgbClr val="3333FF"/>
                </a:solidFill>
              </a:rPr>
              <a:t>Supporting Physics </a:t>
            </a:r>
            <a:r>
              <a:rPr lang="en-US" sz="2800" dirty="0" smtClean="0">
                <a:solidFill>
                  <a:srgbClr val="3333FF"/>
                </a:solidFill>
              </a:rPr>
              <a:t>Educators</a:t>
            </a:r>
          </a:p>
          <a:p>
            <a:pPr algn="ctr"/>
            <a:r>
              <a:rPr lang="en-US" sz="2800" dirty="0" smtClean="0">
                <a:solidFill>
                  <a:srgbClr val="3333FF"/>
                </a:solidFill>
                <a:hlinkClick r:id="rId3"/>
              </a:rPr>
              <a:t>www.aapt.org</a:t>
            </a:r>
            <a:endParaRPr lang="en-US" sz="2800" dirty="0" smtClean="0">
              <a:solidFill>
                <a:srgbClr val="3333FF"/>
              </a:solidFill>
            </a:endParaRPr>
          </a:p>
          <a:p>
            <a:pPr algn="ctr"/>
            <a:endParaRPr lang="en-US" sz="2800" dirty="0" smtClean="0">
              <a:solidFill>
                <a:srgbClr val="3333FF"/>
              </a:solidFill>
            </a:endParaRPr>
          </a:p>
          <a:p>
            <a:pPr algn="ctr"/>
            <a:r>
              <a:rPr lang="en-US" sz="2800" dirty="0" smtClean="0">
                <a:solidFill>
                  <a:srgbClr val="3333FF"/>
                </a:solidFill>
                <a:hlinkClick r:id="rId4"/>
              </a:rPr>
              <a:t>whein@aapt.org</a:t>
            </a:r>
            <a:endParaRPr lang="en-US" sz="2800" dirty="0" smtClean="0">
              <a:solidFill>
                <a:srgbClr val="3333FF"/>
              </a:solidFill>
            </a:endParaRPr>
          </a:p>
          <a:p>
            <a:pPr algn="ctr"/>
            <a:endParaRPr lang="en-US" sz="2800" dirty="0" smtClean="0">
              <a:solidFill>
                <a:srgbClr val="3333FF"/>
              </a:solidFill>
            </a:endParaRPr>
          </a:p>
          <a:p>
            <a:pPr algn="ctr"/>
            <a:endParaRPr lang="en-US" sz="2800" dirty="0">
              <a:solidFill>
                <a:srgbClr val="3333FF"/>
              </a:solidFill>
            </a:endParaRPr>
          </a:p>
        </p:txBody>
      </p:sp>
      <p:sp>
        <p:nvSpPr>
          <p:cNvPr id="4" name="Date Placeholder 3"/>
          <p:cNvSpPr>
            <a:spLocks noGrp="1"/>
          </p:cNvSpPr>
          <p:nvPr>
            <p:ph type="dt" sz="half" idx="10"/>
          </p:nvPr>
        </p:nvSpPr>
        <p:spPr/>
        <p:txBody>
          <a:bodyPr/>
          <a:lstStyle/>
          <a:p>
            <a:pPr>
              <a:defRPr/>
            </a:pPr>
            <a:r>
              <a:rPr lang="en-US" smtClean="0"/>
              <a:t>6/25/2010</a:t>
            </a:r>
            <a:endParaRPr lang="en-US"/>
          </a:p>
        </p:txBody>
      </p:sp>
      <p:sp>
        <p:nvSpPr>
          <p:cNvPr id="5" name="Slide Number Placeholder 4"/>
          <p:cNvSpPr>
            <a:spLocks noGrp="1"/>
          </p:cNvSpPr>
          <p:nvPr>
            <p:ph type="sldNum" sz="quarter" idx="12"/>
          </p:nvPr>
        </p:nvSpPr>
        <p:spPr/>
        <p:txBody>
          <a:bodyPr/>
          <a:lstStyle/>
          <a:p>
            <a:pPr>
              <a:defRPr/>
            </a:pPr>
            <a:fld id="{B86DAF4E-7E27-432F-BB85-56EB95EA95B7}" type="slidenum">
              <a:rPr lang="en-US" smtClean="0"/>
              <a:pPr>
                <a:defRPr/>
              </a:pPr>
              <a:t>13</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p>
            <a:r>
              <a:rPr lang="en-US" smtClean="0"/>
              <a:t>"</a:t>
            </a:r>
            <a:r>
              <a:rPr lang="en-US" smtClean="0">
                <a:solidFill>
                  <a:srgbClr val="3333FF"/>
                </a:solidFill>
              </a:rPr>
              <a:t>Enhancing the understanding and appreciation of physics through teaching"</a:t>
            </a:r>
          </a:p>
        </p:txBody>
      </p:sp>
      <p:sp>
        <p:nvSpPr>
          <p:cNvPr id="6147" name="Rectangle 2"/>
          <p:cNvSpPr>
            <a:spLocks noGrp="1" noChangeArrowheads="1"/>
          </p:cNvSpPr>
          <p:nvPr>
            <p:ph type="title"/>
          </p:nvPr>
        </p:nvSpPr>
        <p:spPr>
          <a:xfrm>
            <a:off x="228600" y="1219200"/>
            <a:ext cx="8458200" cy="1371600"/>
          </a:xfrm>
        </p:spPr>
        <p:txBody>
          <a:bodyPr/>
          <a:lstStyle/>
          <a:p>
            <a:pPr eaLnBrk="1" hangingPunct="1"/>
            <a:r>
              <a:rPr lang="en-US" sz="3200" dirty="0" smtClean="0"/>
              <a:t>AAPT’s Mission</a:t>
            </a:r>
            <a:br>
              <a:rPr lang="en-US" sz="3200" dirty="0" smtClean="0"/>
            </a:br>
            <a:r>
              <a:rPr lang="en-US" sz="2400" i="1" dirty="0" smtClean="0"/>
              <a:t>AAPT was founded in 1930 to enhance the understanding and appreciation of physics through teaching.</a:t>
            </a:r>
          </a:p>
        </p:txBody>
      </p:sp>
      <p:sp>
        <p:nvSpPr>
          <p:cNvPr id="6148" name="Rectangle 3"/>
          <p:cNvSpPr>
            <a:spLocks noGrp="1" noChangeArrowheads="1"/>
          </p:cNvSpPr>
          <p:nvPr>
            <p:ph type="body" idx="1"/>
          </p:nvPr>
        </p:nvSpPr>
        <p:spPr>
          <a:xfrm>
            <a:off x="533400" y="2743200"/>
            <a:ext cx="7543800" cy="3505200"/>
          </a:xfrm>
        </p:spPr>
        <p:txBody>
          <a:bodyPr/>
          <a:lstStyle/>
          <a:p>
            <a:pPr marL="533400" indent="-533400" eaLnBrk="1" hangingPunct="1">
              <a:buFontTx/>
              <a:buNone/>
            </a:pPr>
            <a:r>
              <a:rPr lang="en-US" sz="2400" dirty="0" smtClean="0"/>
              <a:t>Four critical issues that guide AAPT’s future activities:</a:t>
            </a:r>
          </a:p>
          <a:p>
            <a:pPr marL="914400" lvl="1" indent="-457200" eaLnBrk="1" hangingPunct="1">
              <a:buFontTx/>
              <a:buAutoNum type="arabicPeriod"/>
            </a:pPr>
            <a:r>
              <a:rPr lang="en-US" sz="2000" dirty="0" smtClean="0"/>
              <a:t>Increased support for the teaching and learning of physics.</a:t>
            </a:r>
          </a:p>
          <a:p>
            <a:pPr marL="914400" lvl="1" indent="-457200" eaLnBrk="1" hangingPunct="1">
              <a:buFontTx/>
              <a:buAutoNum type="arabicPeriod"/>
            </a:pPr>
            <a:r>
              <a:rPr lang="en-US" sz="2000" dirty="0" smtClean="0"/>
              <a:t>Increase the diversity and numbers of physics teachers and students</a:t>
            </a:r>
          </a:p>
          <a:p>
            <a:pPr marL="914400" lvl="1" indent="-457200" eaLnBrk="1" hangingPunct="1">
              <a:buFontTx/>
              <a:buAutoNum type="arabicPeriod"/>
            </a:pPr>
            <a:r>
              <a:rPr lang="en-US" sz="2000" dirty="0" smtClean="0"/>
              <a:t>Improve the pedagogical skills and physics content knowledge of teachers at all levels.</a:t>
            </a:r>
          </a:p>
          <a:p>
            <a:pPr marL="914400" lvl="1" indent="-457200" eaLnBrk="1" hangingPunct="1">
              <a:buFontTx/>
              <a:buAutoNum type="arabicPeriod"/>
            </a:pPr>
            <a:r>
              <a:rPr lang="en-US" sz="2000" dirty="0" smtClean="0"/>
              <a:t>Increase our understanding of physics learning and of ways to improve teaching effectiveness.</a:t>
            </a:r>
          </a:p>
        </p:txBody>
      </p:sp>
      <p:sp>
        <p:nvSpPr>
          <p:cNvPr id="5" name="Date Placeholder 4"/>
          <p:cNvSpPr>
            <a:spLocks noGrp="1"/>
          </p:cNvSpPr>
          <p:nvPr>
            <p:ph type="dt" sz="half" idx="10"/>
          </p:nvPr>
        </p:nvSpPr>
        <p:spPr/>
        <p:txBody>
          <a:bodyPr/>
          <a:lstStyle/>
          <a:p>
            <a:pPr>
              <a:defRPr/>
            </a:pPr>
            <a:r>
              <a:rPr lang="en-US" dirty="0" smtClean="0"/>
              <a:t>6/25/2010</a:t>
            </a:r>
            <a:endParaRPr lang="en-US" dirty="0"/>
          </a:p>
        </p:txBody>
      </p:sp>
      <p:sp>
        <p:nvSpPr>
          <p:cNvPr id="6" name="Slide Number Placeholder 5"/>
          <p:cNvSpPr>
            <a:spLocks noGrp="1"/>
          </p:cNvSpPr>
          <p:nvPr>
            <p:ph type="sldNum" sz="quarter" idx="12"/>
          </p:nvPr>
        </p:nvSpPr>
        <p:spPr/>
        <p:txBody>
          <a:bodyPr/>
          <a:lstStyle/>
          <a:p>
            <a:pPr>
              <a:defRPr/>
            </a:pPr>
            <a:fld id="{AACE83B0-4C24-471C-BCC9-EF6458FBE0C2}"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pPr algn="r"/>
            <a:r>
              <a:rPr lang="en-US" dirty="0" smtClean="0"/>
              <a:t>Governance</a:t>
            </a:r>
            <a:endParaRPr lang="en-US" dirty="0"/>
          </a:p>
        </p:txBody>
      </p:sp>
      <p:sp>
        <p:nvSpPr>
          <p:cNvPr id="3" name="Content Placeholder 2"/>
          <p:cNvSpPr>
            <a:spLocks noGrp="1"/>
          </p:cNvSpPr>
          <p:nvPr>
            <p:ph idx="1"/>
          </p:nvPr>
        </p:nvSpPr>
        <p:spPr>
          <a:xfrm>
            <a:off x="914400" y="1676400"/>
            <a:ext cx="7315200" cy="4419600"/>
          </a:xfrm>
        </p:spPr>
        <p:txBody>
          <a:bodyPr/>
          <a:lstStyle/>
          <a:p>
            <a:r>
              <a:rPr lang="en-US" dirty="0" smtClean="0"/>
              <a:t>AAPT Executive Board </a:t>
            </a:r>
          </a:p>
          <a:p>
            <a:pPr lvl="1"/>
            <a:r>
              <a:rPr lang="en-US" dirty="0" smtClean="0"/>
              <a:t>Eleven Elected Members</a:t>
            </a:r>
          </a:p>
          <a:p>
            <a:pPr lvl="2"/>
            <a:r>
              <a:rPr lang="en-US" sz="1800" dirty="0" smtClean="0"/>
              <a:t>President, President-Elect, Vice-President, Past President</a:t>
            </a:r>
          </a:p>
          <a:p>
            <a:pPr lvl="2"/>
            <a:r>
              <a:rPr lang="en-US" sz="1800" dirty="0" smtClean="0"/>
              <a:t>Secretary, Treasurer</a:t>
            </a:r>
          </a:p>
          <a:p>
            <a:pPr lvl="2"/>
            <a:r>
              <a:rPr lang="en-US" sz="1800" dirty="0" smtClean="0"/>
              <a:t>Chair and Vice-Chair of the Section Representatives</a:t>
            </a:r>
          </a:p>
          <a:p>
            <a:pPr lvl="2"/>
            <a:r>
              <a:rPr lang="en-US" sz="1800" dirty="0" smtClean="0"/>
              <a:t>Three members-at-large representing four-year colleges and universities, </a:t>
            </a:r>
            <a:r>
              <a:rPr lang="en-US" sz="1800" dirty="0" smtClean="0">
                <a:solidFill>
                  <a:srgbClr val="FF0000"/>
                </a:solidFill>
              </a:rPr>
              <a:t>two-year colleges</a:t>
            </a:r>
            <a:r>
              <a:rPr lang="en-US" sz="1800" dirty="0" smtClean="0"/>
              <a:t>, and pre-college constituencies</a:t>
            </a:r>
          </a:p>
          <a:p>
            <a:pPr lvl="1"/>
            <a:r>
              <a:rPr lang="en-US" dirty="0" smtClean="0"/>
              <a:t>Three Ex-officio members</a:t>
            </a:r>
          </a:p>
          <a:p>
            <a:pPr lvl="2"/>
            <a:r>
              <a:rPr lang="en-US" sz="1800" dirty="0" smtClean="0"/>
              <a:t>Editor of </a:t>
            </a:r>
            <a:r>
              <a:rPr lang="en-US" sz="1800" i="1" dirty="0" smtClean="0"/>
              <a:t>American Journal of Physics, </a:t>
            </a:r>
            <a:r>
              <a:rPr lang="en-US" sz="1800" dirty="0" smtClean="0"/>
              <a:t>Editor of </a:t>
            </a:r>
            <a:r>
              <a:rPr lang="en-US" sz="1800" i="1" dirty="0" smtClean="0"/>
              <a:t>The Physics Teacher, </a:t>
            </a:r>
            <a:r>
              <a:rPr lang="en-US" sz="1800" dirty="0" smtClean="0"/>
              <a:t>the</a:t>
            </a:r>
            <a:r>
              <a:rPr lang="en-US" sz="1800" i="1" dirty="0" smtClean="0"/>
              <a:t> </a:t>
            </a:r>
            <a:r>
              <a:rPr lang="en-US" sz="1800" dirty="0" smtClean="0"/>
              <a:t>Executive Officer</a:t>
            </a:r>
            <a:endParaRPr lang="en-US" sz="1800" dirty="0"/>
          </a:p>
        </p:txBody>
      </p:sp>
      <p:sp>
        <p:nvSpPr>
          <p:cNvPr id="4" name="Footer Placeholder 3"/>
          <p:cNvSpPr>
            <a:spLocks noGrp="1"/>
          </p:cNvSpPr>
          <p:nvPr>
            <p:ph type="ftr" sz="quarter" idx="11"/>
          </p:nvPr>
        </p:nvSpPr>
        <p:spPr/>
        <p:txBody>
          <a:bodyPr/>
          <a:lstStyle/>
          <a:p>
            <a:pPr>
              <a:defRPr/>
            </a:pPr>
            <a:r>
              <a:rPr lang="en-US" dirty="0" smtClean="0"/>
              <a:t>"</a:t>
            </a:r>
            <a:r>
              <a:rPr lang="en-US" dirty="0" smtClean="0">
                <a:solidFill>
                  <a:srgbClr val="3333FF"/>
                </a:solidFill>
              </a:rPr>
              <a:t>Enhancing the understanding and appreciation of physics through teaching"</a:t>
            </a:r>
            <a:endParaRPr lang="en-US" dirty="0">
              <a:solidFill>
                <a:srgbClr val="3333FF"/>
              </a:solidFill>
            </a:endParaRPr>
          </a:p>
        </p:txBody>
      </p:sp>
      <p:sp>
        <p:nvSpPr>
          <p:cNvPr id="5" name="Date Placeholder 4"/>
          <p:cNvSpPr>
            <a:spLocks noGrp="1"/>
          </p:cNvSpPr>
          <p:nvPr>
            <p:ph type="dt" sz="half" idx="10"/>
          </p:nvPr>
        </p:nvSpPr>
        <p:spPr/>
        <p:txBody>
          <a:bodyPr/>
          <a:lstStyle/>
          <a:p>
            <a:pPr>
              <a:defRPr/>
            </a:pPr>
            <a:r>
              <a:rPr lang="en-US" smtClean="0"/>
              <a:t>6/25/2010</a:t>
            </a:r>
            <a:endParaRPr lang="en-US"/>
          </a:p>
        </p:txBody>
      </p:sp>
      <p:sp>
        <p:nvSpPr>
          <p:cNvPr id="6" name="Slide Number Placeholder 5"/>
          <p:cNvSpPr>
            <a:spLocks noGrp="1"/>
          </p:cNvSpPr>
          <p:nvPr>
            <p:ph type="sldNum" sz="quarter" idx="12"/>
          </p:nvPr>
        </p:nvSpPr>
        <p:spPr/>
        <p:txBody>
          <a:bodyPr/>
          <a:lstStyle/>
          <a:p>
            <a:pPr>
              <a:defRPr/>
            </a:pPr>
            <a:fld id="{AACE83B0-4C24-471C-BCC9-EF6458FBE0C2}"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Council</a:t>
            </a:r>
            <a:endParaRPr lang="en-US" dirty="0"/>
          </a:p>
        </p:txBody>
      </p:sp>
      <p:sp>
        <p:nvSpPr>
          <p:cNvPr id="3" name="Content Placeholder 2"/>
          <p:cNvSpPr>
            <a:spLocks noGrp="1"/>
          </p:cNvSpPr>
          <p:nvPr>
            <p:ph idx="1"/>
          </p:nvPr>
        </p:nvSpPr>
        <p:spPr>
          <a:xfrm>
            <a:off x="914400" y="1981200"/>
            <a:ext cx="7543800" cy="4114800"/>
          </a:xfrm>
        </p:spPr>
        <p:txBody>
          <a:bodyPr/>
          <a:lstStyle/>
          <a:p>
            <a:r>
              <a:rPr lang="en-US" dirty="0" smtClean="0"/>
              <a:t>Section Representatives</a:t>
            </a:r>
          </a:p>
          <a:p>
            <a:pPr lvl="1"/>
            <a:r>
              <a:rPr lang="en-US" dirty="0" smtClean="0"/>
              <a:t>AAPT currently has 51 sections</a:t>
            </a:r>
          </a:p>
          <a:p>
            <a:pPr lvl="2"/>
            <a:r>
              <a:rPr lang="en-US" dirty="0" smtClean="0"/>
              <a:t>45 sections in the United States roughly aligned with state boundaries</a:t>
            </a:r>
          </a:p>
          <a:p>
            <a:pPr lvl="2"/>
            <a:r>
              <a:rPr lang="en-US" dirty="0" smtClean="0"/>
              <a:t>4 sections in Canada-Alberta, British Columbia, Ontario and Quebec</a:t>
            </a:r>
          </a:p>
          <a:p>
            <a:pPr lvl="2"/>
            <a:r>
              <a:rPr lang="en-US" dirty="0" smtClean="0"/>
              <a:t>Mexico</a:t>
            </a:r>
          </a:p>
          <a:p>
            <a:pPr lvl="2"/>
            <a:r>
              <a:rPr lang="en-US" dirty="0" smtClean="0"/>
              <a:t>Puerto Rico</a:t>
            </a:r>
          </a:p>
          <a:p>
            <a:r>
              <a:rPr lang="en-US" dirty="0" smtClean="0"/>
              <a:t>Executive Board</a:t>
            </a:r>
          </a:p>
          <a:p>
            <a:r>
              <a:rPr lang="en-US" dirty="0" smtClean="0"/>
              <a:t>Meets annually at the AAPT Winter Meeting</a:t>
            </a:r>
          </a:p>
          <a:p>
            <a:pPr lvl="1"/>
            <a:endParaRPr lang="en-US" dirty="0"/>
          </a:p>
        </p:txBody>
      </p:sp>
      <p:sp>
        <p:nvSpPr>
          <p:cNvPr id="4" name="Footer Placeholder 3"/>
          <p:cNvSpPr>
            <a:spLocks noGrp="1"/>
          </p:cNvSpPr>
          <p:nvPr>
            <p:ph type="ftr" sz="quarter" idx="11"/>
          </p:nvPr>
        </p:nvSpPr>
        <p:spPr/>
        <p:txBody>
          <a:bodyPr/>
          <a:lstStyle/>
          <a:p>
            <a:pPr>
              <a:defRPr/>
            </a:pPr>
            <a:r>
              <a:rPr lang="en-US" smtClean="0"/>
              <a:t>"</a:t>
            </a:r>
            <a:r>
              <a:rPr lang="en-US" smtClean="0">
                <a:solidFill>
                  <a:srgbClr val="3333FF"/>
                </a:solidFill>
              </a:rPr>
              <a:t>Enhancing the understanding and appreciation of physics through teaching"</a:t>
            </a:r>
            <a:endParaRPr lang="en-US">
              <a:solidFill>
                <a:srgbClr val="3333FF"/>
              </a:solidFill>
            </a:endParaRPr>
          </a:p>
        </p:txBody>
      </p:sp>
      <p:sp>
        <p:nvSpPr>
          <p:cNvPr id="5" name="Date Placeholder 4"/>
          <p:cNvSpPr>
            <a:spLocks noGrp="1"/>
          </p:cNvSpPr>
          <p:nvPr>
            <p:ph type="dt" sz="half" idx="10"/>
          </p:nvPr>
        </p:nvSpPr>
        <p:spPr/>
        <p:txBody>
          <a:bodyPr/>
          <a:lstStyle/>
          <a:p>
            <a:pPr>
              <a:defRPr/>
            </a:pPr>
            <a:r>
              <a:rPr lang="en-US" smtClean="0"/>
              <a:t>6/25/2010</a:t>
            </a:r>
            <a:endParaRPr lang="en-US"/>
          </a:p>
        </p:txBody>
      </p:sp>
      <p:sp>
        <p:nvSpPr>
          <p:cNvPr id="6" name="Slide Number Placeholder 5"/>
          <p:cNvSpPr>
            <a:spLocks noGrp="1"/>
          </p:cNvSpPr>
          <p:nvPr>
            <p:ph type="sldNum" sz="quarter" idx="12"/>
          </p:nvPr>
        </p:nvSpPr>
        <p:spPr/>
        <p:txBody>
          <a:bodyPr/>
          <a:lstStyle/>
          <a:p>
            <a:pPr>
              <a:defRPr/>
            </a:pPr>
            <a:fld id="{AACE83B0-4C24-471C-BCC9-EF6458FBE0C2}"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838200"/>
          </a:xfrm>
        </p:spPr>
        <p:txBody>
          <a:bodyPr/>
          <a:lstStyle/>
          <a:p>
            <a:pPr algn="r"/>
            <a:r>
              <a:rPr lang="en-US" dirty="0" smtClean="0"/>
              <a:t>18 Area Committees</a:t>
            </a:r>
            <a:endParaRPr lang="en-US" dirty="0"/>
          </a:p>
        </p:txBody>
      </p:sp>
      <p:sp>
        <p:nvSpPr>
          <p:cNvPr id="5" name="Content Placeholder 4"/>
          <p:cNvSpPr>
            <a:spLocks noGrp="1"/>
          </p:cNvSpPr>
          <p:nvPr>
            <p:ph sz="half" idx="1"/>
          </p:nvPr>
        </p:nvSpPr>
        <p:spPr>
          <a:xfrm>
            <a:off x="914400" y="1981200"/>
            <a:ext cx="3581400" cy="4114800"/>
          </a:xfrm>
        </p:spPr>
        <p:txBody>
          <a:bodyPr/>
          <a:lstStyle/>
          <a:p>
            <a:r>
              <a:rPr lang="en-US" sz="1800" dirty="0" smtClean="0"/>
              <a:t>Apparatus</a:t>
            </a:r>
          </a:p>
          <a:p>
            <a:r>
              <a:rPr lang="en-US" sz="1800" dirty="0" smtClean="0"/>
              <a:t> Educational Technologies</a:t>
            </a:r>
          </a:p>
          <a:p>
            <a:r>
              <a:rPr lang="en-US" sz="1800" dirty="0" smtClean="0"/>
              <a:t>Graduate Education in Physics</a:t>
            </a:r>
          </a:p>
          <a:p>
            <a:r>
              <a:rPr lang="en-US" sz="1800" dirty="0" smtClean="0"/>
              <a:t>History and Philosophy of Physics</a:t>
            </a:r>
          </a:p>
          <a:p>
            <a:r>
              <a:rPr lang="en-US" sz="1800" dirty="0" smtClean="0"/>
              <a:t>Interests of Senior Physicists</a:t>
            </a:r>
          </a:p>
          <a:p>
            <a:r>
              <a:rPr lang="en-US" sz="1800" dirty="0" smtClean="0"/>
              <a:t>International Education</a:t>
            </a:r>
          </a:p>
          <a:p>
            <a:r>
              <a:rPr lang="en-US" sz="1800" dirty="0" smtClean="0"/>
              <a:t>Laboratories</a:t>
            </a:r>
          </a:p>
          <a:p>
            <a:r>
              <a:rPr lang="en-US" sz="1800" dirty="0" smtClean="0"/>
              <a:t>Minorities in Physics</a:t>
            </a:r>
          </a:p>
          <a:p>
            <a:r>
              <a:rPr lang="en-US" sz="1800" dirty="0" smtClean="0"/>
              <a:t>Physics in High Schools</a:t>
            </a:r>
          </a:p>
        </p:txBody>
      </p:sp>
      <p:sp>
        <p:nvSpPr>
          <p:cNvPr id="6" name="Content Placeholder 5"/>
          <p:cNvSpPr>
            <a:spLocks noGrp="1"/>
          </p:cNvSpPr>
          <p:nvPr>
            <p:ph sz="half" idx="2"/>
          </p:nvPr>
        </p:nvSpPr>
        <p:spPr>
          <a:xfrm>
            <a:off x="4648200" y="2057400"/>
            <a:ext cx="3886200" cy="4038600"/>
          </a:xfrm>
        </p:spPr>
        <p:txBody>
          <a:bodyPr/>
          <a:lstStyle/>
          <a:p>
            <a:r>
              <a:rPr lang="en-US" sz="1800" dirty="0" smtClean="0"/>
              <a:t>Physics in Pre-High School Education</a:t>
            </a:r>
          </a:p>
          <a:p>
            <a:r>
              <a:rPr lang="en-US" sz="1800" dirty="0" smtClean="0">
                <a:solidFill>
                  <a:srgbClr val="FF0000"/>
                </a:solidFill>
              </a:rPr>
              <a:t>Physics in Two-Year Colleges</a:t>
            </a:r>
          </a:p>
          <a:p>
            <a:r>
              <a:rPr lang="en-US" sz="1800" dirty="0" smtClean="0"/>
              <a:t>Physics in Undergraduate Education</a:t>
            </a:r>
          </a:p>
          <a:p>
            <a:r>
              <a:rPr lang="en-US" sz="1800" dirty="0" smtClean="0"/>
              <a:t>Professional Concerns</a:t>
            </a:r>
          </a:p>
          <a:p>
            <a:r>
              <a:rPr lang="en-US" sz="1800" dirty="0" smtClean="0"/>
              <a:t>Research in Physics Education</a:t>
            </a:r>
          </a:p>
          <a:p>
            <a:r>
              <a:rPr lang="en-US" sz="1800" dirty="0" smtClean="0"/>
              <a:t>Science Education for the Public</a:t>
            </a:r>
          </a:p>
          <a:p>
            <a:r>
              <a:rPr lang="en-US" sz="1800" dirty="0" smtClean="0"/>
              <a:t>Space Science and Astronomy Education</a:t>
            </a:r>
          </a:p>
          <a:p>
            <a:r>
              <a:rPr lang="en-US" sz="1800" dirty="0" smtClean="0"/>
              <a:t>Teacher Preparation</a:t>
            </a:r>
          </a:p>
          <a:p>
            <a:r>
              <a:rPr lang="en-US" sz="1800" dirty="0" smtClean="0"/>
              <a:t>Women in Physics</a:t>
            </a:r>
          </a:p>
          <a:p>
            <a:endParaRPr lang="en-US" sz="1800" dirty="0"/>
          </a:p>
        </p:txBody>
      </p:sp>
      <p:sp>
        <p:nvSpPr>
          <p:cNvPr id="4" name="Footer Placeholder 3"/>
          <p:cNvSpPr>
            <a:spLocks noGrp="1"/>
          </p:cNvSpPr>
          <p:nvPr>
            <p:ph type="ftr" sz="quarter" idx="11"/>
          </p:nvPr>
        </p:nvSpPr>
        <p:spPr/>
        <p:txBody>
          <a:bodyPr/>
          <a:lstStyle/>
          <a:p>
            <a:pPr>
              <a:defRPr/>
            </a:pPr>
            <a:r>
              <a:rPr lang="en-US" smtClean="0"/>
              <a:t>"</a:t>
            </a:r>
            <a:r>
              <a:rPr lang="en-US" smtClean="0">
                <a:solidFill>
                  <a:srgbClr val="3333FF"/>
                </a:solidFill>
              </a:rPr>
              <a:t>Enhancing the understanding and appreciation of physics through teaching"</a:t>
            </a:r>
            <a:endParaRPr lang="en-US">
              <a:solidFill>
                <a:srgbClr val="3333FF"/>
              </a:solidFill>
            </a:endParaRPr>
          </a:p>
        </p:txBody>
      </p:sp>
      <p:sp>
        <p:nvSpPr>
          <p:cNvPr id="7" name="Date Placeholder 6"/>
          <p:cNvSpPr>
            <a:spLocks noGrp="1"/>
          </p:cNvSpPr>
          <p:nvPr>
            <p:ph type="dt" sz="half" idx="10"/>
          </p:nvPr>
        </p:nvSpPr>
        <p:spPr/>
        <p:txBody>
          <a:bodyPr/>
          <a:lstStyle/>
          <a:p>
            <a:pPr>
              <a:defRPr/>
            </a:pPr>
            <a:r>
              <a:rPr lang="en-US" smtClean="0"/>
              <a:t>6/25/2010</a:t>
            </a:r>
            <a:endParaRPr lang="en-US"/>
          </a:p>
        </p:txBody>
      </p:sp>
      <p:sp>
        <p:nvSpPr>
          <p:cNvPr id="8" name="Slide Number Placeholder 7"/>
          <p:cNvSpPr>
            <a:spLocks noGrp="1"/>
          </p:cNvSpPr>
          <p:nvPr>
            <p:ph type="sldNum" sz="quarter" idx="12"/>
          </p:nvPr>
        </p:nvSpPr>
        <p:spPr/>
        <p:txBody>
          <a:bodyPr/>
          <a:lstStyle/>
          <a:p>
            <a:pPr>
              <a:defRPr/>
            </a:pPr>
            <a:fld id="{0352CDDF-F5DD-4500-94F4-A084FC624FA4}" type="slidenum">
              <a:rPr lang="en-US" smtClean="0"/>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smtClean="0"/>
              <a:t>"</a:t>
            </a:r>
            <a:r>
              <a:rPr lang="en-US" smtClean="0">
                <a:solidFill>
                  <a:srgbClr val="3333FF"/>
                </a:solidFill>
              </a:rPr>
              <a:t>Enhancing the understanding and appreciation of physics through teaching"</a:t>
            </a:r>
            <a:endParaRPr lang="en-US">
              <a:solidFill>
                <a:srgbClr val="3333FF"/>
              </a:solidFill>
            </a:endParaRPr>
          </a:p>
        </p:txBody>
      </p:sp>
      <p:pic>
        <p:nvPicPr>
          <p:cNvPr id="1027" name="Picture 3"/>
          <p:cNvPicPr>
            <a:picLocks noChangeAspect="1" noChangeArrowheads="1"/>
          </p:cNvPicPr>
          <p:nvPr/>
        </p:nvPicPr>
        <p:blipFill>
          <a:blip r:embed="rId2" cstate="print"/>
          <a:srcRect/>
          <a:stretch>
            <a:fillRect/>
          </a:stretch>
        </p:blipFill>
        <p:spPr bwMode="auto">
          <a:xfrm>
            <a:off x="965408" y="990600"/>
            <a:ext cx="7319260" cy="5257800"/>
          </a:xfrm>
          <a:prstGeom prst="rect">
            <a:avLst/>
          </a:prstGeom>
          <a:noFill/>
          <a:ln w="9525">
            <a:noFill/>
            <a:miter lim="800000"/>
            <a:headEnd/>
            <a:tailEnd/>
          </a:ln>
        </p:spPr>
      </p:pic>
      <p:sp>
        <p:nvSpPr>
          <p:cNvPr id="4" name="Date Placeholder 3"/>
          <p:cNvSpPr>
            <a:spLocks noGrp="1"/>
          </p:cNvSpPr>
          <p:nvPr>
            <p:ph type="dt" sz="half" idx="10"/>
          </p:nvPr>
        </p:nvSpPr>
        <p:spPr/>
        <p:txBody>
          <a:bodyPr/>
          <a:lstStyle/>
          <a:p>
            <a:pPr>
              <a:defRPr/>
            </a:pPr>
            <a:r>
              <a:rPr lang="en-US" smtClean="0"/>
              <a:t>6/25/2010</a:t>
            </a:r>
            <a:endParaRPr lang="en-US"/>
          </a:p>
        </p:txBody>
      </p:sp>
      <p:sp>
        <p:nvSpPr>
          <p:cNvPr id="5" name="Slide Number Placeholder 4"/>
          <p:cNvSpPr>
            <a:spLocks noGrp="1"/>
          </p:cNvSpPr>
          <p:nvPr>
            <p:ph type="sldNum" sz="quarter" idx="12"/>
          </p:nvPr>
        </p:nvSpPr>
        <p:spPr/>
        <p:txBody>
          <a:bodyPr/>
          <a:lstStyle/>
          <a:p>
            <a:pPr>
              <a:defRPr/>
            </a:pPr>
            <a:fld id="{B86DAF4E-7E27-432F-BB85-56EB95EA95B7}" type="slidenum">
              <a:rPr lang="en-US" smtClean="0"/>
              <a:pPr>
                <a:defRPr/>
              </a:pPr>
              <a:t>6</a:t>
            </a:fld>
            <a:endParaRPr lang="en-US"/>
          </a:p>
        </p:txBody>
      </p:sp>
      <p:sp>
        <p:nvSpPr>
          <p:cNvPr id="6" name="TextBox 5"/>
          <p:cNvSpPr txBox="1"/>
          <p:nvPr/>
        </p:nvSpPr>
        <p:spPr>
          <a:xfrm>
            <a:off x="6400800" y="4876800"/>
            <a:ext cx="2286000" cy="307777"/>
          </a:xfrm>
          <a:prstGeom prst="rect">
            <a:avLst/>
          </a:prstGeom>
          <a:noFill/>
        </p:spPr>
        <p:txBody>
          <a:bodyPr wrap="square" rtlCol="0">
            <a:spAutoFit/>
          </a:bodyPr>
          <a:lstStyle/>
          <a:p>
            <a:r>
              <a:rPr lang="en-US" sz="1400" dirty="0" smtClean="0"/>
              <a:t>6.7%TYC Physics Faculty</a:t>
            </a:r>
            <a:endParaRPr lang="en-US" sz="1400" dirty="0"/>
          </a:p>
        </p:txBody>
      </p:sp>
      <p:cxnSp>
        <p:nvCxnSpPr>
          <p:cNvPr id="10" name="Straight Arrow Connector 9"/>
          <p:cNvCxnSpPr>
            <a:stCxn id="6" idx="1"/>
          </p:cNvCxnSpPr>
          <p:nvPr/>
        </p:nvCxnSpPr>
        <p:spPr>
          <a:xfrm rot="10800000">
            <a:off x="5638800" y="5029201"/>
            <a:ext cx="762000" cy="1489"/>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smtClean="0"/>
              <a:t>"</a:t>
            </a:r>
            <a:r>
              <a:rPr lang="en-US" smtClean="0">
                <a:solidFill>
                  <a:srgbClr val="3333FF"/>
                </a:solidFill>
              </a:rPr>
              <a:t>Enhancing the understanding and appreciation of physics through teaching"</a:t>
            </a:r>
          </a:p>
        </p:txBody>
      </p:sp>
      <p:sp>
        <p:nvSpPr>
          <p:cNvPr id="13315" name="Rectangle 2"/>
          <p:cNvSpPr>
            <a:spLocks noRot="1" noChangeArrowheads="1"/>
          </p:cNvSpPr>
          <p:nvPr/>
        </p:nvSpPr>
        <p:spPr bwMode="auto">
          <a:xfrm>
            <a:off x="914400" y="1219200"/>
            <a:ext cx="7315200" cy="990600"/>
          </a:xfrm>
          <a:prstGeom prst="rect">
            <a:avLst/>
          </a:prstGeom>
          <a:noFill/>
          <a:ln w="9525">
            <a:noFill/>
            <a:miter lim="800000"/>
            <a:headEnd/>
            <a:tailEnd/>
          </a:ln>
        </p:spPr>
        <p:txBody>
          <a:bodyPr lIns="91427" tIns="45713" rIns="91427" bIns="45713" anchor="ctr"/>
          <a:lstStyle/>
          <a:p>
            <a:pPr algn="ctr"/>
            <a:endParaRPr lang="en-US" sz="3600">
              <a:solidFill>
                <a:srgbClr val="3333FF"/>
              </a:solidFill>
            </a:endParaRPr>
          </a:p>
        </p:txBody>
      </p:sp>
      <p:sp>
        <p:nvSpPr>
          <p:cNvPr id="13316" name="Rectangle 6"/>
          <p:cNvSpPr>
            <a:spLocks noGrp="1" noChangeArrowheads="1"/>
          </p:cNvSpPr>
          <p:nvPr>
            <p:ph type="title"/>
          </p:nvPr>
        </p:nvSpPr>
        <p:spPr>
          <a:xfrm>
            <a:off x="609600" y="990600"/>
            <a:ext cx="8229600" cy="838200"/>
          </a:xfrm>
        </p:spPr>
        <p:txBody>
          <a:bodyPr/>
          <a:lstStyle/>
          <a:p>
            <a:pPr algn="r" eaLnBrk="1" hangingPunct="1"/>
            <a:r>
              <a:rPr lang="en-US" sz="3200" dirty="0" smtClean="0"/>
              <a:t>AAPT TYC Physics</a:t>
            </a:r>
          </a:p>
        </p:txBody>
      </p:sp>
      <p:sp>
        <p:nvSpPr>
          <p:cNvPr id="13317" name="Rectangle 7"/>
          <p:cNvSpPr>
            <a:spLocks noGrp="1" noChangeArrowheads="1"/>
          </p:cNvSpPr>
          <p:nvPr>
            <p:ph type="body" idx="1"/>
          </p:nvPr>
        </p:nvSpPr>
        <p:spPr>
          <a:xfrm>
            <a:off x="609600" y="1676400"/>
            <a:ext cx="7924800" cy="4495800"/>
          </a:xfrm>
        </p:spPr>
        <p:txBody>
          <a:bodyPr/>
          <a:lstStyle/>
          <a:p>
            <a:pPr eaLnBrk="1" hangingPunct="1"/>
            <a:r>
              <a:rPr lang="en-US" sz="2000" dirty="0" smtClean="0"/>
              <a:t>Federally Funded Commission of College Physics (1968)</a:t>
            </a:r>
          </a:p>
          <a:p>
            <a:pPr lvl="1" eaLnBrk="1" hangingPunct="1"/>
            <a:r>
              <a:rPr lang="en-US" sz="1600" dirty="0" smtClean="0"/>
              <a:t>Panel on Physics in Two-Year Colleges Sponsored Meetings and Workshops</a:t>
            </a:r>
          </a:p>
          <a:p>
            <a:pPr eaLnBrk="1" hangingPunct="1"/>
            <a:r>
              <a:rPr lang="en-US" sz="2000" dirty="0" smtClean="0"/>
              <a:t>Committee on Physics in Two-Year Colleges Established (1970)</a:t>
            </a:r>
          </a:p>
          <a:p>
            <a:pPr eaLnBrk="1" hangingPunct="1"/>
            <a:r>
              <a:rPr lang="en-US" sz="2000" dirty="0" smtClean="0"/>
              <a:t>First TYC Representative elected to AAPT Executive </a:t>
            </a:r>
            <a:r>
              <a:rPr lang="en-US" sz="2000" dirty="0" smtClean="0"/>
              <a:t>Board (??)</a:t>
            </a:r>
            <a:endParaRPr lang="en-US" sz="2000" dirty="0" smtClean="0"/>
          </a:p>
          <a:p>
            <a:r>
              <a:rPr lang="en-US" sz="2000" dirty="0" smtClean="0"/>
              <a:t>National Conference of TYC Physics Faculty (November 1989) Critical issues identified: </a:t>
            </a:r>
          </a:p>
          <a:p>
            <a:pPr lvl="1"/>
            <a:r>
              <a:rPr lang="en-US" sz="1600" dirty="0" smtClean="0"/>
              <a:t>There is a feeling of isolation experienced by many TYC physics faculty;</a:t>
            </a:r>
          </a:p>
          <a:p>
            <a:pPr lvl="1"/>
            <a:r>
              <a:rPr lang="en-US" sz="1600" dirty="0" smtClean="0"/>
              <a:t>There is a need to network with other TYC faculty;</a:t>
            </a:r>
          </a:p>
          <a:p>
            <a:pPr lvl="1"/>
            <a:r>
              <a:rPr lang="en-US" sz="1600" dirty="0" smtClean="0"/>
              <a:t>There is a need to remain current in pedagogical approaches to teaching physics;</a:t>
            </a:r>
          </a:p>
          <a:p>
            <a:pPr lvl="1"/>
            <a:r>
              <a:rPr lang="en-US" sz="1600" dirty="0" smtClean="0"/>
              <a:t>There is a need to know how many students take physics at two-year colleges; and </a:t>
            </a:r>
          </a:p>
          <a:p>
            <a:pPr lvl="1"/>
            <a:r>
              <a:rPr lang="en-US" sz="1600" dirty="0" smtClean="0"/>
              <a:t>There is a need to know what encompasses a physics program at TYC (and how to keep it current).</a:t>
            </a:r>
          </a:p>
          <a:p>
            <a:pPr eaLnBrk="1" hangingPunct="1"/>
            <a:endParaRPr lang="en-US" sz="2000" dirty="0" smtClean="0"/>
          </a:p>
        </p:txBody>
      </p:sp>
      <p:sp>
        <p:nvSpPr>
          <p:cNvPr id="6" name="Date Placeholder 5"/>
          <p:cNvSpPr>
            <a:spLocks noGrp="1"/>
          </p:cNvSpPr>
          <p:nvPr>
            <p:ph type="dt" sz="half" idx="10"/>
          </p:nvPr>
        </p:nvSpPr>
        <p:spPr/>
        <p:txBody>
          <a:bodyPr/>
          <a:lstStyle/>
          <a:p>
            <a:pPr>
              <a:defRPr/>
            </a:pPr>
            <a:r>
              <a:rPr lang="en-US" smtClean="0"/>
              <a:t>6/25/2010</a:t>
            </a:r>
            <a:endParaRPr lang="en-US"/>
          </a:p>
        </p:txBody>
      </p:sp>
      <p:sp>
        <p:nvSpPr>
          <p:cNvPr id="7" name="Slide Number Placeholder 6"/>
          <p:cNvSpPr>
            <a:spLocks noGrp="1"/>
          </p:cNvSpPr>
          <p:nvPr>
            <p:ph type="sldNum" sz="quarter" idx="12"/>
          </p:nvPr>
        </p:nvSpPr>
        <p:spPr/>
        <p:txBody>
          <a:bodyPr/>
          <a:lstStyle/>
          <a:p>
            <a:pPr>
              <a:defRPr/>
            </a:pPr>
            <a:fld id="{AACE83B0-4C24-471C-BCC9-EF6458FBE0C2}"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smtClean="0"/>
              <a:t>"</a:t>
            </a:r>
            <a:r>
              <a:rPr lang="en-US" smtClean="0">
                <a:solidFill>
                  <a:srgbClr val="3333FF"/>
                </a:solidFill>
              </a:rPr>
              <a:t>Enhancing the understanding and appreciation of physics through teaching"</a:t>
            </a:r>
          </a:p>
        </p:txBody>
      </p:sp>
      <p:sp>
        <p:nvSpPr>
          <p:cNvPr id="13315" name="Rectangle 2"/>
          <p:cNvSpPr>
            <a:spLocks noRot="1" noChangeArrowheads="1"/>
          </p:cNvSpPr>
          <p:nvPr/>
        </p:nvSpPr>
        <p:spPr bwMode="auto">
          <a:xfrm>
            <a:off x="914400" y="1219200"/>
            <a:ext cx="7315200" cy="990600"/>
          </a:xfrm>
          <a:prstGeom prst="rect">
            <a:avLst/>
          </a:prstGeom>
          <a:noFill/>
          <a:ln w="9525">
            <a:noFill/>
            <a:miter lim="800000"/>
            <a:headEnd/>
            <a:tailEnd/>
          </a:ln>
        </p:spPr>
        <p:txBody>
          <a:bodyPr lIns="91427" tIns="45713" rIns="91427" bIns="45713" anchor="ctr"/>
          <a:lstStyle/>
          <a:p>
            <a:pPr algn="ctr"/>
            <a:endParaRPr lang="en-US" sz="3600">
              <a:solidFill>
                <a:srgbClr val="3333FF"/>
              </a:solidFill>
            </a:endParaRPr>
          </a:p>
        </p:txBody>
      </p:sp>
      <p:sp>
        <p:nvSpPr>
          <p:cNvPr id="13316" name="Rectangle 6"/>
          <p:cNvSpPr>
            <a:spLocks noGrp="1" noChangeArrowheads="1"/>
          </p:cNvSpPr>
          <p:nvPr>
            <p:ph type="title"/>
          </p:nvPr>
        </p:nvSpPr>
        <p:spPr>
          <a:xfrm>
            <a:off x="609600" y="990600"/>
            <a:ext cx="8229600" cy="609600"/>
          </a:xfrm>
        </p:spPr>
        <p:txBody>
          <a:bodyPr/>
          <a:lstStyle/>
          <a:p>
            <a:pPr algn="r" eaLnBrk="1" hangingPunct="1"/>
            <a:r>
              <a:rPr lang="en-US" sz="3200" dirty="0" smtClean="0"/>
              <a:t>AAPT TYC Physics</a:t>
            </a:r>
          </a:p>
        </p:txBody>
      </p:sp>
      <p:sp>
        <p:nvSpPr>
          <p:cNvPr id="13317" name="Rectangle 7"/>
          <p:cNvSpPr>
            <a:spLocks noGrp="1" noChangeArrowheads="1"/>
          </p:cNvSpPr>
          <p:nvPr>
            <p:ph type="body" idx="1"/>
          </p:nvPr>
        </p:nvSpPr>
        <p:spPr>
          <a:xfrm>
            <a:off x="609600" y="1524000"/>
            <a:ext cx="7924800" cy="4648200"/>
          </a:xfrm>
        </p:spPr>
        <p:txBody>
          <a:bodyPr/>
          <a:lstStyle/>
          <a:p>
            <a:r>
              <a:rPr lang="en-US" sz="2000" dirty="0" smtClean="0"/>
              <a:t>The AAPT Two-Year College in the 21</a:t>
            </a:r>
            <a:r>
              <a:rPr lang="en-US" sz="2000" baseline="30000" dirty="0" smtClean="0"/>
              <a:t>st</a:t>
            </a:r>
            <a:r>
              <a:rPr lang="en-US" sz="2000" dirty="0" smtClean="0"/>
              <a:t> Century (TYC21) Project funded by the NSF ATE program (Mary Beth Monroe, Southwest Texas Junior College,  and Marv Nelson, Green River Community College, co-principal investigators)(1994-2000)  resulted in a plan of action to address the critical issues:</a:t>
            </a:r>
          </a:p>
          <a:p>
            <a:pPr lvl="1"/>
            <a:r>
              <a:rPr lang="en-US" sz="1600" dirty="0" smtClean="0"/>
              <a:t> Provide professional development for TYC faculty at AAPT national meetings, AAPT section meetings, and at meetings </a:t>
            </a:r>
            <a:r>
              <a:rPr lang="en-US" sz="1600" dirty="0" smtClean="0"/>
              <a:t>in </a:t>
            </a:r>
            <a:r>
              <a:rPr lang="en-US" sz="1600" dirty="0" smtClean="0"/>
              <a:t>the 15 regions established by the TYC21 project; </a:t>
            </a:r>
          </a:p>
          <a:p>
            <a:pPr lvl="1"/>
            <a:r>
              <a:rPr lang="en-US" sz="1600" dirty="0" smtClean="0"/>
              <a:t>Seek external funding for professional development to be led by members of the TYC physics </a:t>
            </a:r>
            <a:r>
              <a:rPr lang="en-US" sz="1600" dirty="0" smtClean="0"/>
              <a:t>community; and</a:t>
            </a:r>
            <a:endParaRPr lang="en-US" sz="1600" dirty="0" smtClean="0"/>
          </a:p>
          <a:p>
            <a:pPr lvl="1"/>
            <a:r>
              <a:rPr lang="en-US" sz="1600" dirty="0" smtClean="0"/>
              <a:t>AIP </a:t>
            </a:r>
            <a:r>
              <a:rPr lang="en-US" sz="1600" dirty="0" smtClean="0"/>
              <a:t>Statistical Research Center </a:t>
            </a:r>
            <a:r>
              <a:rPr lang="en-US" sz="1600" dirty="0" smtClean="0"/>
              <a:t>survey of </a:t>
            </a:r>
            <a:r>
              <a:rPr lang="en-US" sz="1600" dirty="0" smtClean="0"/>
              <a:t>TYC physics programs </a:t>
            </a:r>
            <a:r>
              <a:rPr lang="en-US" sz="1600" dirty="0" smtClean="0"/>
              <a:t>funded primarily by </a:t>
            </a:r>
            <a:r>
              <a:rPr lang="en-US" sz="1600" dirty="0" smtClean="0"/>
              <a:t>NSF </a:t>
            </a:r>
            <a:r>
              <a:rPr lang="en-US" sz="1600" dirty="0" smtClean="0"/>
              <a:t>ATE (Physics in the Two-Year Colleges and Directory of Two-Year College Physics Programs &amp; Staff: 1996-1997). </a:t>
            </a:r>
            <a:endParaRPr lang="en-US" sz="1600" dirty="0" smtClean="0"/>
          </a:p>
          <a:p>
            <a:pPr marL="342900" lvl="1" indent="-342900">
              <a:buNone/>
            </a:pPr>
            <a:r>
              <a:rPr lang="en-US" sz="1600" dirty="0" smtClean="0"/>
              <a:t>	</a:t>
            </a:r>
            <a:endParaRPr lang="en-US" sz="1600" dirty="0" smtClean="0"/>
          </a:p>
          <a:p>
            <a:pPr marL="342900" lvl="1" indent="-342900">
              <a:buNone/>
            </a:pPr>
            <a:r>
              <a:rPr lang="en-US" sz="1600" dirty="0" smtClean="0"/>
              <a:t>Project </a:t>
            </a:r>
            <a:r>
              <a:rPr lang="en-US" sz="1600" dirty="0" smtClean="0"/>
              <a:t>Report : </a:t>
            </a:r>
            <a:r>
              <a:rPr lang="en-US" sz="1600" i="1" dirty="0" smtClean="0"/>
              <a:t>A Model of Reform - Two-Year Colleges in the Twenty-First Century: Breaking down Barriers </a:t>
            </a:r>
            <a:r>
              <a:rPr lang="en-US" sz="1600" u="sng" dirty="0" smtClean="0">
                <a:hlinkClick r:id="rId3"/>
              </a:rPr>
              <a:t>http://www.physicsworkshops.org/TYC_Information.html</a:t>
            </a:r>
            <a:endParaRPr lang="en-US" sz="1600" dirty="0" smtClean="0"/>
          </a:p>
          <a:p>
            <a:pPr>
              <a:buNone/>
            </a:pPr>
            <a:r>
              <a:rPr lang="en-US" sz="2000" dirty="0" smtClean="0"/>
              <a:t> </a:t>
            </a:r>
          </a:p>
          <a:p>
            <a:endParaRPr lang="en-US" sz="2000" dirty="0" smtClean="0"/>
          </a:p>
          <a:p>
            <a:pPr eaLnBrk="1" hangingPunct="1"/>
            <a:endParaRPr lang="en-US" sz="2000" dirty="0" smtClean="0"/>
          </a:p>
        </p:txBody>
      </p:sp>
      <p:sp>
        <p:nvSpPr>
          <p:cNvPr id="6" name="Date Placeholder 5"/>
          <p:cNvSpPr>
            <a:spLocks noGrp="1"/>
          </p:cNvSpPr>
          <p:nvPr>
            <p:ph type="dt" sz="half" idx="10"/>
          </p:nvPr>
        </p:nvSpPr>
        <p:spPr/>
        <p:txBody>
          <a:bodyPr/>
          <a:lstStyle/>
          <a:p>
            <a:pPr>
              <a:defRPr/>
            </a:pPr>
            <a:r>
              <a:rPr lang="en-US" smtClean="0"/>
              <a:t>6/25/2010</a:t>
            </a:r>
            <a:endParaRPr lang="en-US"/>
          </a:p>
        </p:txBody>
      </p:sp>
      <p:sp>
        <p:nvSpPr>
          <p:cNvPr id="7" name="Slide Number Placeholder 6"/>
          <p:cNvSpPr>
            <a:spLocks noGrp="1"/>
          </p:cNvSpPr>
          <p:nvPr>
            <p:ph type="sldNum" sz="quarter" idx="12"/>
          </p:nvPr>
        </p:nvSpPr>
        <p:spPr/>
        <p:txBody>
          <a:bodyPr/>
          <a:lstStyle/>
          <a:p>
            <a:pPr>
              <a:defRPr/>
            </a:pPr>
            <a:fld id="{AACE83B0-4C24-471C-BCC9-EF6458FBE0C2}"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smtClean="0"/>
              <a:t>"</a:t>
            </a:r>
            <a:r>
              <a:rPr lang="en-US" smtClean="0">
                <a:solidFill>
                  <a:srgbClr val="3333FF"/>
                </a:solidFill>
              </a:rPr>
              <a:t>Enhancing the understanding and appreciation of physics through teaching"</a:t>
            </a:r>
          </a:p>
        </p:txBody>
      </p:sp>
      <p:sp>
        <p:nvSpPr>
          <p:cNvPr id="13315" name="Rectangle 2"/>
          <p:cNvSpPr>
            <a:spLocks noRot="1" noChangeArrowheads="1"/>
          </p:cNvSpPr>
          <p:nvPr/>
        </p:nvSpPr>
        <p:spPr bwMode="auto">
          <a:xfrm>
            <a:off x="914400" y="1219200"/>
            <a:ext cx="7315200" cy="990600"/>
          </a:xfrm>
          <a:prstGeom prst="rect">
            <a:avLst/>
          </a:prstGeom>
          <a:noFill/>
          <a:ln w="9525">
            <a:noFill/>
            <a:miter lim="800000"/>
            <a:headEnd/>
            <a:tailEnd/>
          </a:ln>
        </p:spPr>
        <p:txBody>
          <a:bodyPr lIns="91427" tIns="45713" rIns="91427" bIns="45713" anchor="ctr"/>
          <a:lstStyle/>
          <a:p>
            <a:pPr algn="ctr"/>
            <a:endParaRPr lang="en-US" sz="3600">
              <a:solidFill>
                <a:srgbClr val="3333FF"/>
              </a:solidFill>
            </a:endParaRPr>
          </a:p>
        </p:txBody>
      </p:sp>
      <p:sp>
        <p:nvSpPr>
          <p:cNvPr id="13316" name="Rectangle 6"/>
          <p:cNvSpPr>
            <a:spLocks noGrp="1" noChangeArrowheads="1"/>
          </p:cNvSpPr>
          <p:nvPr>
            <p:ph type="title"/>
          </p:nvPr>
        </p:nvSpPr>
        <p:spPr>
          <a:xfrm>
            <a:off x="609600" y="990600"/>
            <a:ext cx="8229600" cy="838200"/>
          </a:xfrm>
        </p:spPr>
        <p:txBody>
          <a:bodyPr/>
          <a:lstStyle/>
          <a:p>
            <a:pPr algn="r" eaLnBrk="1" hangingPunct="1"/>
            <a:r>
              <a:rPr lang="en-US" sz="3200" dirty="0" smtClean="0"/>
              <a:t>AAPT TYC Physics</a:t>
            </a:r>
          </a:p>
        </p:txBody>
      </p:sp>
      <p:sp>
        <p:nvSpPr>
          <p:cNvPr id="13317" name="Rectangle 7"/>
          <p:cNvSpPr>
            <a:spLocks noGrp="1" noChangeArrowheads="1"/>
          </p:cNvSpPr>
          <p:nvPr>
            <p:ph type="body" idx="1"/>
          </p:nvPr>
        </p:nvSpPr>
        <p:spPr>
          <a:xfrm>
            <a:off x="609600" y="1676400"/>
            <a:ext cx="7924800" cy="4495800"/>
          </a:xfrm>
        </p:spPr>
        <p:txBody>
          <a:bodyPr/>
          <a:lstStyle/>
          <a:p>
            <a:r>
              <a:rPr lang="en-US" sz="2000" b="1" dirty="0" smtClean="0"/>
              <a:t>Two-Year College Workshop Project</a:t>
            </a:r>
            <a:r>
              <a:rPr lang="en-US" sz="2000" dirty="0" smtClean="0"/>
              <a:t> (1991-2005) (Curtis </a:t>
            </a:r>
            <a:r>
              <a:rPr lang="en-US" sz="2000" dirty="0" err="1" smtClean="0"/>
              <a:t>Hieggelke</a:t>
            </a:r>
            <a:r>
              <a:rPr lang="en-US" sz="2000" dirty="0" smtClean="0"/>
              <a:t>, Joliet Junior College, and Tom </a:t>
            </a:r>
            <a:r>
              <a:rPr lang="en-US" sz="2000" dirty="0" err="1" smtClean="0"/>
              <a:t>O’Kuma</a:t>
            </a:r>
            <a:r>
              <a:rPr lang="en-US" sz="2000" dirty="0" smtClean="0"/>
              <a:t>, Lee College)</a:t>
            </a:r>
          </a:p>
          <a:p>
            <a:pPr lvl="1"/>
            <a:r>
              <a:rPr lang="en-US" sz="1600" dirty="0" smtClean="0"/>
              <a:t>Three Day Intensive Workshops at TYC Sites around the Country emphasizing current curriculum and technology and their implementation into the physics classroom</a:t>
            </a:r>
          </a:p>
          <a:p>
            <a:pPr lvl="1"/>
            <a:r>
              <a:rPr lang="en-US" sz="1600" dirty="0" smtClean="0"/>
              <a:t>61 workshops, hosted by 23 different TYC, 52 different workshop leaders, 1,304 participants from 46 different states, Puerto Rico, and Marshall Islands, 336 different TYCs, and 92 different high schools (</a:t>
            </a:r>
            <a:r>
              <a:rPr lang="en-US" sz="1600" u="sng" dirty="0" smtClean="0">
                <a:hlinkClick r:id="rId3"/>
              </a:rPr>
              <a:t>http://tycphysics.org</a:t>
            </a:r>
            <a:r>
              <a:rPr lang="en-US" sz="1600" dirty="0" smtClean="0"/>
              <a:t>)</a:t>
            </a:r>
          </a:p>
          <a:p>
            <a:r>
              <a:rPr lang="en-US" sz="2000" dirty="0" smtClean="0"/>
              <a:t> </a:t>
            </a:r>
            <a:r>
              <a:rPr lang="en-US" sz="2000" b="1" dirty="0" smtClean="0"/>
              <a:t>PEPTYC Project</a:t>
            </a:r>
            <a:r>
              <a:rPr lang="en-US" sz="2000" dirty="0" smtClean="0"/>
              <a:t> (1991-2004) (Robert Beck Clark, Texas A&amp;M University, and Tom </a:t>
            </a:r>
            <a:r>
              <a:rPr lang="en-US" sz="2000" dirty="0" err="1" smtClean="0"/>
              <a:t>O’Kuma</a:t>
            </a:r>
            <a:r>
              <a:rPr lang="en-US" sz="2000" dirty="0" smtClean="0"/>
              <a:t>, Lee College)</a:t>
            </a:r>
          </a:p>
          <a:p>
            <a:pPr lvl="1"/>
            <a:r>
              <a:rPr lang="en-US" sz="1600" dirty="0" smtClean="0"/>
              <a:t>One or two year programs with 2 week intensive May Institutes (“Physics Boot Camps”) and 2 academic year follow-ups at Texas Section AAPT meetings</a:t>
            </a:r>
          </a:p>
          <a:p>
            <a:pPr lvl="1"/>
            <a:r>
              <a:rPr lang="en-US" sz="1600" dirty="0" smtClean="0"/>
              <a:t>Modern physics topics and pedagogical curriculum topics</a:t>
            </a:r>
          </a:p>
          <a:p>
            <a:pPr lvl="1"/>
            <a:r>
              <a:rPr lang="en-US" sz="1600" dirty="0" smtClean="0"/>
              <a:t>7 programs, 148 TYC faculty representing 128 TYCs, 35 states and Puerto Rico</a:t>
            </a:r>
          </a:p>
          <a:p>
            <a:r>
              <a:rPr lang="en-US" sz="2000" dirty="0" smtClean="0"/>
              <a:t> </a:t>
            </a:r>
          </a:p>
          <a:p>
            <a:pPr eaLnBrk="1" hangingPunct="1"/>
            <a:endParaRPr lang="en-US" sz="2000" dirty="0" smtClean="0"/>
          </a:p>
        </p:txBody>
      </p:sp>
      <p:sp>
        <p:nvSpPr>
          <p:cNvPr id="6" name="Date Placeholder 5"/>
          <p:cNvSpPr>
            <a:spLocks noGrp="1"/>
          </p:cNvSpPr>
          <p:nvPr>
            <p:ph type="dt" sz="half" idx="10"/>
          </p:nvPr>
        </p:nvSpPr>
        <p:spPr/>
        <p:txBody>
          <a:bodyPr/>
          <a:lstStyle/>
          <a:p>
            <a:pPr>
              <a:defRPr/>
            </a:pPr>
            <a:r>
              <a:rPr lang="en-US" smtClean="0"/>
              <a:t>6/25/2010</a:t>
            </a:r>
            <a:endParaRPr lang="en-US"/>
          </a:p>
        </p:txBody>
      </p:sp>
      <p:sp>
        <p:nvSpPr>
          <p:cNvPr id="7" name="Slide Number Placeholder 6"/>
          <p:cNvSpPr>
            <a:spLocks noGrp="1"/>
          </p:cNvSpPr>
          <p:nvPr>
            <p:ph type="sldNum" sz="quarter" idx="12"/>
          </p:nvPr>
        </p:nvSpPr>
        <p:spPr/>
        <p:txBody>
          <a:bodyPr/>
          <a:lstStyle/>
          <a:p>
            <a:pPr>
              <a:defRPr/>
            </a:pPr>
            <a:fld id="{AACE83B0-4C24-471C-BCC9-EF6458FBE0C2}" type="slidenum">
              <a:rPr lang="en-US" smtClean="0"/>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2985</TotalTime>
  <Words>835</Words>
  <Application>Microsoft Office PowerPoint</Application>
  <PresentationFormat>On-screen Show (4:3)</PresentationFormat>
  <Paragraphs>148</Paragraphs>
  <Slides>13</Slides>
  <Notes>8</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Default Design</vt:lpstr>
      <vt:lpstr> History of the Two-Year College  Physics Faculty in the AAPT   </vt:lpstr>
      <vt:lpstr>AAPT’s Mission AAPT was founded in 1930 to enhance the understanding and appreciation of physics through teaching.</vt:lpstr>
      <vt:lpstr>Governance</vt:lpstr>
      <vt:lpstr>Council</vt:lpstr>
      <vt:lpstr>18 Area Committees</vt:lpstr>
      <vt:lpstr>Slide 6</vt:lpstr>
      <vt:lpstr>AAPT TYC Physics</vt:lpstr>
      <vt:lpstr>AAPT TYC Physics</vt:lpstr>
      <vt:lpstr>AAPT TYC Physics</vt:lpstr>
      <vt:lpstr>AAPT TYC Physics</vt:lpstr>
      <vt:lpstr>AAPT TYC Physics</vt:lpstr>
      <vt:lpstr>AAPT TYC Physics</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Warren Hein</dc:creator>
  <cp:lastModifiedBy>Warren Hein</cp:lastModifiedBy>
  <cp:revision>186</cp:revision>
  <dcterms:created xsi:type="dcterms:W3CDTF">2009-01-19T21:13:31Z</dcterms:created>
  <dcterms:modified xsi:type="dcterms:W3CDTF">2010-06-25T15:00:12Z</dcterms:modified>
</cp:coreProperties>
</file>