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0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4" r:id="rId10"/>
    <p:sldId id="265" r:id="rId11"/>
    <p:sldId id="267" r:id="rId12"/>
    <p:sldId id="268" r:id="rId13"/>
    <p:sldId id="269" r:id="rId14"/>
    <p:sldId id="271" r:id="rId15"/>
    <p:sldId id="270" r:id="rId16"/>
    <p:sldId id="263" r:id="rId17"/>
  </p:sldIdLst>
  <p:sldSz cx="9144000" cy="6858000" type="screen4x3"/>
  <p:notesSz cx="69977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6720" autoAdjust="0"/>
  </p:normalViewPr>
  <p:slideViewPr>
    <p:cSldViewPr>
      <p:cViewPr varScale="1">
        <p:scale>
          <a:sx n="60" d="100"/>
          <a:sy n="60" d="100"/>
        </p:scale>
        <p:origin x="-142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2337" cy="464185"/>
          </a:xfrm>
          <a:prstGeom prst="rect">
            <a:avLst/>
          </a:prstGeom>
        </p:spPr>
        <p:txBody>
          <a:bodyPr vert="horz" lIns="93031" tIns="46516" rIns="93031" bIns="4651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3744" y="0"/>
            <a:ext cx="3032337" cy="464185"/>
          </a:xfrm>
          <a:prstGeom prst="rect">
            <a:avLst/>
          </a:prstGeom>
        </p:spPr>
        <p:txBody>
          <a:bodyPr vert="horz" lIns="93031" tIns="46516" rIns="93031" bIns="46516" rtlCol="0"/>
          <a:lstStyle>
            <a:lvl1pPr algn="r">
              <a:defRPr sz="1200"/>
            </a:lvl1pPr>
          </a:lstStyle>
          <a:p>
            <a:fld id="{8581841C-84A5-4BFD-A143-A13F5F688DA2}" type="datetimeFigureOut">
              <a:rPr lang="en-US" smtClean="0"/>
              <a:pPr/>
              <a:t>6/25/2010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031" tIns="46516" rIns="93031" bIns="4651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9770" y="4409758"/>
            <a:ext cx="5598160" cy="4177665"/>
          </a:xfrm>
          <a:prstGeom prst="rect">
            <a:avLst/>
          </a:prstGeom>
        </p:spPr>
        <p:txBody>
          <a:bodyPr vert="horz" lIns="93031" tIns="46516" rIns="93031" bIns="4651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32337" cy="464185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3744" y="8817904"/>
            <a:ext cx="3032337" cy="464185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lvl1pPr algn="r">
              <a:defRPr sz="1200"/>
            </a:lvl1pPr>
          </a:lstStyle>
          <a:p>
            <a:fld id="{B2D7730F-4B8F-404F-9867-9677D18E79D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D7730F-4B8F-404F-9867-9677D18E79D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Repeat of series of lectures @ NIU by Geography Dept (Spring 2007, ‘Are We On Thin</a:t>
            </a:r>
            <a:r>
              <a:rPr lang="en-US" baseline="0" dirty="0" smtClean="0"/>
              <a:t> Ice’)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D7730F-4B8F-404F-9867-9677D18E79D7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Harrisburg, PA 2005 court decision</a:t>
            </a:r>
          </a:p>
          <a:p>
            <a:r>
              <a:rPr lang="en-US" dirty="0" smtClean="0"/>
              <a:t>Rabbi &amp; Presbyterian Minister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D7730F-4B8F-404F-9867-9677D18E79D7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Brian</a:t>
            </a:r>
            <a:r>
              <a:rPr lang="en-US" baseline="0" dirty="0" smtClean="0"/>
              <a:t> Fox on actual 200</a:t>
            </a:r>
            <a:r>
              <a:rPr lang="en-US" baseline="30000" dirty="0" smtClean="0"/>
              <a:t>th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BDay</a:t>
            </a:r>
            <a:endParaRPr lang="en-US" baseline="0" dirty="0" smtClean="0"/>
          </a:p>
          <a:p>
            <a:r>
              <a:rPr lang="en-US" baseline="0" dirty="0" smtClean="0"/>
              <a:t>Voyage of Beagle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D7730F-4B8F-404F-9867-9677D18E79D7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Steffen:</a:t>
            </a:r>
            <a:r>
              <a:rPr lang="en-US" baseline="0" dirty="0" smtClean="0"/>
              <a:t> Participating Scientist, </a:t>
            </a:r>
            <a:r>
              <a:rPr lang="en-US" baseline="0" dirty="0" err="1" smtClean="0"/>
              <a:t>Kepler</a:t>
            </a:r>
            <a:r>
              <a:rPr lang="en-US" baseline="0" dirty="0" smtClean="0"/>
              <a:t> Mission,  FERMILAB: “Detecting additional planets in transiting systems using transit timing variations”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D7730F-4B8F-404F-9867-9677D18E79D7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Student response</a:t>
            </a:r>
            <a:r>
              <a:rPr lang="en-US" baseline="0" dirty="0" smtClean="0"/>
              <a:t> positive in write ups (extra credit)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D7730F-4B8F-404F-9867-9677D18E79D7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Audience is</a:t>
            </a:r>
          </a:p>
          <a:p>
            <a:r>
              <a:rPr lang="en-US" dirty="0" smtClean="0"/>
              <a:t>Non-scientific</a:t>
            </a:r>
          </a:p>
          <a:p>
            <a:r>
              <a:rPr lang="en-US" dirty="0" smtClean="0"/>
              <a:t>Non-specialist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D7730F-4B8F-404F-9867-9677D18E79D7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title ‘Asset Earth’ allows us t</a:t>
            </a:r>
            <a:r>
              <a:rPr lang="en-US" baseline="0" dirty="0" smtClean="0"/>
              <a:t>o present topics over a broad range of topics, from earth science &amp; geology to bio and meteorology &amp; economics</a:t>
            </a:r>
          </a:p>
          <a:p>
            <a:r>
              <a:rPr lang="en-US" baseline="0" dirty="0" smtClean="0"/>
              <a:t>Improve scientific literacy</a:t>
            </a:r>
          </a:p>
          <a:p>
            <a:r>
              <a:rPr lang="en-US" baseline="0" dirty="0" smtClean="0"/>
              <a:t>“Asset Earth” title developed/coined by </a:t>
            </a:r>
            <a:r>
              <a:rPr lang="en-US" baseline="0" dirty="0" err="1" smtClean="0"/>
              <a:t>Comm</a:t>
            </a:r>
            <a:r>
              <a:rPr lang="en-US" baseline="0" dirty="0" smtClean="0"/>
              <a:t> Ed Dept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D7730F-4B8F-404F-9867-9677D18E79D7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Refreshments</a:t>
            </a:r>
          </a:p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had ‘seismic</a:t>
            </a:r>
            <a:r>
              <a:rPr lang="en-US" baseline="0" dirty="0" smtClean="0"/>
              <a:t> eruption cookies’</a:t>
            </a:r>
          </a:p>
          <a:p>
            <a:r>
              <a:rPr lang="en-US" baseline="0" dirty="0" smtClean="0"/>
              <a:t>Informal dinner with speaker before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D7730F-4B8F-404F-9867-9677D18E79D7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Selection</a:t>
            </a:r>
            <a:r>
              <a:rPr lang="en-US" baseline="0" dirty="0" smtClean="0"/>
              <a:t> of speaker critical, have to be a presentation that is not laden with jargon &amp; facts/graphs.  Also, presentation (note not a lecture) is to be entertaining as possible.  </a:t>
            </a:r>
          </a:p>
          <a:p>
            <a:r>
              <a:rPr lang="en-US" baseline="0" dirty="0" err="1" smtClean="0"/>
              <a:t>Comm</a:t>
            </a:r>
            <a:r>
              <a:rPr lang="en-US" baseline="0" dirty="0" smtClean="0"/>
              <a:t> Ed</a:t>
            </a:r>
          </a:p>
          <a:p>
            <a:r>
              <a:rPr lang="en-US" baseline="0" dirty="0" smtClean="0"/>
              <a:t>	advertisements in program catalogue(s)</a:t>
            </a:r>
          </a:p>
          <a:p>
            <a:r>
              <a:rPr lang="en-US" baseline="0" dirty="0" smtClean="0"/>
              <a:t>	flyers in slides</a:t>
            </a:r>
          </a:p>
          <a:p>
            <a:r>
              <a:rPr lang="en-US" baseline="0" dirty="0" smtClean="0"/>
              <a:t>M&amp;C</a:t>
            </a:r>
          </a:p>
          <a:p>
            <a:r>
              <a:rPr lang="en-US" baseline="0" dirty="0" smtClean="0"/>
              <a:t>	when possible</a:t>
            </a:r>
          </a:p>
          <a:p>
            <a:r>
              <a:rPr lang="en-US" baseline="0" dirty="0" smtClean="0"/>
              <a:t>	electronic bill board on road</a:t>
            </a:r>
          </a:p>
          <a:p>
            <a:r>
              <a:rPr lang="en-US" baseline="0" dirty="0" smtClean="0"/>
              <a:t>	radio announcements</a:t>
            </a:r>
          </a:p>
          <a:p>
            <a:r>
              <a:rPr lang="en-US" baseline="0" dirty="0" smtClean="0"/>
              <a:t>	PSA</a:t>
            </a:r>
          </a:p>
          <a:p>
            <a:r>
              <a:rPr lang="en-US" baseline="0" dirty="0" smtClean="0"/>
              <a:t>Speaker needs to focus on typical non-specialist audience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D7730F-4B8F-404F-9867-9677D18E79D7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addition to traditional</a:t>
            </a:r>
            <a:r>
              <a:rPr lang="en-US" baseline="0" dirty="0" smtClean="0"/>
              <a:t> campus-flyers and posters (as shown in these slides)</a:t>
            </a:r>
          </a:p>
          <a:p>
            <a:endParaRPr lang="en-US" baseline="0" dirty="0" smtClean="0"/>
          </a:p>
          <a:p>
            <a:r>
              <a:rPr lang="en-US" baseline="0" dirty="0" smtClean="0"/>
              <a:t>Appropriate professional organizations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D7730F-4B8F-404F-9867-9677D18E79D7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Booked as an EA of IRIS, also provides</a:t>
            </a:r>
            <a:r>
              <a:rPr lang="en-US" baseline="0" dirty="0" smtClean="0"/>
              <a:t> AS1 seismometer &amp; seismologic expertise</a:t>
            </a:r>
            <a:endParaRPr lang="en-US" dirty="0" smtClean="0"/>
          </a:p>
          <a:p>
            <a:r>
              <a:rPr lang="en-US" dirty="0" smtClean="0"/>
              <a:t>Coincided with grand</a:t>
            </a:r>
            <a:r>
              <a:rPr lang="en-US" baseline="0" dirty="0" smtClean="0"/>
              <a:t> opening of Science building</a:t>
            </a:r>
          </a:p>
          <a:p>
            <a:r>
              <a:rPr lang="en-US" baseline="0" dirty="0" smtClean="0"/>
              <a:t>Sent letters in previous spring &amp; in fall</a:t>
            </a:r>
          </a:p>
          <a:p>
            <a:r>
              <a:rPr lang="en-US" baseline="0" dirty="0" smtClean="0"/>
              <a:t>Pre-presentation dinner in </a:t>
            </a:r>
            <a:r>
              <a:rPr lang="en-US" baseline="0" dirty="0" err="1" smtClean="0"/>
              <a:t>Sci</a:t>
            </a:r>
            <a:r>
              <a:rPr lang="en-US" baseline="0" dirty="0" smtClean="0"/>
              <a:t> building with Stein, administrators &amp; faculty (started tradition)</a:t>
            </a:r>
          </a:p>
          <a:p>
            <a:r>
              <a:rPr lang="en-US" baseline="0" dirty="0" smtClean="0"/>
              <a:t>Distinguished lecturers picked by IRIS that are dynamic &amp; used to speaking to public</a:t>
            </a:r>
          </a:p>
          <a:p>
            <a:r>
              <a:rPr lang="en-US" baseline="0" dirty="0" smtClean="0"/>
              <a:t>	talks well thought out &amp; designed so all from newbie to specialist benefits</a:t>
            </a:r>
          </a:p>
          <a:p>
            <a:r>
              <a:rPr lang="en-US" baseline="0" dirty="0" smtClean="0"/>
              <a:t>IRIS provides poster give-ways</a:t>
            </a:r>
          </a:p>
          <a:p>
            <a:r>
              <a:rPr lang="en-US" baseline="0" dirty="0" smtClean="0"/>
              <a:t>Based on reviews, clear there was a distinct interest and hunger for these types of presentations</a:t>
            </a:r>
          </a:p>
          <a:p>
            <a:r>
              <a:rPr lang="en-US" baseline="0" dirty="0" smtClean="0"/>
              <a:t>	made clear that this should the beginning of something…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D7730F-4B8F-404F-9867-9677D18E79D7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‘In house’ speakers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D7730F-4B8F-404F-9867-9677D18E79D7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Atwater</a:t>
            </a:r>
            <a:r>
              <a:rPr lang="en-US" baseline="0" dirty="0" smtClean="0"/>
              <a:t>: Discover TV, Time magazine</a:t>
            </a:r>
          </a:p>
          <a:p>
            <a:r>
              <a:rPr lang="en-US" baseline="0" dirty="0" smtClean="0"/>
              <a:t>Major EQ in </a:t>
            </a:r>
            <a:r>
              <a:rPr lang="en-US" baseline="0" dirty="0" err="1" smtClean="0"/>
              <a:t>Cascadia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Subduction</a:t>
            </a:r>
            <a:r>
              <a:rPr lang="en-US" baseline="0" dirty="0" smtClean="0"/>
              <a:t> Zone, 1/26/1700, M~9 (8.7 – 9.2)</a:t>
            </a:r>
          </a:p>
          <a:p>
            <a:r>
              <a:rPr lang="en-US" baseline="0" dirty="0" smtClean="0"/>
              <a:t>Proceeds from selling book to ‘Students for Diverse Society”</a:t>
            </a:r>
          </a:p>
          <a:p>
            <a:r>
              <a:rPr lang="en-US" baseline="0" dirty="0" smtClean="0"/>
              <a:t>2</a:t>
            </a:r>
            <a:r>
              <a:rPr lang="en-US" baseline="30000" dirty="0" smtClean="0"/>
              <a:t>nd</a:t>
            </a:r>
            <a:r>
              <a:rPr lang="en-US" baseline="0" dirty="0" smtClean="0"/>
              <a:t> presentation following 7AM on other </a:t>
            </a:r>
            <a:r>
              <a:rPr lang="en-US" baseline="0" dirty="0" err="1" smtClean="0"/>
              <a:t>tsunamigenic</a:t>
            </a:r>
            <a:r>
              <a:rPr lang="en-US" baseline="0" dirty="0" smtClean="0"/>
              <a:t> deposits he has studied around world</a:t>
            </a:r>
          </a:p>
          <a:p>
            <a:r>
              <a:rPr lang="en-US" baseline="0" dirty="0" smtClean="0"/>
              <a:t>1</a:t>
            </a:r>
            <a:r>
              <a:rPr lang="en-US" baseline="30000" dirty="0" smtClean="0"/>
              <a:t>st</a:t>
            </a:r>
            <a:r>
              <a:rPr lang="en-US" baseline="0" dirty="0" smtClean="0"/>
              <a:t> Renewable Energy Fair in Summer 2007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D7730F-4B8F-404F-9867-9677D18E79D7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BC39E-B8A0-4F84-9846-083881DFEFD2}" type="datetimeFigureOut">
              <a:rPr lang="en-US" smtClean="0"/>
              <a:pPr/>
              <a:t>6/25/2010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1AACF-CE90-4B9C-879F-D3FB7326B91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BC39E-B8A0-4F84-9846-083881DFEFD2}" type="datetimeFigureOut">
              <a:rPr lang="en-US" smtClean="0"/>
              <a:pPr/>
              <a:t>6/25/2010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1AACF-CE90-4B9C-879F-D3FB7326B9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BC39E-B8A0-4F84-9846-083881DFEFD2}" type="datetimeFigureOut">
              <a:rPr lang="en-US" smtClean="0"/>
              <a:pPr/>
              <a:t>6/25/2010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1AACF-CE90-4B9C-879F-D3FB7326B9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BC39E-B8A0-4F84-9846-083881DFEFD2}" type="datetimeFigureOut">
              <a:rPr lang="en-US" smtClean="0"/>
              <a:pPr/>
              <a:t>6/25/2010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1AACF-CE90-4B9C-879F-D3FB7326B9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BC39E-B8A0-4F84-9846-083881DFEFD2}" type="datetimeFigureOut">
              <a:rPr lang="en-US" smtClean="0"/>
              <a:pPr/>
              <a:t>6/25/2010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1AACF-CE90-4B9C-879F-D3FB7326B9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BC39E-B8A0-4F84-9846-083881DFEFD2}" type="datetimeFigureOut">
              <a:rPr lang="en-US" smtClean="0"/>
              <a:pPr/>
              <a:t>6/25/2010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1AACF-CE90-4B9C-879F-D3FB7326B9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BC39E-B8A0-4F84-9846-083881DFEFD2}" type="datetimeFigureOut">
              <a:rPr lang="en-US" smtClean="0"/>
              <a:pPr/>
              <a:t>6/25/2010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1AACF-CE90-4B9C-879F-D3FB7326B9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BC39E-B8A0-4F84-9846-083881DFEFD2}" type="datetimeFigureOut">
              <a:rPr lang="en-US" smtClean="0"/>
              <a:pPr/>
              <a:t>6/25/2010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1AACF-CE90-4B9C-879F-D3FB7326B9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BC39E-B8A0-4F84-9846-083881DFEFD2}" type="datetimeFigureOut">
              <a:rPr lang="en-US" smtClean="0"/>
              <a:pPr/>
              <a:t>6/25/2010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1AACF-CE90-4B9C-879F-D3FB7326B9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BC39E-B8A0-4F84-9846-083881DFEFD2}" type="datetimeFigureOut">
              <a:rPr lang="en-US" smtClean="0"/>
              <a:pPr/>
              <a:t>6/25/2010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1AACF-CE90-4B9C-879F-D3FB7326B91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C88BC39E-B8A0-4F84-9846-083881DFEFD2}" type="datetimeFigureOut">
              <a:rPr lang="en-US" smtClean="0"/>
              <a:pPr/>
              <a:t>6/25/2010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2991AACF-CE90-4B9C-879F-D3FB7326B9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C88BC39E-B8A0-4F84-9846-083881DFEFD2}" type="datetimeFigureOut">
              <a:rPr lang="en-US" smtClean="0"/>
              <a:pPr/>
              <a:t>6/25/2010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2991AACF-CE90-4B9C-879F-D3FB7326B91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Leon_M._Lederman.jpg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is.edu/hq" TargetMode="External"/><Relationship Id="rId2" Type="http://schemas.openxmlformats.org/officeDocument/2006/relationships/hyperlink" Target="mailto:dvoorhees@waubonsee.edu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nsf.gov/" TargetMode="External"/><Relationship Id="rId5" Type="http://schemas.openxmlformats.org/officeDocument/2006/relationships/hyperlink" Target="http://www.iris.edu/hq/about_iris" TargetMode="External"/><Relationship Id="rId4" Type="http://schemas.openxmlformats.org/officeDocument/2006/relationships/image" Target="../media/image10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hyperlink" Target="http://www.iris.edu/hq" TargetMode="External"/><Relationship Id="rId7" Type="http://schemas.openxmlformats.org/officeDocument/2006/relationships/hyperlink" Target="http://www.iris.edu/hq/programs/education_and_outreach/distinguished_lectureship/past_speakers/stein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gif"/><Relationship Id="rId5" Type="http://schemas.openxmlformats.org/officeDocument/2006/relationships/image" Target="../media/image11.gif"/><Relationship Id="rId4" Type="http://schemas.openxmlformats.org/officeDocument/2006/relationships/image" Target="../media/image10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is.edu/hq/programs/education_and_outreach/distinguished_lectureship/past_speakers/atwater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gif"/><Relationship Id="rId5" Type="http://schemas.openxmlformats.org/officeDocument/2006/relationships/image" Target="../media/image11.gif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81000" y="4038600"/>
            <a:ext cx="7086600" cy="914400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“Asset Earth” as a method of </a:t>
            </a:r>
            <a:r>
              <a:rPr lang="en-US" sz="3600" dirty="0" smtClean="0"/>
              <a:t>building community  at Waubonsee </a:t>
            </a:r>
            <a:r>
              <a:rPr lang="en-US" sz="3600" dirty="0"/>
              <a:t>Community College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3100" dirty="0" smtClean="0"/>
              <a:t>David H Voorhees</a:t>
            </a:r>
            <a:br>
              <a:rPr lang="en-US" sz="3100" dirty="0" smtClean="0"/>
            </a:br>
            <a:r>
              <a:rPr lang="en-US" sz="3100" dirty="0" smtClean="0"/>
              <a:t>Sugar Grove, IL</a:t>
            </a:r>
            <a:endParaRPr lang="en-US" sz="3100" dirty="0"/>
          </a:p>
        </p:txBody>
      </p:sp>
      <p:pic>
        <p:nvPicPr>
          <p:cNvPr id="38915" name="Picture 3" descr="C:\Users\Dave\Desktop\AssetErtbann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914400"/>
            <a:ext cx="1752600" cy="6919512"/>
          </a:xfrm>
          <a:prstGeom prst="rect">
            <a:avLst/>
          </a:prstGeom>
          <a:noFill/>
        </p:spPr>
      </p:pic>
      <p:pic>
        <p:nvPicPr>
          <p:cNvPr id="41985" name="Picture 1" descr="C:\Users\Dave\Documents\WCC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5800687"/>
            <a:ext cx="3505200" cy="1057313"/>
          </a:xfrm>
          <a:prstGeom prst="rect">
            <a:avLst/>
          </a:prstGeom>
          <a:noFill/>
        </p:spPr>
      </p:pic>
      <p:pic>
        <p:nvPicPr>
          <p:cNvPr id="30722" name="Picture 2" descr="http://serc.carleton.edu/images/geo2yc/banne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591675" cy="95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Spring 2008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773936"/>
            <a:ext cx="4038600" cy="5084064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Global Climate Change and the IPCC</a:t>
            </a:r>
          </a:p>
          <a:p>
            <a:pPr>
              <a:buNone/>
            </a:pPr>
            <a:endParaRPr lang="en-US" b="1" dirty="0" smtClean="0"/>
          </a:p>
          <a:p>
            <a:r>
              <a:rPr lang="en-US" b="1" dirty="0" err="1" smtClean="0"/>
              <a:t>Waterworld</a:t>
            </a:r>
            <a:r>
              <a:rPr lang="en-US" b="1" dirty="0" smtClean="0"/>
              <a:t>: Global Oceans, Ice and Climate Change</a:t>
            </a:r>
          </a:p>
          <a:p>
            <a:pPr lvl="1"/>
            <a:r>
              <a:rPr lang="en-US" b="1" dirty="0" smtClean="0"/>
              <a:t>Dr. Paul </a:t>
            </a:r>
            <a:r>
              <a:rPr lang="en-US" b="1" dirty="0" err="1" smtClean="0"/>
              <a:t>Loubere</a:t>
            </a:r>
            <a:r>
              <a:rPr lang="en-US" b="1" dirty="0" smtClean="0"/>
              <a:t>, NIU</a:t>
            </a:r>
          </a:p>
          <a:p>
            <a:endParaRPr lang="en-US" b="1" dirty="0" smtClean="0"/>
          </a:p>
          <a:p>
            <a:r>
              <a:rPr lang="en-US" b="1" dirty="0" smtClean="0"/>
              <a:t>Slowing Climate Change: Our Responsibility, Our Options</a:t>
            </a:r>
          </a:p>
          <a:p>
            <a:pPr lvl="1"/>
            <a:r>
              <a:rPr lang="en-US" b="1" dirty="0" smtClean="0"/>
              <a:t>Dr. David </a:t>
            </a:r>
            <a:r>
              <a:rPr lang="en-US" b="1" dirty="0" err="1" smtClean="0"/>
              <a:t>Goldblum</a:t>
            </a:r>
            <a:r>
              <a:rPr lang="en-US" b="1" dirty="0" smtClean="0"/>
              <a:t>, NIU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en-US"/>
          </a:p>
        </p:txBody>
      </p:sp>
      <p:pic>
        <p:nvPicPr>
          <p:cNvPr id="27649" name="Picture 1" descr="F:\AssetErtCliChn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53319" y="381000"/>
            <a:ext cx="4890681" cy="6191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Fall 2008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smtClean="0"/>
              <a:t>Second Annual Renewable Energy Fair</a:t>
            </a:r>
          </a:p>
          <a:p>
            <a:pPr lvl="1"/>
            <a:r>
              <a:rPr lang="en-US" dirty="0" smtClean="0"/>
              <a:t>Day long event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Flock of Dodos</a:t>
            </a:r>
          </a:p>
          <a:p>
            <a:pPr lvl="1"/>
            <a:r>
              <a:rPr lang="en-US" dirty="0" smtClean="0"/>
              <a:t>The Evolution - Intelligent Design Circus</a:t>
            </a:r>
          </a:p>
          <a:p>
            <a:pPr lvl="1"/>
            <a:r>
              <a:rPr lang="en-US" dirty="0" smtClean="0"/>
              <a:t>Panel discussion</a:t>
            </a:r>
          </a:p>
          <a:p>
            <a:pPr lvl="2"/>
            <a:r>
              <a:rPr lang="en-US" dirty="0" smtClean="0"/>
              <a:t>2 WCC </a:t>
            </a:r>
            <a:r>
              <a:rPr lang="en-US" dirty="0" err="1" smtClean="0"/>
              <a:t>sci</a:t>
            </a:r>
            <a:r>
              <a:rPr lang="en-US" dirty="0" smtClean="0"/>
              <a:t> faculty</a:t>
            </a:r>
          </a:p>
          <a:p>
            <a:pPr lvl="2"/>
            <a:r>
              <a:rPr lang="en-US" dirty="0" smtClean="0"/>
              <a:t>2 clergy</a:t>
            </a:r>
            <a:endParaRPr lang="en-US" dirty="0"/>
          </a:p>
        </p:txBody>
      </p:sp>
      <p:pic>
        <p:nvPicPr>
          <p:cNvPr id="135170" name="Picture 2" descr="http://chat.wcc.cc.il.us/~earth/flock-of-dodo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38260" y="0"/>
            <a:ext cx="450573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Spring 2008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Charles Darwin</a:t>
            </a:r>
          </a:p>
          <a:p>
            <a:pPr lvl="1"/>
            <a:r>
              <a:rPr lang="en-US" dirty="0" smtClean="0"/>
              <a:t>12 Feb 2009</a:t>
            </a:r>
          </a:p>
          <a:p>
            <a:pPr lvl="1"/>
            <a:r>
              <a:rPr lang="en-US" dirty="0" smtClean="0"/>
              <a:t>200</a:t>
            </a:r>
            <a:r>
              <a:rPr lang="en-US" baseline="30000" dirty="0" smtClean="0"/>
              <a:t>th</a:t>
            </a:r>
            <a:r>
              <a:rPr lang="en-US" dirty="0" smtClean="0"/>
              <a:t> birthday</a:t>
            </a:r>
          </a:p>
          <a:p>
            <a:pPr lvl="1"/>
            <a:r>
              <a:rPr lang="en-US" dirty="0" smtClean="0"/>
              <a:t>3 performances</a:t>
            </a:r>
          </a:p>
          <a:p>
            <a:pPr lvl="1"/>
            <a:r>
              <a:rPr lang="en-US" dirty="0" err="1" smtClean="0"/>
              <a:t>Jr</a:t>
            </a:r>
            <a:r>
              <a:rPr lang="en-US" dirty="0" smtClean="0"/>
              <a:t> &amp; </a:t>
            </a:r>
            <a:r>
              <a:rPr lang="en-US" dirty="0" err="1" smtClean="0"/>
              <a:t>Sr</a:t>
            </a:r>
            <a:r>
              <a:rPr lang="en-US" dirty="0" smtClean="0"/>
              <a:t> HS</a:t>
            </a:r>
          </a:p>
          <a:p>
            <a:pPr lvl="1"/>
            <a:endParaRPr lang="en-US" dirty="0"/>
          </a:p>
        </p:txBody>
      </p:sp>
      <p:pic>
        <p:nvPicPr>
          <p:cNvPr id="138242" name="Picture 2" descr="http://chat.wcc.cc.il.us/~earth/Darw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102177"/>
            <a:ext cx="5519208" cy="64510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Fall 2009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800600" cy="4623816"/>
          </a:xfrm>
        </p:spPr>
        <p:txBody>
          <a:bodyPr/>
          <a:lstStyle/>
          <a:p>
            <a:r>
              <a:rPr lang="en-US" dirty="0" smtClean="0"/>
              <a:t>IYA</a:t>
            </a:r>
          </a:p>
          <a:p>
            <a:pPr lvl="1"/>
            <a:r>
              <a:rPr lang="en-US" dirty="0" smtClean="0"/>
              <a:t>Joe </a:t>
            </a:r>
            <a:r>
              <a:rPr lang="en-US" dirty="0" err="1" smtClean="0"/>
              <a:t>DalSanto</a:t>
            </a:r>
            <a:endParaRPr lang="en-US" dirty="0" smtClean="0"/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Space Shuttle</a:t>
            </a:r>
          </a:p>
          <a:p>
            <a:pPr lvl="1"/>
            <a:r>
              <a:rPr lang="en-US" dirty="0" smtClean="0"/>
              <a:t>Jason  Steffen - 8 Oct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NASA </a:t>
            </a:r>
            <a:r>
              <a:rPr lang="en-US" dirty="0" err="1" smtClean="0">
                <a:solidFill>
                  <a:srgbClr val="FF0000"/>
                </a:solidFill>
              </a:rPr>
              <a:t>Kepler</a:t>
            </a:r>
            <a:r>
              <a:rPr lang="en-US" dirty="0" smtClean="0">
                <a:solidFill>
                  <a:srgbClr val="FF0000"/>
                </a:solidFill>
              </a:rPr>
              <a:t>  Scientist</a:t>
            </a:r>
          </a:p>
          <a:p>
            <a:pPr lvl="1"/>
            <a:r>
              <a:rPr lang="en-US" dirty="0" smtClean="0"/>
              <a:t>Dr Leon Lederman – 12 Nov</a:t>
            </a:r>
          </a:p>
          <a:p>
            <a:pPr lvl="2"/>
            <a:r>
              <a:rPr lang="en-US" dirty="0" err="1" smtClean="0"/>
              <a:t>Fermilab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39268" name="Picture 4" descr="http://upload.wikimedia.org/wikipedia/commons/thumb/1/1b/Leon_M._Lederman.jpg/225px-Leon_M._Lederman.jpg">
            <a:hlinkClick r:id="rId3" tooltip="Leon M. Lederman.jpg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0800" y="4057227"/>
            <a:ext cx="3657600" cy="2747265"/>
          </a:xfrm>
          <a:prstGeom prst="rect">
            <a:avLst/>
          </a:prstGeom>
          <a:noFill/>
        </p:spPr>
      </p:pic>
      <p:pic>
        <p:nvPicPr>
          <p:cNvPr id="6146" name="Picture 2" descr="http://portalhispano.files.wordpress.com/2009/06/kepler-2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9851" y="0"/>
            <a:ext cx="5434149" cy="2971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Spring 2010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Feb </a:t>
            </a:r>
            <a:r>
              <a:rPr lang="en-US" i="1" dirty="0" smtClean="0"/>
              <a:t>- Unlocking the Mystery of Life</a:t>
            </a:r>
          </a:p>
          <a:p>
            <a:pPr lvl="1"/>
            <a:r>
              <a:rPr lang="en-US" dirty="0" smtClean="0"/>
              <a:t>Film &amp; panel discussion</a:t>
            </a:r>
          </a:p>
          <a:p>
            <a:r>
              <a:rPr lang="en-US" dirty="0" smtClean="0"/>
              <a:t>Mar - Jon McBride</a:t>
            </a:r>
          </a:p>
          <a:p>
            <a:pPr lvl="1"/>
            <a:r>
              <a:rPr lang="en-US" dirty="0" smtClean="0"/>
              <a:t>STS 41G Pilot</a:t>
            </a:r>
          </a:p>
          <a:p>
            <a:r>
              <a:rPr lang="en-US" dirty="0" smtClean="0"/>
              <a:t>Apr – Sallie Greenburg</a:t>
            </a:r>
          </a:p>
          <a:p>
            <a:pPr lvl="1"/>
            <a:r>
              <a:rPr lang="en-US" dirty="0" smtClean="0"/>
              <a:t>Carbon Capture and Storage in the Illinois Basin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 descr="NASA Photo: Jon McBrid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3200400"/>
            <a:ext cx="2709496" cy="3276600"/>
          </a:xfrm>
          <a:prstGeom prst="rect">
            <a:avLst/>
          </a:prstGeom>
          <a:noFill/>
        </p:spPr>
      </p:pic>
      <p:pic>
        <p:nvPicPr>
          <p:cNvPr id="4102" name="Picture 6" descr="http://godswings.files.wordpress.com/2009/06/umol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00" y="0"/>
            <a:ext cx="2857500" cy="40290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Asset Earth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Successfully presents &amp; demystifies</a:t>
            </a:r>
          </a:p>
          <a:p>
            <a:pPr lvl="1"/>
            <a:r>
              <a:rPr lang="en-US" dirty="0" smtClean="0"/>
              <a:t>Science</a:t>
            </a:r>
          </a:p>
          <a:p>
            <a:pPr lvl="1"/>
            <a:r>
              <a:rPr lang="en-US" dirty="0" smtClean="0"/>
              <a:t>Issues in news &amp; politics</a:t>
            </a:r>
          </a:p>
          <a:p>
            <a:r>
              <a:rPr lang="en-US" dirty="0" smtClean="0"/>
              <a:t>Successful</a:t>
            </a:r>
          </a:p>
          <a:p>
            <a:pPr lvl="1"/>
            <a:r>
              <a:rPr lang="en-US" dirty="0" smtClean="0"/>
              <a:t>Community  &amp; faculty response</a:t>
            </a:r>
          </a:p>
          <a:p>
            <a:pPr lvl="1"/>
            <a:r>
              <a:rPr lang="en-US" dirty="0" smtClean="0"/>
              <a:t>Student ‘response’</a:t>
            </a:r>
          </a:p>
          <a:p>
            <a:r>
              <a:rPr lang="en-US" dirty="0" smtClean="0"/>
              <a:t>Critical in today’s society</a:t>
            </a:r>
          </a:p>
          <a:p>
            <a:pPr lvl="1"/>
            <a:r>
              <a:rPr lang="en-US" dirty="0" smtClean="0"/>
              <a:t>ESLI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5562600" cy="4623816"/>
          </a:xfrm>
        </p:spPr>
        <p:txBody>
          <a:bodyPr/>
          <a:lstStyle/>
          <a:p>
            <a:r>
              <a:rPr lang="en-US" dirty="0" smtClean="0"/>
              <a:t>For further information</a:t>
            </a:r>
          </a:p>
          <a:p>
            <a:pPr lvl="1"/>
            <a:r>
              <a:rPr lang="en-US" dirty="0" smtClean="0"/>
              <a:t>Contact me</a:t>
            </a:r>
          </a:p>
          <a:p>
            <a:pPr lvl="2"/>
            <a:r>
              <a:rPr lang="en-US" dirty="0" smtClean="0">
                <a:hlinkClick r:id="rId2"/>
              </a:rPr>
              <a:t>dvoorhees@waubonsee.edu</a:t>
            </a:r>
            <a:endParaRPr lang="en-US" dirty="0" smtClean="0"/>
          </a:p>
          <a:p>
            <a:pPr lvl="2"/>
            <a:r>
              <a:rPr lang="en-US" dirty="0" smtClean="0"/>
              <a:t>630.466.2783</a:t>
            </a:r>
          </a:p>
          <a:p>
            <a:pPr lvl="1"/>
            <a:r>
              <a:rPr lang="en-US" dirty="0" smtClean="0"/>
              <a:t>Department web page</a:t>
            </a:r>
          </a:p>
          <a:p>
            <a:pPr lvl="2"/>
            <a:r>
              <a:rPr lang="en-US" dirty="0" smtClean="0"/>
              <a:t>http://chat.wcc.cc.il.us/~earth/index.html</a:t>
            </a:r>
            <a:endParaRPr lang="en-US" dirty="0"/>
          </a:p>
        </p:txBody>
      </p:sp>
      <p:pic>
        <p:nvPicPr>
          <p:cNvPr id="22530" name="Picture 2" descr="clear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" y="-252413"/>
            <a:ext cx="9525" cy="9525"/>
          </a:xfrm>
          <a:prstGeom prst="rect">
            <a:avLst/>
          </a:prstGeom>
          <a:noFill/>
        </p:spPr>
      </p:pic>
      <p:pic>
        <p:nvPicPr>
          <p:cNvPr id="22536" name="Picture 8" descr="clear">
            <a:hlinkClick r:id="rId5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" y="84138"/>
            <a:ext cx="9525" cy="9525"/>
          </a:xfrm>
          <a:prstGeom prst="rect">
            <a:avLst/>
          </a:prstGeom>
          <a:noFill/>
        </p:spPr>
      </p:pic>
      <p:pic>
        <p:nvPicPr>
          <p:cNvPr id="22537" name="Picture 9" descr="clear">
            <a:hlinkClick r:id="rId6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" y="84138"/>
            <a:ext cx="9525" cy="9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Asset Earth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Model is colloquium</a:t>
            </a:r>
          </a:p>
          <a:p>
            <a:r>
              <a:rPr lang="en-US" dirty="0" smtClean="0"/>
              <a:t>General audience</a:t>
            </a:r>
          </a:p>
          <a:p>
            <a:r>
              <a:rPr lang="en-US" dirty="0" smtClean="0"/>
              <a:t>WCC </a:t>
            </a:r>
          </a:p>
          <a:p>
            <a:pPr lvl="1"/>
            <a:r>
              <a:rPr lang="en-US" dirty="0" smtClean="0"/>
              <a:t>Students</a:t>
            </a:r>
          </a:p>
          <a:p>
            <a:pPr lvl="1"/>
            <a:r>
              <a:rPr lang="en-US" dirty="0" smtClean="0"/>
              <a:t>Staff</a:t>
            </a:r>
          </a:p>
          <a:p>
            <a:pPr lvl="1"/>
            <a:r>
              <a:rPr lang="en-US" dirty="0" smtClean="0"/>
              <a:t>Faculty</a:t>
            </a:r>
          </a:p>
          <a:p>
            <a:pPr lvl="1"/>
            <a:r>
              <a:rPr lang="en-US" dirty="0" smtClean="0"/>
              <a:t>community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7889" name="Picture 1" descr="F:\AssetErtSte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70789" y="685801"/>
            <a:ext cx="5173211" cy="563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1773936"/>
            <a:ext cx="4038600" cy="4623816"/>
          </a:xfrm>
        </p:spPr>
        <p:txBody>
          <a:bodyPr/>
          <a:lstStyle/>
          <a:p>
            <a:r>
              <a:rPr lang="en-US" dirty="0" smtClean="0"/>
              <a:t>Scientific literacy</a:t>
            </a:r>
          </a:p>
          <a:p>
            <a:r>
              <a:rPr lang="en-US" dirty="0" smtClean="0"/>
              <a:t>Current topics in science</a:t>
            </a:r>
          </a:p>
          <a:p>
            <a:pPr lvl="1"/>
            <a:r>
              <a:rPr lang="en-US" dirty="0" smtClean="0"/>
              <a:t>Diverse topics</a:t>
            </a:r>
          </a:p>
          <a:p>
            <a:r>
              <a:rPr lang="en-US" dirty="0" smtClean="0"/>
              <a:t>Cross-discipline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6865" name="Picture 1" descr="F:\AssetErtSpr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152400"/>
            <a:ext cx="5933607" cy="762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Typical event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Free</a:t>
            </a:r>
          </a:p>
          <a:p>
            <a:r>
              <a:rPr lang="en-US" dirty="0" smtClean="0"/>
              <a:t>Thursday evening</a:t>
            </a:r>
          </a:p>
          <a:p>
            <a:pPr lvl="1"/>
            <a:r>
              <a:rPr lang="en-US" dirty="0" smtClean="0"/>
              <a:t>80 to 120</a:t>
            </a:r>
          </a:p>
          <a:p>
            <a:r>
              <a:rPr lang="en-US" dirty="0" smtClean="0"/>
              <a:t>1 hour presentation</a:t>
            </a:r>
          </a:p>
          <a:p>
            <a:r>
              <a:rPr lang="en-US" dirty="0" smtClean="0"/>
              <a:t>‘meet-and-greet’</a:t>
            </a:r>
          </a:p>
          <a:p>
            <a:pPr lvl="1"/>
            <a:r>
              <a:rPr lang="en-US" dirty="0" smtClean="0"/>
              <a:t>Book signing?</a:t>
            </a:r>
          </a:p>
          <a:p>
            <a:r>
              <a:rPr lang="en-US" dirty="0" smtClean="0"/>
              <a:t>giveaways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4818" name="Picture 2" descr="F:\AssetErtCliChn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0"/>
            <a:ext cx="541724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to success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Links with </a:t>
            </a:r>
          </a:p>
          <a:p>
            <a:pPr lvl="1"/>
            <a:r>
              <a:rPr lang="en-US" dirty="0" smtClean="0"/>
              <a:t>Community Education</a:t>
            </a:r>
          </a:p>
          <a:p>
            <a:pPr lvl="2"/>
            <a:r>
              <a:rPr lang="en-US" dirty="0" smtClean="0"/>
              <a:t>mailings</a:t>
            </a:r>
          </a:p>
          <a:p>
            <a:pPr lvl="1"/>
            <a:r>
              <a:rPr lang="en-US" dirty="0" smtClean="0"/>
              <a:t>Marketing &amp; Communication</a:t>
            </a:r>
          </a:p>
          <a:p>
            <a:pPr lvl="2"/>
            <a:r>
              <a:rPr lang="en-US" dirty="0" smtClean="0"/>
              <a:t>Press releases</a:t>
            </a:r>
          </a:p>
          <a:p>
            <a:pPr lvl="2"/>
            <a:r>
              <a:rPr lang="en-US" dirty="0" smtClean="0"/>
              <a:t>WCC website</a:t>
            </a:r>
          </a:p>
          <a:p>
            <a:r>
              <a:rPr lang="en-US" dirty="0" smtClean="0"/>
              <a:t>Speaker selection</a:t>
            </a:r>
          </a:p>
          <a:p>
            <a:pPr lvl="1"/>
            <a:r>
              <a:rPr lang="en-US" dirty="0" smtClean="0"/>
              <a:t>WCC faculty </a:t>
            </a:r>
          </a:p>
          <a:p>
            <a:pPr lvl="2"/>
            <a:r>
              <a:rPr lang="en-US" dirty="0" smtClean="0"/>
              <a:t>(red titles)</a:t>
            </a:r>
          </a:p>
          <a:p>
            <a:pPr lvl="1"/>
            <a:r>
              <a:rPr lang="en-US" dirty="0" smtClean="0"/>
              <a:t>Outside WCC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pic>
        <p:nvPicPr>
          <p:cNvPr id="33793" name="Picture 1" descr="F:\AssetErtNewOr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0"/>
            <a:ext cx="563136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advertisements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Letters</a:t>
            </a:r>
          </a:p>
          <a:p>
            <a:pPr lvl="1"/>
            <a:r>
              <a:rPr lang="en-US" dirty="0" smtClean="0"/>
              <a:t>HS &amp; </a:t>
            </a:r>
            <a:r>
              <a:rPr lang="en-US" dirty="0" err="1" smtClean="0"/>
              <a:t>Jr</a:t>
            </a:r>
            <a:r>
              <a:rPr lang="en-US" dirty="0" smtClean="0"/>
              <a:t>  HS</a:t>
            </a:r>
          </a:p>
          <a:p>
            <a:pPr lvl="1"/>
            <a:r>
              <a:rPr lang="en-US" dirty="0" smtClean="0"/>
              <a:t>Local groups</a:t>
            </a:r>
          </a:p>
          <a:p>
            <a:pPr lvl="1"/>
            <a:r>
              <a:rPr lang="en-US" dirty="0" smtClean="0"/>
              <a:t>4y &amp; 2 y schools</a:t>
            </a:r>
          </a:p>
          <a:p>
            <a:r>
              <a:rPr lang="en-US" dirty="0" smtClean="0"/>
              <a:t>Newsletters</a:t>
            </a:r>
          </a:p>
          <a:p>
            <a:pPr lvl="1"/>
            <a:r>
              <a:rPr lang="en-US" dirty="0" smtClean="0"/>
              <a:t>NCGSA</a:t>
            </a:r>
          </a:p>
          <a:p>
            <a:pPr lvl="1"/>
            <a:r>
              <a:rPr lang="en-US" dirty="0" smtClean="0"/>
              <a:t>NAGT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1745" name="Picture 1" descr="F:\AssetErthDodo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1" y="1106522"/>
            <a:ext cx="5867400" cy="74278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event – Fall 2006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38600" cy="4623816"/>
          </a:xfrm>
        </p:spPr>
        <p:txBody>
          <a:bodyPr/>
          <a:lstStyle/>
          <a:p>
            <a:r>
              <a:rPr lang="en-US" b="1" dirty="0" smtClean="0"/>
              <a:t>Giant Earthquakes: Why, Where, When and What We Can Do</a:t>
            </a:r>
          </a:p>
          <a:p>
            <a:r>
              <a:rPr lang="en-US" b="1" dirty="0" smtClean="0"/>
              <a:t>Dr. Seth Stein</a:t>
            </a:r>
          </a:p>
          <a:p>
            <a:pPr lvl="1"/>
            <a:r>
              <a:rPr lang="en-US" b="1" dirty="0" smtClean="0"/>
              <a:t>Northwestern </a:t>
            </a:r>
            <a:r>
              <a:rPr lang="en-US" b="1" dirty="0" err="1" smtClean="0"/>
              <a:t>Univ</a:t>
            </a:r>
            <a:endParaRPr lang="en-US" b="1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IRIS Distinguished Lectureship Series</a:t>
            </a:r>
          </a:p>
          <a:p>
            <a:endParaRPr lang="en-US" dirty="0"/>
          </a:p>
        </p:txBody>
      </p:sp>
      <p:pic>
        <p:nvPicPr>
          <p:cNvPr id="1026" name="Picture 2" descr="clear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" y="-84138"/>
            <a:ext cx="9525" cy="9525"/>
          </a:xfrm>
          <a:prstGeom prst="rect">
            <a:avLst/>
          </a:prstGeom>
          <a:noFill/>
        </p:spPr>
      </p:pic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4419600" y="4322564"/>
            <a:ext cx="4419600" cy="2154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33332F"/>
                </a:solidFill>
                <a:effectLst/>
                <a:latin typeface="Arial" pitchFamily="34" charset="0"/>
                <a:cs typeface="Arial" pitchFamily="34" charset="0"/>
              </a:rPr>
              <a:t>   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                                                                             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The Incorporated Research Institutions for Seismology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 smtClean="0">
              <a:solidFill>
                <a:schemeClr val="tx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chemeClr val="tx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Seismological Society of America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7" name="Picture 13" descr="http://www.iris.edu/hq/files/programs/education_and_outreach/distinguished_lectureship/images/iris_logo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9600" y="2819400"/>
            <a:ext cx="1997898" cy="1676400"/>
          </a:xfrm>
          <a:prstGeom prst="rect">
            <a:avLst/>
          </a:prstGeom>
          <a:noFill/>
        </p:spPr>
      </p:pic>
      <p:pic>
        <p:nvPicPr>
          <p:cNvPr id="1038" name="Picture 14" descr="http://www.iris.edu/hq/files/programs/education_and_outreach/distinguished_lectureship/images/SSA_logo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77000" y="2895600"/>
            <a:ext cx="2152650" cy="552451"/>
          </a:xfrm>
          <a:prstGeom prst="rect">
            <a:avLst/>
          </a:prstGeom>
          <a:noFill/>
        </p:spPr>
      </p:pic>
      <p:pic>
        <p:nvPicPr>
          <p:cNvPr id="1040" name="Picture 16" descr="Dr. Seth Stein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00200" y="4038600"/>
            <a:ext cx="2142524" cy="27493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6" name="Picture 4" descr="http://www.climatecrisis.net/downloads/images/Desktop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97940" y="0"/>
            <a:ext cx="5046060" cy="4038600"/>
          </a:xfrm>
          <a:prstGeom prst="rect">
            <a:avLst/>
          </a:prstGeom>
          <a:noFill/>
        </p:spPr>
      </p:pic>
      <p:pic>
        <p:nvPicPr>
          <p:cNvPr id="136198" name="Picture 6" descr="http://www.xoprivate.com/newsletters/xoprivate.com/2007/007/f5-tornado-chasing-safaris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08876" y="3505200"/>
            <a:ext cx="5035124" cy="3352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Spring 2007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76400"/>
            <a:ext cx="4038600" cy="5181600"/>
          </a:xfrm>
        </p:spPr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Global Warming: An Inconvenient Truth</a:t>
            </a:r>
          </a:p>
          <a:p>
            <a:pPr lvl="1"/>
            <a:r>
              <a:rPr lang="en-US" b="1" dirty="0" smtClean="0"/>
              <a:t>Panel discussion</a:t>
            </a: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10 Days in Malawi</a:t>
            </a:r>
          </a:p>
          <a:p>
            <a:pPr>
              <a:buNone/>
            </a:pPr>
            <a:endParaRPr lang="en-US" b="1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Tornadoes: Lessons Learned from a Storm Chaser</a:t>
            </a:r>
          </a:p>
          <a:p>
            <a:endParaRPr lang="en-US" b="1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New Orleans: Reclaim or Rebuild?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Fall 2007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smtClean="0"/>
              <a:t>The Orphan Tsunami of 1700 - A Trans-Pacific Detective Story</a:t>
            </a:r>
          </a:p>
          <a:p>
            <a:r>
              <a:rPr lang="en-US" b="1" dirty="0" smtClean="0"/>
              <a:t>Dr. Brian Atwater</a:t>
            </a:r>
          </a:p>
          <a:p>
            <a:pPr lvl="1"/>
            <a:r>
              <a:rPr lang="en-US" b="1" dirty="0" smtClean="0"/>
              <a:t>USGS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IRIS Distinguished Lectureship Series</a:t>
            </a:r>
          </a:p>
          <a:p>
            <a:endParaRPr lang="en-US" dirty="0"/>
          </a:p>
        </p:txBody>
      </p:sp>
      <p:pic>
        <p:nvPicPr>
          <p:cNvPr id="23554" name="Picture 2" descr="Brian Atwater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4053251"/>
            <a:ext cx="2514601" cy="2804749"/>
          </a:xfrm>
          <a:prstGeom prst="rect">
            <a:avLst/>
          </a:prstGeom>
          <a:noFill/>
        </p:spPr>
      </p:pic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4953000" y="4572000"/>
            <a:ext cx="4191000" cy="2154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33332F"/>
                </a:solidFill>
                <a:effectLst/>
                <a:latin typeface="Arial" pitchFamily="34" charset="0"/>
                <a:cs typeface="Arial" pitchFamily="34" charset="0"/>
              </a:rPr>
              <a:t>                                                                                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The Incorporated Research Institutions for Seismology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 smtClean="0">
              <a:solidFill>
                <a:schemeClr val="tx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chemeClr val="tx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Seismological Society of America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13" descr="http://www.iris.edu/hq/files/programs/education_and_outreach/distinguished_lectureship/images/iris_logo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2819400"/>
            <a:ext cx="1997898" cy="1676400"/>
          </a:xfrm>
          <a:prstGeom prst="rect">
            <a:avLst/>
          </a:prstGeom>
          <a:noFill/>
        </p:spPr>
      </p:pic>
      <p:pic>
        <p:nvPicPr>
          <p:cNvPr id="8" name="Picture 14" descr="http://www.iris.edu/hq/files/programs/education_and_outreach/distinguished_lectureship/images/SSA_logo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91350" y="3048000"/>
            <a:ext cx="2152650" cy="5524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325</TotalTime>
  <Words>668</Words>
  <Application>Microsoft Office PowerPoint</Application>
  <PresentationFormat>On-screen Show (4:3)</PresentationFormat>
  <Paragraphs>184</Paragraphs>
  <Slides>16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Module</vt:lpstr>
      <vt:lpstr>“Asset Earth” as a method of building community  at Waubonsee Community College    David H Voorhees Sugar Grove, IL</vt:lpstr>
      <vt:lpstr>Asset Earth</vt:lpstr>
      <vt:lpstr>Goal</vt:lpstr>
      <vt:lpstr>Typical event</vt:lpstr>
      <vt:lpstr>Key to success</vt:lpstr>
      <vt:lpstr>Other advertisements</vt:lpstr>
      <vt:lpstr>First event – Fall 2006</vt:lpstr>
      <vt:lpstr>Spring 2007</vt:lpstr>
      <vt:lpstr>Fall 2007</vt:lpstr>
      <vt:lpstr>Spring 2008</vt:lpstr>
      <vt:lpstr>Fall 2008</vt:lpstr>
      <vt:lpstr>Spring 2008</vt:lpstr>
      <vt:lpstr>Fall 2009 </vt:lpstr>
      <vt:lpstr>Spring 2010</vt:lpstr>
      <vt:lpstr>Asset Earth</vt:lpstr>
      <vt:lpstr>Questions?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“Asset Earth” as a method of outreach to improve the scientific literacy of Waubonsee Community College students and the Waubonsee Community. David H Voorhees Waubonsee Community College Sugar Grove, IL</dc:title>
  <dc:creator>Dave</dc:creator>
  <cp:lastModifiedBy>Dave</cp:lastModifiedBy>
  <cp:revision>69</cp:revision>
  <dcterms:created xsi:type="dcterms:W3CDTF">2009-02-07T21:48:40Z</dcterms:created>
  <dcterms:modified xsi:type="dcterms:W3CDTF">2010-06-25T11:32:27Z</dcterms:modified>
</cp:coreProperties>
</file>