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92" r:id="rId3"/>
    <p:sldId id="281" r:id="rId4"/>
    <p:sldId id="263" r:id="rId5"/>
    <p:sldId id="289" r:id="rId6"/>
    <p:sldId id="266" r:id="rId7"/>
    <p:sldId id="264" r:id="rId8"/>
    <p:sldId id="288" r:id="rId9"/>
    <p:sldId id="287" r:id="rId10"/>
    <p:sldId id="296" r:id="rId11"/>
    <p:sldId id="295" r:id="rId12"/>
    <p:sldId id="299" r:id="rId13"/>
    <p:sldId id="298" r:id="rId14"/>
    <p:sldId id="300" r:id="rId15"/>
    <p:sldId id="291" r:id="rId16"/>
    <p:sldId id="283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DDDDD"/>
    <a:srgbClr val="CCECFF"/>
    <a:srgbClr val="1B871B"/>
    <a:srgbClr val="CCCCFF"/>
    <a:srgbClr val="FFCC00"/>
    <a:srgbClr val="66CCFF"/>
    <a:srgbClr val="33CCFF"/>
    <a:srgbClr val="FFFFCC"/>
    <a:srgbClr val="B995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ches\Documents\NSF-CCLI%20Proposal-0509\Ethanol%20Case%20Study-2011\Ethanol%20overview%20activity\U.S.%20Corn%201960-2011%20FACULTY%20F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ches\Documents\NSF-CCLI%20Proposal-0509\Ethanol%20Case%20Study-2011\Ethanol%20overview%20activity\U.S.%20Corn%201960-2011%20FACULTY%20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344711989441752"/>
          <c:y val="0.15938029412244653"/>
          <c:w val="0.57856298547294505"/>
          <c:h val="0.71243169123090377"/>
        </c:manualLayout>
      </c:layout>
      <c:scatterChart>
        <c:scatterStyle val="smoothMarker"/>
        <c:ser>
          <c:idx val="6"/>
          <c:order val="0"/>
          <c:tx>
            <c:v>Production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DATA'!$P$3:$P$54</c:f>
              <c:numCache>
                <c:formatCode>General</c:formatCode>
                <c:ptCount val="52"/>
                <c:pt idx="0">
                  <c:v>3.9069196879999999</c:v>
                </c:pt>
                <c:pt idx="1">
                  <c:v>3.5978021520000003</c:v>
                </c:pt>
                <c:pt idx="2">
                  <c:v>3.60630564</c:v>
                </c:pt>
                <c:pt idx="3">
                  <c:v>4.019197224</c:v>
                </c:pt>
                <c:pt idx="4">
                  <c:v>3.4842254719999999</c:v>
                </c:pt>
                <c:pt idx="5">
                  <c:v>4.1028542239999783</c:v>
                </c:pt>
                <c:pt idx="6">
                  <c:v>4.1675752159999746</c:v>
                </c:pt>
                <c:pt idx="7">
                  <c:v>4.8603339120000006</c:v>
                </c:pt>
                <c:pt idx="8">
                  <c:v>4.4495288320000004</c:v>
                </c:pt>
                <c:pt idx="9">
                  <c:v>4.6870359759999776</c:v>
                </c:pt>
                <c:pt idx="10">
                  <c:v>4.1522216959999998</c:v>
                </c:pt>
                <c:pt idx="11">
                  <c:v>5.6462372959999998</c:v>
                </c:pt>
                <c:pt idx="12">
                  <c:v>5.5797841120000014</c:v>
                </c:pt>
                <c:pt idx="13">
                  <c:v>5.6706848239999852</c:v>
                </c:pt>
                <c:pt idx="14">
                  <c:v>4.7013659280000004</c:v>
                </c:pt>
                <c:pt idx="15">
                  <c:v>5.8407152159999862</c:v>
                </c:pt>
                <c:pt idx="16">
                  <c:v>6.2891167359999995</c:v>
                </c:pt>
                <c:pt idx="17">
                  <c:v>6.5050108479999746</c:v>
                </c:pt>
                <c:pt idx="18">
                  <c:v>7.267883951999984</c:v>
                </c:pt>
                <c:pt idx="19">
                  <c:v>7.9280853119999861</c:v>
                </c:pt>
                <c:pt idx="20">
                  <c:v>6.6393344640000009</c:v>
                </c:pt>
                <c:pt idx="21">
                  <c:v>8.1185870639999997</c:v>
                </c:pt>
                <c:pt idx="22">
                  <c:v>8.2350376080000007</c:v>
                </c:pt>
                <c:pt idx="23">
                  <c:v>4.1742284080000003</c:v>
                </c:pt>
                <c:pt idx="24">
                  <c:v>7.6720752079999803</c:v>
                </c:pt>
                <c:pt idx="25">
                  <c:v>8.8753974960000068</c:v>
                </c:pt>
                <c:pt idx="26">
                  <c:v>8.2257073920000003</c:v>
                </c:pt>
                <c:pt idx="27">
                  <c:v>7.1312376240000024</c:v>
                </c:pt>
                <c:pt idx="28">
                  <c:v>4.9286373919999997</c:v>
                </c:pt>
                <c:pt idx="29">
                  <c:v>7.5318857600000007</c:v>
                </c:pt>
                <c:pt idx="30">
                  <c:v>7.9339905120000003</c:v>
                </c:pt>
                <c:pt idx="31">
                  <c:v>7.4747234240000164</c:v>
                </c:pt>
                <c:pt idx="32">
                  <c:v>9.4766255920000066</c:v>
                </c:pt>
                <c:pt idx="33">
                  <c:v>6.3376968479999851</c:v>
                </c:pt>
                <c:pt idx="34">
                  <c:v>10.050453560000006</c:v>
                </c:pt>
                <c:pt idx="35">
                  <c:v>7.4000029600000001</c:v>
                </c:pt>
                <c:pt idx="36">
                  <c:v>9.2325046240000006</c:v>
                </c:pt>
                <c:pt idx="37">
                  <c:v>9.2067579520000002</c:v>
                </c:pt>
                <c:pt idx="38">
                  <c:v>9.7586185760000017</c:v>
                </c:pt>
                <c:pt idx="39">
                  <c:v>9.4305650320000005</c:v>
                </c:pt>
                <c:pt idx="40">
                  <c:v>9.9149882720000004</c:v>
                </c:pt>
                <c:pt idx="41">
                  <c:v>9.5025297360000067</c:v>
                </c:pt>
                <c:pt idx="42">
                  <c:v>8.9667312560000383</c:v>
                </c:pt>
                <c:pt idx="43">
                  <c:v>10.087223271999999</c:v>
                </c:pt>
                <c:pt idx="44">
                  <c:v>11.805518368000024</c:v>
                </c:pt>
                <c:pt idx="45">
                  <c:v>11.112129783999999</c:v>
                </c:pt>
                <c:pt idx="46">
                  <c:v>10.531058103999998</c:v>
                </c:pt>
                <c:pt idx="47">
                  <c:v>13.037776136</c:v>
                </c:pt>
                <c:pt idx="48">
                  <c:v>12.091566256000029</c:v>
                </c:pt>
                <c:pt idx="49">
                  <c:v>13.091789032000024</c:v>
                </c:pt>
                <c:pt idx="50">
                  <c:v>12.446783720000001</c:v>
                </c:pt>
                <c:pt idx="51">
                  <c:v>13.504916824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'Billion Bushels-USE THESE DATA'!$M$2</c:f>
              <c:strCache>
                <c:ptCount val="1"/>
                <c:pt idx="0">
                  <c:v>Feed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DATA'!$M$3:$M$54</c:f>
              <c:numCache>
                <c:formatCode>General</c:formatCode>
                <c:ptCount val="52"/>
                <c:pt idx="0">
                  <c:v>3.1089696959999999</c:v>
                </c:pt>
                <c:pt idx="1">
                  <c:v>3.2346323520000002</c:v>
                </c:pt>
                <c:pt idx="2">
                  <c:v>3.1764464479999988</c:v>
                </c:pt>
                <c:pt idx="3">
                  <c:v>3.033776816</c:v>
                </c:pt>
                <c:pt idx="4">
                  <c:v>2.9661425919999997</c:v>
                </c:pt>
                <c:pt idx="5">
                  <c:v>3.3886793359999987</c:v>
                </c:pt>
                <c:pt idx="6">
                  <c:v>3.3380914560000003</c:v>
                </c:pt>
                <c:pt idx="7">
                  <c:v>3.5325693759999997</c:v>
                </c:pt>
                <c:pt idx="8">
                  <c:v>3.5924481039999892</c:v>
                </c:pt>
                <c:pt idx="9">
                  <c:v>3.7915320800000001</c:v>
                </c:pt>
                <c:pt idx="10">
                  <c:v>3.5947314480000077</c:v>
                </c:pt>
                <c:pt idx="11">
                  <c:v>4.0012060480000002</c:v>
                </c:pt>
                <c:pt idx="12">
                  <c:v>4.3153233200000001</c:v>
                </c:pt>
                <c:pt idx="13">
                  <c:v>4.2048173439999852</c:v>
                </c:pt>
                <c:pt idx="14">
                  <c:v>3.0285802400000081</c:v>
                </c:pt>
                <c:pt idx="15">
                  <c:v>3.5817400080000006</c:v>
                </c:pt>
                <c:pt idx="16">
                  <c:v>3.6018570560000005</c:v>
                </c:pt>
                <c:pt idx="17">
                  <c:v>3.7297243200000012</c:v>
                </c:pt>
                <c:pt idx="18">
                  <c:v>4.2743412320000003</c:v>
                </c:pt>
                <c:pt idx="19">
                  <c:v>4.5630267759999965</c:v>
                </c:pt>
                <c:pt idx="20">
                  <c:v>4.2320993680000001</c:v>
                </c:pt>
                <c:pt idx="21">
                  <c:v>4.2445002879999851</c:v>
                </c:pt>
                <c:pt idx="22">
                  <c:v>4.5732230880000202</c:v>
                </c:pt>
                <c:pt idx="23">
                  <c:v>3.876252015999992</c:v>
                </c:pt>
                <c:pt idx="24">
                  <c:v>4.1144677840000003</c:v>
                </c:pt>
                <c:pt idx="25">
                  <c:v>4.1141528399999707</c:v>
                </c:pt>
                <c:pt idx="26">
                  <c:v>4.6594390080000005</c:v>
                </c:pt>
                <c:pt idx="27">
                  <c:v>4.7891959360000005</c:v>
                </c:pt>
                <c:pt idx="28">
                  <c:v>3.9338867680000011</c:v>
                </c:pt>
                <c:pt idx="29">
                  <c:v>4.3824457599999862</c:v>
                </c:pt>
                <c:pt idx="30">
                  <c:v>4.6088904959999999</c:v>
                </c:pt>
                <c:pt idx="31">
                  <c:v>4.7978962639999851</c:v>
                </c:pt>
                <c:pt idx="32">
                  <c:v>5.2520455120000005</c:v>
                </c:pt>
                <c:pt idx="33">
                  <c:v>4.679831632</c:v>
                </c:pt>
                <c:pt idx="34">
                  <c:v>5.4596329760000009</c:v>
                </c:pt>
                <c:pt idx="35">
                  <c:v>4.6925081279999832</c:v>
                </c:pt>
                <c:pt idx="36">
                  <c:v>5.2769654560000001</c:v>
                </c:pt>
                <c:pt idx="37">
                  <c:v>5.4504208639999945</c:v>
                </c:pt>
                <c:pt idx="38">
                  <c:v>5.4523498960000003</c:v>
                </c:pt>
                <c:pt idx="39">
                  <c:v>5.6427335439999871</c:v>
                </c:pt>
                <c:pt idx="40">
                  <c:v>5.8220154159999833</c:v>
                </c:pt>
                <c:pt idx="41">
                  <c:v>5.8487069199999873</c:v>
                </c:pt>
                <c:pt idx="42">
                  <c:v>5.5482897119999999</c:v>
                </c:pt>
                <c:pt idx="43">
                  <c:v>5.781190800000001</c:v>
                </c:pt>
                <c:pt idx="44">
                  <c:v>6.1350303840000002</c:v>
                </c:pt>
                <c:pt idx="45">
                  <c:v>6.1150314399999832</c:v>
                </c:pt>
                <c:pt idx="46">
                  <c:v>5.5401011680000005</c:v>
                </c:pt>
                <c:pt idx="47">
                  <c:v>5.8576828239999852</c:v>
                </c:pt>
                <c:pt idx="48">
                  <c:v>5.181813</c:v>
                </c:pt>
                <c:pt idx="49">
                  <c:v>5.1404372319999831</c:v>
                </c:pt>
                <c:pt idx="50">
                  <c:v>5.1499642880000005</c:v>
                </c:pt>
                <c:pt idx="51">
                  <c:v>5.0999669280000006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'Billion Bushels-USE THESE DATA'!$X$2</c:f>
              <c:strCache>
                <c:ptCount val="1"/>
                <c:pt idx="0">
                  <c:v>Ethanol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DATA'!$X$3:$X$54</c:f>
              <c:numCache>
                <c:formatCode>General</c:formatCode>
                <c:ptCount val="52"/>
                <c:pt idx="20">
                  <c:v>3.50000000000001E-2</c:v>
                </c:pt>
                <c:pt idx="21">
                  <c:v>8.6000000000000063E-2</c:v>
                </c:pt>
                <c:pt idx="22">
                  <c:v>0.14000000000000001</c:v>
                </c:pt>
                <c:pt idx="23">
                  <c:v>0.16000000000000039</c:v>
                </c:pt>
                <c:pt idx="24">
                  <c:v>0.23200000000000001</c:v>
                </c:pt>
                <c:pt idx="25">
                  <c:v>0.27100000000000002</c:v>
                </c:pt>
                <c:pt idx="26">
                  <c:v>0.28999200000000008</c:v>
                </c:pt>
                <c:pt idx="27">
                  <c:v>0.27914600000000001</c:v>
                </c:pt>
                <c:pt idx="28">
                  <c:v>0.28744500000000001</c:v>
                </c:pt>
                <c:pt idx="29">
                  <c:v>0.3214460000000009</c:v>
                </c:pt>
                <c:pt idx="30">
                  <c:v>0.34906800000000138</c:v>
                </c:pt>
                <c:pt idx="31">
                  <c:v>0.3982640000000009</c:v>
                </c:pt>
                <c:pt idx="32">
                  <c:v>0.42551000000000078</c:v>
                </c:pt>
                <c:pt idx="33">
                  <c:v>0.45825900000000003</c:v>
                </c:pt>
                <c:pt idx="34">
                  <c:v>0.53279299999999996</c:v>
                </c:pt>
                <c:pt idx="35">
                  <c:v>0.39568000000000125</c:v>
                </c:pt>
                <c:pt idx="36">
                  <c:v>0.42872100000000002</c:v>
                </c:pt>
                <c:pt idx="37">
                  <c:v>0.48773200000000005</c:v>
                </c:pt>
                <c:pt idx="38">
                  <c:v>0.5178199999999995</c:v>
                </c:pt>
                <c:pt idx="39">
                  <c:v>0.56584719999999999</c:v>
                </c:pt>
                <c:pt idx="40">
                  <c:v>0.62982719999999992</c:v>
                </c:pt>
                <c:pt idx="41">
                  <c:v>0.7072384615384617</c:v>
                </c:pt>
                <c:pt idx="42">
                  <c:v>0.99550393700787387</c:v>
                </c:pt>
                <c:pt idx="43">
                  <c:v>1.1675477272727302</c:v>
                </c:pt>
                <c:pt idx="44">
                  <c:v>1.3232125283018918</c:v>
                </c:pt>
                <c:pt idx="45">
                  <c:v>1.603324444444441</c:v>
                </c:pt>
                <c:pt idx="46">
                  <c:v>2.1194938518518542</c:v>
                </c:pt>
                <c:pt idx="47">
                  <c:v>3.0492140740740736</c:v>
                </c:pt>
                <c:pt idx="48">
                  <c:v>3.7088890399999999</c:v>
                </c:pt>
                <c:pt idx="49">
                  <c:v>4.5681569999999851</c:v>
                </c:pt>
                <c:pt idx="50">
                  <c:v>5</c:v>
                </c:pt>
                <c:pt idx="51">
                  <c:v>5.05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'Billion Bushels-USE THESE DATA'!$Q$2</c:f>
              <c:strCache>
                <c:ptCount val="1"/>
                <c:pt idx="0">
                  <c:v>Food</c:v>
                </c:pt>
              </c:strCache>
            </c:strRef>
          </c:tx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DATA'!$Q$3:$Q$54</c:f>
              <c:numCache>
                <c:formatCode>General</c:formatCode>
                <c:ptCount val="52"/>
                <c:pt idx="0">
                  <c:v>0.29510252800000031</c:v>
                </c:pt>
                <c:pt idx="1">
                  <c:v>0.31494400000000078</c:v>
                </c:pt>
                <c:pt idx="2">
                  <c:v>0.32246328800000101</c:v>
                </c:pt>
                <c:pt idx="3">
                  <c:v>0.33935216000000173</c:v>
                </c:pt>
                <c:pt idx="4">
                  <c:v>0.3483674320000012</c:v>
                </c:pt>
                <c:pt idx="5">
                  <c:v>0.36147697600000173</c:v>
                </c:pt>
                <c:pt idx="6">
                  <c:v>0.36789396000000102</c:v>
                </c:pt>
                <c:pt idx="7">
                  <c:v>0.37427157600000038</c:v>
                </c:pt>
                <c:pt idx="8">
                  <c:v>0.38505840800000102</c:v>
                </c:pt>
                <c:pt idx="9">
                  <c:v>0.3975774320000009</c:v>
                </c:pt>
                <c:pt idx="10">
                  <c:v>0.39769553600000002</c:v>
                </c:pt>
                <c:pt idx="11">
                  <c:v>0.40115992000000006</c:v>
                </c:pt>
                <c:pt idx="12">
                  <c:v>0.44190580000000101</c:v>
                </c:pt>
                <c:pt idx="13">
                  <c:v>0.46092054400000032</c:v>
                </c:pt>
                <c:pt idx="14">
                  <c:v>0.45170843200000005</c:v>
                </c:pt>
                <c:pt idx="15">
                  <c:v>0.52079927200000298</c:v>
                </c:pt>
                <c:pt idx="16">
                  <c:v>0.54217609600000005</c:v>
                </c:pt>
                <c:pt idx="17">
                  <c:v>0.5809929439999999</c:v>
                </c:pt>
                <c:pt idx="18">
                  <c:v>0.60799939200000275</c:v>
                </c:pt>
                <c:pt idx="19">
                  <c:v>0.63945442400000063</c:v>
                </c:pt>
                <c:pt idx="20">
                  <c:v>0.62420000000000064</c:v>
                </c:pt>
                <c:pt idx="21">
                  <c:v>0.64740000000000064</c:v>
                </c:pt>
                <c:pt idx="22">
                  <c:v>0.71350000000000002</c:v>
                </c:pt>
                <c:pt idx="23">
                  <c:v>0.77010000000000012</c:v>
                </c:pt>
                <c:pt idx="24">
                  <c:v>0.83520000000000005</c:v>
                </c:pt>
                <c:pt idx="25">
                  <c:v>0.88149999999999984</c:v>
                </c:pt>
                <c:pt idx="26">
                  <c:v>0.94342000000000004</c:v>
                </c:pt>
                <c:pt idx="27">
                  <c:v>0.97250199999999842</c:v>
                </c:pt>
                <c:pt idx="28">
                  <c:v>1.010313</c:v>
                </c:pt>
                <c:pt idx="29">
                  <c:v>1.0485929999999999</c:v>
                </c:pt>
                <c:pt idx="30">
                  <c:v>1.076049</c:v>
                </c:pt>
                <c:pt idx="31">
                  <c:v>1.1352430000000002</c:v>
                </c:pt>
                <c:pt idx="32">
                  <c:v>1.1302410000000001</c:v>
                </c:pt>
                <c:pt idx="33">
                  <c:v>1.154895</c:v>
                </c:pt>
                <c:pt idx="34">
                  <c:v>1.1824060000000001</c:v>
                </c:pt>
                <c:pt idx="35">
                  <c:v>1.2324929999999998</c:v>
                </c:pt>
                <c:pt idx="36">
                  <c:v>1.2853919999999965</c:v>
                </c:pt>
                <c:pt idx="37">
                  <c:v>1.34836790207816</c:v>
                </c:pt>
                <c:pt idx="38">
                  <c:v>1.343908158165267</c:v>
                </c:pt>
                <c:pt idx="39">
                  <c:v>1.3696051277972101</c:v>
                </c:pt>
                <c:pt idx="40">
                  <c:v>1.3470867403851436</c:v>
                </c:pt>
                <c:pt idx="41">
                  <c:v>1.3546490086238065</c:v>
                </c:pt>
                <c:pt idx="42">
                  <c:v>1.3592837935639195</c:v>
                </c:pt>
                <c:pt idx="43">
                  <c:v>1.381344630606635</c:v>
                </c:pt>
                <c:pt idx="44">
                  <c:v>1.3841854720745841</c:v>
                </c:pt>
                <c:pt idx="45">
                  <c:v>1.4156055788149438</c:v>
                </c:pt>
                <c:pt idx="46">
                  <c:v>1.4216239649431419</c:v>
                </c:pt>
                <c:pt idx="47">
                  <c:v>1.3930366408373114</c:v>
                </c:pt>
                <c:pt idx="48">
                  <c:v>1.3163259999999999</c:v>
                </c:pt>
                <c:pt idx="49">
                  <c:v>1.3704830000000001</c:v>
                </c:pt>
                <c:pt idx="50">
                  <c:v>1.4</c:v>
                </c:pt>
                <c:pt idx="51">
                  <c:v>1.4051999999999949</c:v>
                </c:pt>
              </c:numCache>
            </c:numRef>
          </c:yVal>
          <c:smooth val="1"/>
        </c:ser>
        <c:ser>
          <c:idx val="0"/>
          <c:order val="4"/>
          <c:tx>
            <c:strRef>
              <c:f>'Billion Bushels-USE THESE DATA'!$L$2</c:f>
              <c:strCache>
                <c:ptCount val="1"/>
                <c:pt idx="0">
                  <c:v>Exports</c:v>
                </c:pt>
              </c:strCache>
            </c:strRef>
          </c:tx>
          <c:spPr>
            <a:ln>
              <a:solidFill>
                <a:srgbClr val="FF8000"/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DATA'!$L$3:$L$54</c:f>
              <c:numCache>
                <c:formatCode>General</c:formatCode>
                <c:ptCount val="52"/>
                <c:pt idx="0">
                  <c:v>0.27510358400000001</c:v>
                </c:pt>
                <c:pt idx="1">
                  <c:v>0.41257664000000038</c:v>
                </c:pt>
                <c:pt idx="2">
                  <c:v>0.39635702400000083</c:v>
                </c:pt>
                <c:pt idx="3">
                  <c:v>0.47505365600000005</c:v>
                </c:pt>
                <c:pt idx="4">
                  <c:v>0.56063968800000064</c:v>
                </c:pt>
                <c:pt idx="5">
                  <c:v>0.65894158400000202</c:v>
                </c:pt>
                <c:pt idx="6">
                  <c:v>0.47784878400000125</c:v>
                </c:pt>
                <c:pt idx="7">
                  <c:v>0.61201492800000012</c:v>
                </c:pt>
                <c:pt idx="8">
                  <c:v>0.5236337679999995</c:v>
                </c:pt>
                <c:pt idx="9">
                  <c:v>0.6121330320000018</c:v>
                </c:pt>
                <c:pt idx="10">
                  <c:v>0.50603627200000001</c:v>
                </c:pt>
                <c:pt idx="11">
                  <c:v>0.7821634239999995</c:v>
                </c:pt>
                <c:pt idx="12">
                  <c:v>1.241509247999993</c:v>
                </c:pt>
                <c:pt idx="13">
                  <c:v>1.2299350559999946</c:v>
                </c:pt>
                <c:pt idx="14">
                  <c:v>1.1489944479999956</c:v>
                </c:pt>
                <c:pt idx="15">
                  <c:v>1.66447904</c:v>
                </c:pt>
                <c:pt idx="16">
                  <c:v>1.6451099840000001</c:v>
                </c:pt>
                <c:pt idx="17">
                  <c:v>1.8963959280000033</c:v>
                </c:pt>
                <c:pt idx="18">
                  <c:v>2.1131167680000109</c:v>
                </c:pt>
                <c:pt idx="19">
                  <c:v>2.4014873680000002</c:v>
                </c:pt>
                <c:pt idx="20">
                  <c:v>2.3910942159999999</c:v>
                </c:pt>
                <c:pt idx="21">
                  <c:v>1.9967449600000005</c:v>
                </c:pt>
                <c:pt idx="22">
                  <c:v>1.8213211519999966</c:v>
                </c:pt>
                <c:pt idx="23">
                  <c:v>1.8863964559999968</c:v>
                </c:pt>
                <c:pt idx="24">
                  <c:v>1.850256632</c:v>
                </c:pt>
                <c:pt idx="25">
                  <c:v>1.2273367679999958</c:v>
                </c:pt>
                <c:pt idx="26">
                  <c:v>1.4924802479999968</c:v>
                </c:pt>
                <c:pt idx="27">
                  <c:v>1.7164054320000028</c:v>
                </c:pt>
                <c:pt idx="28">
                  <c:v>2.0284362000000002</c:v>
                </c:pt>
                <c:pt idx="29">
                  <c:v>2.3672765760000005</c:v>
                </c:pt>
                <c:pt idx="30">
                  <c:v>1.7266017439999999</c:v>
                </c:pt>
                <c:pt idx="31">
                  <c:v>1.5838927439999968</c:v>
                </c:pt>
                <c:pt idx="32">
                  <c:v>1.663258632</c:v>
                </c:pt>
                <c:pt idx="33">
                  <c:v>1.328315688</c:v>
                </c:pt>
                <c:pt idx="34">
                  <c:v>2.1774834480000012</c:v>
                </c:pt>
                <c:pt idx="35">
                  <c:v>2.2277957520000147</c:v>
                </c:pt>
                <c:pt idx="36">
                  <c:v>1.7973460400000001</c:v>
                </c:pt>
                <c:pt idx="37">
                  <c:v>1.5044087519999998</c:v>
                </c:pt>
                <c:pt idx="38">
                  <c:v>1.9841865680000026</c:v>
                </c:pt>
                <c:pt idx="39">
                  <c:v>1.9365512879999955</c:v>
                </c:pt>
                <c:pt idx="40">
                  <c:v>1.9413541839999973</c:v>
                </c:pt>
                <c:pt idx="41">
                  <c:v>1.9047419440000004</c:v>
                </c:pt>
                <c:pt idx="42">
                  <c:v>1.5878689119999998</c:v>
                </c:pt>
                <c:pt idx="43">
                  <c:v>1.8998209440000002</c:v>
                </c:pt>
                <c:pt idx="44">
                  <c:v>1.818053608</c:v>
                </c:pt>
                <c:pt idx="45">
                  <c:v>2.1337849680000076</c:v>
                </c:pt>
                <c:pt idx="46">
                  <c:v>2.1253602160000002</c:v>
                </c:pt>
                <c:pt idx="47">
                  <c:v>2.4373909840000003</c:v>
                </c:pt>
                <c:pt idx="48">
                  <c:v>1.8489181200000036</c:v>
                </c:pt>
                <c:pt idx="49">
                  <c:v>1.9865880160000002</c:v>
                </c:pt>
                <c:pt idx="50">
                  <c:v>1.8999784160000002</c:v>
                </c:pt>
                <c:pt idx="51">
                  <c:v>1.7999836959999995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'Billion Bushels-USE THESE DATA'!$O$2</c:f>
              <c:strCache>
                <c:ptCount val="1"/>
                <c:pt idx="0">
                  <c:v>Imports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DATA'!$O$3:$O$54</c:f>
              <c:numCache>
                <c:formatCode>General</c:formatCode>
                <c:ptCount val="52"/>
                <c:pt idx="0">
                  <c:v>1.220408000000004E-3</c:v>
                </c:pt>
                <c:pt idx="1">
                  <c:v>1.3778800000000049E-3</c:v>
                </c:pt>
                <c:pt idx="2">
                  <c:v>9.8420000000000517E-4</c:v>
                </c:pt>
                <c:pt idx="3">
                  <c:v>9.8420000000000517E-4</c:v>
                </c:pt>
                <c:pt idx="4">
                  <c:v>1.0235680000000001E-3</c:v>
                </c:pt>
                <c:pt idx="5">
                  <c:v>8.6609600000000272E-4</c:v>
                </c:pt>
                <c:pt idx="6">
                  <c:v>8.6609600000000272E-4</c:v>
                </c:pt>
                <c:pt idx="7">
                  <c:v>9.0546400000000556E-4</c:v>
                </c:pt>
                <c:pt idx="8">
                  <c:v>1.2991440000000001E-3</c:v>
                </c:pt>
                <c:pt idx="9">
                  <c:v>1.0629360000000033E-3</c:v>
                </c:pt>
                <c:pt idx="10">
                  <c:v>4.0155360000000001E-3</c:v>
                </c:pt>
                <c:pt idx="11">
                  <c:v>1.259776E-3</c:v>
                </c:pt>
                <c:pt idx="12">
                  <c:v>9.4483200000000005E-4</c:v>
                </c:pt>
                <c:pt idx="13">
                  <c:v>9.8420000000000517E-4</c:v>
                </c:pt>
                <c:pt idx="14">
                  <c:v>2.0077680000000066E-3</c:v>
                </c:pt>
                <c:pt idx="15">
                  <c:v>1.4959840000000001E-3</c:v>
                </c:pt>
                <c:pt idx="16">
                  <c:v>2.4408160000000067E-3</c:v>
                </c:pt>
                <c:pt idx="17">
                  <c:v>2.401448E-3</c:v>
                </c:pt>
                <c:pt idx="18">
                  <c:v>1.1416720000000033E-3</c:v>
                </c:pt>
                <c:pt idx="19">
                  <c:v>7.0862400000000448E-4</c:v>
                </c:pt>
                <c:pt idx="20">
                  <c:v>8.6609600000000272E-4</c:v>
                </c:pt>
                <c:pt idx="21">
                  <c:v>5.5115200000000234E-4</c:v>
                </c:pt>
                <c:pt idx="22">
                  <c:v>4.7241600000000133E-4</c:v>
                </c:pt>
                <c:pt idx="23">
                  <c:v>1.6928240000000042E-3</c:v>
                </c:pt>
                <c:pt idx="24">
                  <c:v>1.7321920000000085E-3</c:v>
                </c:pt>
                <c:pt idx="25">
                  <c:v>9.8813680000000067E-3</c:v>
                </c:pt>
                <c:pt idx="26">
                  <c:v>1.7715600000000067E-3</c:v>
                </c:pt>
                <c:pt idx="27">
                  <c:v>3.4250160000000095E-3</c:v>
                </c:pt>
                <c:pt idx="28">
                  <c:v>2.7951280000000109E-3</c:v>
                </c:pt>
                <c:pt idx="29">
                  <c:v>1.8896640000000042E-3</c:v>
                </c:pt>
                <c:pt idx="30">
                  <c:v>3.4250160000000095E-3</c:v>
                </c:pt>
                <c:pt idx="31">
                  <c:v>1.9644632000000009E-2</c:v>
                </c:pt>
                <c:pt idx="32">
                  <c:v>7.0862400000000388E-3</c:v>
                </c:pt>
                <c:pt idx="33">
                  <c:v>2.0825672000000087E-2</c:v>
                </c:pt>
                <c:pt idx="34">
                  <c:v>9.566424000000049E-3</c:v>
                </c:pt>
                <c:pt idx="35">
                  <c:v>1.6495192000000002E-2</c:v>
                </c:pt>
                <c:pt idx="36">
                  <c:v>1.3267016000000001E-2</c:v>
                </c:pt>
                <c:pt idx="37">
                  <c:v>8.8184320000000531E-3</c:v>
                </c:pt>
                <c:pt idx="38">
                  <c:v>1.8817904000000003E-2</c:v>
                </c:pt>
                <c:pt idx="39">
                  <c:v>1.4763000000000035E-2</c:v>
                </c:pt>
                <c:pt idx="40">
                  <c:v>6.8106640000000235E-3</c:v>
                </c:pt>
                <c:pt idx="41">
                  <c:v>1.0156943999999956E-2</c:v>
                </c:pt>
                <c:pt idx="42">
                  <c:v>1.4448056000000001E-2</c:v>
                </c:pt>
                <c:pt idx="43">
                  <c:v>1.4093743999999997E-2</c:v>
                </c:pt>
                <c:pt idx="44">
                  <c:v>1.0826200000000001E-2</c:v>
                </c:pt>
                <c:pt idx="45">
                  <c:v>8.8184320000000531E-3</c:v>
                </c:pt>
                <c:pt idx="46">
                  <c:v>1.1967872000000063E-2</c:v>
                </c:pt>
                <c:pt idx="47">
                  <c:v>2.0038312000000138E-2</c:v>
                </c:pt>
                <c:pt idx="48">
                  <c:v>1.3542592000000041E-2</c:v>
                </c:pt>
                <c:pt idx="49">
                  <c:v>8.3460160000000342E-3</c:v>
                </c:pt>
                <c:pt idx="50">
                  <c:v>2.4998679999999992E-2</c:v>
                </c:pt>
                <c:pt idx="51">
                  <c:v>1.9998944000000001E-2</c:v>
                </c:pt>
              </c:numCache>
            </c:numRef>
          </c:yVal>
          <c:smooth val="1"/>
        </c:ser>
        <c:axId val="58025856"/>
        <c:axId val="58060800"/>
      </c:scatterChart>
      <c:valAx>
        <c:axId val="58025856"/>
        <c:scaling>
          <c:orientation val="minMax"/>
          <c:max val="2011"/>
          <c:min val="1960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Year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8060800"/>
        <c:crosses val="autoZero"/>
        <c:crossBetween val="midCat"/>
        <c:majorUnit val="10"/>
      </c:valAx>
      <c:valAx>
        <c:axId val="58060800"/>
        <c:scaling>
          <c:orientation val="minMax"/>
          <c:max val="14"/>
        </c:scaling>
        <c:axPos val="l"/>
        <c:majorGridlines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Billion Bushels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802585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715606756913731"/>
          <c:y val="0.1458108545556179"/>
          <c:w val="0.20323427792912349"/>
          <c:h val="0.79556283310307163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344711989441757"/>
          <c:y val="0.15938029412244659"/>
          <c:w val="0.57856298547294471"/>
          <c:h val="0.71243169123090377"/>
        </c:manualLayout>
      </c:layout>
      <c:scatterChart>
        <c:scatterStyle val="smoothMarker"/>
        <c:ser>
          <c:idx val="6"/>
          <c:order val="0"/>
          <c:tx>
            <c:v>Production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DATA'!$P$3:$P$54</c:f>
              <c:numCache>
                <c:formatCode>General</c:formatCode>
                <c:ptCount val="52"/>
                <c:pt idx="0">
                  <c:v>3.9069196879999999</c:v>
                </c:pt>
                <c:pt idx="1">
                  <c:v>3.5978021520000003</c:v>
                </c:pt>
                <c:pt idx="2">
                  <c:v>3.60630564</c:v>
                </c:pt>
                <c:pt idx="3">
                  <c:v>4.019197224</c:v>
                </c:pt>
                <c:pt idx="4">
                  <c:v>3.4842254719999999</c:v>
                </c:pt>
                <c:pt idx="5">
                  <c:v>4.1028542239999766</c:v>
                </c:pt>
                <c:pt idx="6">
                  <c:v>4.1675752159999737</c:v>
                </c:pt>
                <c:pt idx="7">
                  <c:v>4.8603339120000006</c:v>
                </c:pt>
                <c:pt idx="8">
                  <c:v>4.4495288320000004</c:v>
                </c:pt>
                <c:pt idx="9">
                  <c:v>4.6870359759999767</c:v>
                </c:pt>
                <c:pt idx="10">
                  <c:v>4.1522216959999998</c:v>
                </c:pt>
                <c:pt idx="11">
                  <c:v>5.6462372959999998</c:v>
                </c:pt>
                <c:pt idx="12">
                  <c:v>5.5797841120000014</c:v>
                </c:pt>
                <c:pt idx="13">
                  <c:v>5.6706848239999843</c:v>
                </c:pt>
                <c:pt idx="14">
                  <c:v>4.7013659280000004</c:v>
                </c:pt>
                <c:pt idx="15">
                  <c:v>5.8407152159999853</c:v>
                </c:pt>
                <c:pt idx="16">
                  <c:v>6.2891167359999995</c:v>
                </c:pt>
                <c:pt idx="17">
                  <c:v>6.5050108479999738</c:v>
                </c:pt>
                <c:pt idx="18">
                  <c:v>7.2678839519999832</c:v>
                </c:pt>
                <c:pt idx="19">
                  <c:v>7.9280853119999852</c:v>
                </c:pt>
                <c:pt idx="20">
                  <c:v>6.6393344640000009</c:v>
                </c:pt>
                <c:pt idx="21">
                  <c:v>8.1185870639999997</c:v>
                </c:pt>
                <c:pt idx="22">
                  <c:v>8.2350376080000007</c:v>
                </c:pt>
                <c:pt idx="23">
                  <c:v>4.1742284080000003</c:v>
                </c:pt>
                <c:pt idx="24">
                  <c:v>7.6720752079999786</c:v>
                </c:pt>
                <c:pt idx="25">
                  <c:v>8.8753974960000068</c:v>
                </c:pt>
                <c:pt idx="26">
                  <c:v>8.2257073920000003</c:v>
                </c:pt>
                <c:pt idx="27">
                  <c:v>7.1312376240000024</c:v>
                </c:pt>
                <c:pt idx="28">
                  <c:v>4.9286373919999997</c:v>
                </c:pt>
                <c:pt idx="29">
                  <c:v>7.5318857600000007</c:v>
                </c:pt>
                <c:pt idx="30">
                  <c:v>7.9339905120000003</c:v>
                </c:pt>
                <c:pt idx="31">
                  <c:v>7.4747234240000173</c:v>
                </c:pt>
                <c:pt idx="32">
                  <c:v>9.4766255920000066</c:v>
                </c:pt>
                <c:pt idx="33">
                  <c:v>6.3376968479999842</c:v>
                </c:pt>
                <c:pt idx="34">
                  <c:v>10.050453560000006</c:v>
                </c:pt>
                <c:pt idx="35">
                  <c:v>7.4000029600000001</c:v>
                </c:pt>
                <c:pt idx="36">
                  <c:v>9.2325046240000006</c:v>
                </c:pt>
                <c:pt idx="37">
                  <c:v>9.2067579520000002</c:v>
                </c:pt>
                <c:pt idx="38">
                  <c:v>9.7586185760000017</c:v>
                </c:pt>
                <c:pt idx="39">
                  <c:v>9.4305650320000005</c:v>
                </c:pt>
                <c:pt idx="40">
                  <c:v>9.9149882720000004</c:v>
                </c:pt>
                <c:pt idx="41">
                  <c:v>9.5025297360000067</c:v>
                </c:pt>
                <c:pt idx="42">
                  <c:v>8.9667312560000418</c:v>
                </c:pt>
                <c:pt idx="43">
                  <c:v>10.087223271999999</c:v>
                </c:pt>
                <c:pt idx="44">
                  <c:v>11.805518368000024</c:v>
                </c:pt>
                <c:pt idx="45">
                  <c:v>11.112129783999999</c:v>
                </c:pt>
                <c:pt idx="46">
                  <c:v>10.531058103999998</c:v>
                </c:pt>
                <c:pt idx="47">
                  <c:v>13.037776136</c:v>
                </c:pt>
                <c:pt idx="48">
                  <c:v>12.09156625600003</c:v>
                </c:pt>
                <c:pt idx="49">
                  <c:v>13.091789032000024</c:v>
                </c:pt>
                <c:pt idx="50">
                  <c:v>12.446783720000001</c:v>
                </c:pt>
                <c:pt idx="51">
                  <c:v>13.504916824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'Billion Bushels-USE THESE DATA'!$M$2</c:f>
              <c:strCache>
                <c:ptCount val="1"/>
                <c:pt idx="0">
                  <c:v>Feed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DATA'!$M$3:$M$54</c:f>
              <c:numCache>
                <c:formatCode>General</c:formatCode>
                <c:ptCount val="52"/>
                <c:pt idx="0">
                  <c:v>3.1089696959999999</c:v>
                </c:pt>
                <c:pt idx="1">
                  <c:v>3.2346323520000002</c:v>
                </c:pt>
                <c:pt idx="2">
                  <c:v>3.1764464479999988</c:v>
                </c:pt>
                <c:pt idx="3">
                  <c:v>3.033776816</c:v>
                </c:pt>
                <c:pt idx="4">
                  <c:v>2.9661425919999997</c:v>
                </c:pt>
                <c:pt idx="5">
                  <c:v>3.3886793359999987</c:v>
                </c:pt>
                <c:pt idx="6">
                  <c:v>3.3380914560000003</c:v>
                </c:pt>
                <c:pt idx="7">
                  <c:v>3.5325693759999997</c:v>
                </c:pt>
                <c:pt idx="8">
                  <c:v>3.5924481039999878</c:v>
                </c:pt>
                <c:pt idx="9">
                  <c:v>3.7915320800000001</c:v>
                </c:pt>
                <c:pt idx="10">
                  <c:v>3.5947314480000085</c:v>
                </c:pt>
                <c:pt idx="11">
                  <c:v>4.0012060480000002</c:v>
                </c:pt>
                <c:pt idx="12">
                  <c:v>4.3153233200000001</c:v>
                </c:pt>
                <c:pt idx="13">
                  <c:v>4.2048173439999843</c:v>
                </c:pt>
                <c:pt idx="14">
                  <c:v>3.0285802400000086</c:v>
                </c:pt>
                <c:pt idx="15">
                  <c:v>3.5817400080000006</c:v>
                </c:pt>
                <c:pt idx="16">
                  <c:v>3.6018570560000005</c:v>
                </c:pt>
                <c:pt idx="17">
                  <c:v>3.7297243200000012</c:v>
                </c:pt>
                <c:pt idx="18">
                  <c:v>4.2743412320000003</c:v>
                </c:pt>
                <c:pt idx="19">
                  <c:v>4.5630267759999965</c:v>
                </c:pt>
                <c:pt idx="20">
                  <c:v>4.2320993680000001</c:v>
                </c:pt>
                <c:pt idx="21">
                  <c:v>4.2445002879999842</c:v>
                </c:pt>
                <c:pt idx="22">
                  <c:v>4.573223088000022</c:v>
                </c:pt>
                <c:pt idx="23">
                  <c:v>3.8762520159999916</c:v>
                </c:pt>
                <c:pt idx="24">
                  <c:v>4.1144677840000003</c:v>
                </c:pt>
                <c:pt idx="25">
                  <c:v>4.1141528399999689</c:v>
                </c:pt>
                <c:pt idx="26">
                  <c:v>4.6594390080000005</c:v>
                </c:pt>
                <c:pt idx="27">
                  <c:v>4.7891959360000005</c:v>
                </c:pt>
                <c:pt idx="28">
                  <c:v>3.9338867680000011</c:v>
                </c:pt>
                <c:pt idx="29">
                  <c:v>4.3824457599999853</c:v>
                </c:pt>
                <c:pt idx="30">
                  <c:v>4.6088904959999999</c:v>
                </c:pt>
                <c:pt idx="31">
                  <c:v>4.7978962639999843</c:v>
                </c:pt>
                <c:pt idx="32">
                  <c:v>5.2520455120000005</c:v>
                </c:pt>
                <c:pt idx="33">
                  <c:v>4.679831632</c:v>
                </c:pt>
                <c:pt idx="34">
                  <c:v>5.4596329760000009</c:v>
                </c:pt>
                <c:pt idx="35">
                  <c:v>4.6925081279999814</c:v>
                </c:pt>
                <c:pt idx="36">
                  <c:v>5.2769654560000001</c:v>
                </c:pt>
                <c:pt idx="37">
                  <c:v>5.4504208639999945</c:v>
                </c:pt>
                <c:pt idx="38">
                  <c:v>5.4523498960000003</c:v>
                </c:pt>
                <c:pt idx="39">
                  <c:v>5.6427335439999862</c:v>
                </c:pt>
                <c:pt idx="40">
                  <c:v>5.8220154159999815</c:v>
                </c:pt>
                <c:pt idx="41">
                  <c:v>5.8487069199999864</c:v>
                </c:pt>
                <c:pt idx="42">
                  <c:v>5.5482897119999999</c:v>
                </c:pt>
                <c:pt idx="43">
                  <c:v>5.781190800000001</c:v>
                </c:pt>
                <c:pt idx="44">
                  <c:v>6.1350303840000002</c:v>
                </c:pt>
                <c:pt idx="45">
                  <c:v>6.1150314399999814</c:v>
                </c:pt>
                <c:pt idx="46">
                  <c:v>5.5401011680000005</c:v>
                </c:pt>
                <c:pt idx="47">
                  <c:v>5.8576828239999843</c:v>
                </c:pt>
                <c:pt idx="48">
                  <c:v>5.181813</c:v>
                </c:pt>
                <c:pt idx="49">
                  <c:v>5.1404372319999814</c:v>
                </c:pt>
                <c:pt idx="50">
                  <c:v>5.1499642880000005</c:v>
                </c:pt>
                <c:pt idx="51">
                  <c:v>5.0999669280000006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'Billion Bushels-USE THESE DATA'!$X$2</c:f>
              <c:strCache>
                <c:ptCount val="1"/>
                <c:pt idx="0">
                  <c:v>Ethanol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DATA'!$X$3:$X$54</c:f>
              <c:numCache>
                <c:formatCode>General</c:formatCode>
                <c:ptCount val="52"/>
                <c:pt idx="20">
                  <c:v>3.5000000000000045E-2</c:v>
                </c:pt>
                <c:pt idx="21">
                  <c:v>8.6000000000000063E-2</c:v>
                </c:pt>
                <c:pt idx="22">
                  <c:v>0.14000000000000001</c:v>
                </c:pt>
                <c:pt idx="23">
                  <c:v>0.16000000000000009</c:v>
                </c:pt>
                <c:pt idx="24">
                  <c:v>0.23200000000000001</c:v>
                </c:pt>
                <c:pt idx="25">
                  <c:v>0.27100000000000002</c:v>
                </c:pt>
                <c:pt idx="26">
                  <c:v>0.28999200000000008</c:v>
                </c:pt>
                <c:pt idx="27">
                  <c:v>0.27914600000000001</c:v>
                </c:pt>
                <c:pt idx="28">
                  <c:v>0.28744500000000001</c:v>
                </c:pt>
                <c:pt idx="29">
                  <c:v>0.32144600000000095</c:v>
                </c:pt>
                <c:pt idx="30">
                  <c:v>0.34906800000000038</c:v>
                </c:pt>
                <c:pt idx="31">
                  <c:v>0.39826400000000095</c:v>
                </c:pt>
                <c:pt idx="32">
                  <c:v>0.42551000000000083</c:v>
                </c:pt>
                <c:pt idx="33">
                  <c:v>0.45825900000000003</c:v>
                </c:pt>
                <c:pt idx="34">
                  <c:v>0.53279299999999996</c:v>
                </c:pt>
                <c:pt idx="35">
                  <c:v>0.39568000000000136</c:v>
                </c:pt>
                <c:pt idx="36">
                  <c:v>0.42872100000000002</c:v>
                </c:pt>
                <c:pt idx="37">
                  <c:v>0.48773200000000005</c:v>
                </c:pt>
                <c:pt idx="38">
                  <c:v>0.5178199999999995</c:v>
                </c:pt>
                <c:pt idx="39">
                  <c:v>0.56584719999999999</c:v>
                </c:pt>
                <c:pt idx="40">
                  <c:v>0.62982719999999992</c:v>
                </c:pt>
                <c:pt idx="41">
                  <c:v>0.7072384615384617</c:v>
                </c:pt>
                <c:pt idx="42">
                  <c:v>0.99550393700787387</c:v>
                </c:pt>
                <c:pt idx="43">
                  <c:v>1.1675477272727304</c:v>
                </c:pt>
                <c:pt idx="44">
                  <c:v>1.3232125283018923</c:v>
                </c:pt>
                <c:pt idx="45">
                  <c:v>1.6033244444444408</c:v>
                </c:pt>
                <c:pt idx="46">
                  <c:v>2.1194938518518542</c:v>
                </c:pt>
                <c:pt idx="47">
                  <c:v>3.0492140740740736</c:v>
                </c:pt>
                <c:pt idx="48">
                  <c:v>3.7088890399999999</c:v>
                </c:pt>
                <c:pt idx="49">
                  <c:v>4.5681569999999843</c:v>
                </c:pt>
                <c:pt idx="50">
                  <c:v>5</c:v>
                </c:pt>
                <c:pt idx="51">
                  <c:v>5.05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'Billion Bushels-USE THESE DATA'!$Q$2</c:f>
              <c:strCache>
                <c:ptCount val="1"/>
                <c:pt idx="0">
                  <c:v>Food</c:v>
                </c:pt>
              </c:strCache>
            </c:strRef>
          </c:tx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DATA'!$Q$3:$Q$54</c:f>
              <c:numCache>
                <c:formatCode>General</c:formatCode>
                <c:ptCount val="52"/>
                <c:pt idx="0">
                  <c:v>0.29510252800000031</c:v>
                </c:pt>
                <c:pt idx="1">
                  <c:v>0.31494400000000083</c:v>
                </c:pt>
                <c:pt idx="2">
                  <c:v>0.32246328800000107</c:v>
                </c:pt>
                <c:pt idx="3">
                  <c:v>0.3393521600000019</c:v>
                </c:pt>
                <c:pt idx="4">
                  <c:v>0.34836743200000037</c:v>
                </c:pt>
                <c:pt idx="5">
                  <c:v>0.36147697600000189</c:v>
                </c:pt>
                <c:pt idx="6">
                  <c:v>0.36789396000000107</c:v>
                </c:pt>
                <c:pt idx="7">
                  <c:v>0.37427157600000038</c:v>
                </c:pt>
                <c:pt idx="8">
                  <c:v>0.38505840800000107</c:v>
                </c:pt>
                <c:pt idx="9">
                  <c:v>0.39757743200000095</c:v>
                </c:pt>
                <c:pt idx="10">
                  <c:v>0.39769553600000002</c:v>
                </c:pt>
                <c:pt idx="11">
                  <c:v>0.40115992000000006</c:v>
                </c:pt>
                <c:pt idx="12">
                  <c:v>0.44190580000000035</c:v>
                </c:pt>
                <c:pt idx="13">
                  <c:v>0.46092054400000032</c:v>
                </c:pt>
                <c:pt idx="14">
                  <c:v>0.45170843200000005</c:v>
                </c:pt>
                <c:pt idx="15">
                  <c:v>0.5207992720000032</c:v>
                </c:pt>
                <c:pt idx="16">
                  <c:v>0.54217609600000005</c:v>
                </c:pt>
                <c:pt idx="17">
                  <c:v>0.58099294399999957</c:v>
                </c:pt>
                <c:pt idx="18">
                  <c:v>0.60799939200000286</c:v>
                </c:pt>
                <c:pt idx="19">
                  <c:v>0.63945442400000063</c:v>
                </c:pt>
                <c:pt idx="20">
                  <c:v>0.62420000000000064</c:v>
                </c:pt>
                <c:pt idx="21">
                  <c:v>0.64740000000000064</c:v>
                </c:pt>
                <c:pt idx="22">
                  <c:v>0.71350000000000002</c:v>
                </c:pt>
                <c:pt idx="23">
                  <c:v>0.77010000000000145</c:v>
                </c:pt>
                <c:pt idx="24">
                  <c:v>0.83520000000000005</c:v>
                </c:pt>
                <c:pt idx="25">
                  <c:v>0.88149999999999951</c:v>
                </c:pt>
                <c:pt idx="26">
                  <c:v>0.94342000000000004</c:v>
                </c:pt>
                <c:pt idx="27">
                  <c:v>0.97250199999999976</c:v>
                </c:pt>
                <c:pt idx="28">
                  <c:v>1.010313</c:v>
                </c:pt>
                <c:pt idx="29">
                  <c:v>1.0485929999999999</c:v>
                </c:pt>
                <c:pt idx="30">
                  <c:v>1.076049</c:v>
                </c:pt>
                <c:pt idx="31">
                  <c:v>1.1352430000000002</c:v>
                </c:pt>
                <c:pt idx="32">
                  <c:v>1.1302410000000001</c:v>
                </c:pt>
                <c:pt idx="33">
                  <c:v>1.154895</c:v>
                </c:pt>
                <c:pt idx="34">
                  <c:v>1.1824060000000001</c:v>
                </c:pt>
                <c:pt idx="35">
                  <c:v>1.2324929999999998</c:v>
                </c:pt>
                <c:pt idx="36">
                  <c:v>1.2853919999999961</c:v>
                </c:pt>
                <c:pt idx="37">
                  <c:v>1.34836790207816</c:v>
                </c:pt>
                <c:pt idx="38">
                  <c:v>1.343908158165267</c:v>
                </c:pt>
                <c:pt idx="39">
                  <c:v>1.3696051277972101</c:v>
                </c:pt>
                <c:pt idx="40">
                  <c:v>1.3470867403851436</c:v>
                </c:pt>
                <c:pt idx="41">
                  <c:v>1.3546490086238065</c:v>
                </c:pt>
                <c:pt idx="42">
                  <c:v>1.3592837935639195</c:v>
                </c:pt>
                <c:pt idx="43">
                  <c:v>1.381344630606635</c:v>
                </c:pt>
                <c:pt idx="44">
                  <c:v>1.3841854720745841</c:v>
                </c:pt>
                <c:pt idx="45">
                  <c:v>1.4156055788149438</c:v>
                </c:pt>
                <c:pt idx="46">
                  <c:v>1.4216239649431419</c:v>
                </c:pt>
                <c:pt idx="47">
                  <c:v>1.3930366408373114</c:v>
                </c:pt>
                <c:pt idx="48">
                  <c:v>1.3163259999999999</c:v>
                </c:pt>
                <c:pt idx="49">
                  <c:v>1.3704830000000001</c:v>
                </c:pt>
                <c:pt idx="50">
                  <c:v>1.4</c:v>
                </c:pt>
                <c:pt idx="51">
                  <c:v>1.4051999999999945</c:v>
                </c:pt>
              </c:numCache>
            </c:numRef>
          </c:yVal>
          <c:smooth val="1"/>
        </c:ser>
        <c:ser>
          <c:idx val="0"/>
          <c:order val="4"/>
          <c:tx>
            <c:strRef>
              <c:f>'Billion Bushels-USE THESE DATA'!$L$2</c:f>
              <c:strCache>
                <c:ptCount val="1"/>
                <c:pt idx="0">
                  <c:v>Exports</c:v>
                </c:pt>
              </c:strCache>
            </c:strRef>
          </c:tx>
          <c:spPr>
            <a:ln>
              <a:solidFill>
                <a:srgbClr val="FF8000"/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DATA'!$L$3:$L$54</c:f>
              <c:numCache>
                <c:formatCode>General</c:formatCode>
                <c:ptCount val="52"/>
                <c:pt idx="0">
                  <c:v>0.27510358400000001</c:v>
                </c:pt>
                <c:pt idx="1">
                  <c:v>0.41257664000000038</c:v>
                </c:pt>
                <c:pt idx="2">
                  <c:v>0.39635702400000089</c:v>
                </c:pt>
                <c:pt idx="3">
                  <c:v>0.47505365600000005</c:v>
                </c:pt>
                <c:pt idx="4">
                  <c:v>0.56063968800000064</c:v>
                </c:pt>
                <c:pt idx="5">
                  <c:v>0.65894158400000213</c:v>
                </c:pt>
                <c:pt idx="6">
                  <c:v>0.47784878400000136</c:v>
                </c:pt>
                <c:pt idx="7">
                  <c:v>0.61201492800000012</c:v>
                </c:pt>
                <c:pt idx="8">
                  <c:v>0.5236337679999995</c:v>
                </c:pt>
                <c:pt idx="9">
                  <c:v>0.61213303200000191</c:v>
                </c:pt>
                <c:pt idx="10">
                  <c:v>0.50603627200000001</c:v>
                </c:pt>
                <c:pt idx="11">
                  <c:v>0.7821634239999995</c:v>
                </c:pt>
                <c:pt idx="12">
                  <c:v>1.2415092479999925</c:v>
                </c:pt>
                <c:pt idx="13">
                  <c:v>1.2299350559999942</c:v>
                </c:pt>
                <c:pt idx="14">
                  <c:v>1.1489944479999954</c:v>
                </c:pt>
                <c:pt idx="15">
                  <c:v>1.66447904</c:v>
                </c:pt>
                <c:pt idx="16">
                  <c:v>1.6451099840000001</c:v>
                </c:pt>
                <c:pt idx="17">
                  <c:v>1.8963959280000036</c:v>
                </c:pt>
                <c:pt idx="18">
                  <c:v>2.1131167680000118</c:v>
                </c:pt>
                <c:pt idx="19">
                  <c:v>2.4014873680000002</c:v>
                </c:pt>
                <c:pt idx="20">
                  <c:v>2.3910942159999999</c:v>
                </c:pt>
                <c:pt idx="21">
                  <c:v>1.9967449600000031</c:v>
                </c:pt>
                <c:pt idx="22">
                  <c:v>1.8213211519999963</c:v>
                </c:pt>
                <c:pt idx="23">
                  <c:v>1.8863964559999966</c:v>
                </c:pt>
                <c:pt idx="24">
                  <c:v>1.850256632</c:v>
                </c:pt>
                <c:pt idx="25">
                  <c:v>1.2273367679999956</c:v>
                </c:pt>
                <c:pt idx="26">
                  <c:v>1.4924802479999966</c:v>
                </c:pt>
                <c:pt idx="27">
                  <c:v>1.7164054320000006</c:v>
                </c:pt>
                <c:pt idx="28">
                  <c:v>2.0284362000000002</c:v>
                </c:pt>
                <c:pt idx="29">
                  <c:v>2.3672765760000005</c:v>
                </c:pt>
                <c:pt idx="30">
                  <c:v>1.7266017439999972</c:v>
                </c:pt>
                <c:pt idx="31">
                  <c:v>1.5838927439999966</c:v>
                </c:pt>
                <c:pt idx="32">
                  <c:v>1.663258632</c:v>
                </c:pt>
                <c:pt idx="33">
                  <c:v>1.328315688</c:v>
                </c:pt>
                <c:pt idx="34">
                  <c:v>2.1774834480000012</c:v>
                </c:pt>
                <c:pt idx="35">
                  <c:v>2.227795752000016</c:v>
                </c:pt>
                <c:pt idx="36">
                  <c:v>1.7973460399999999</c:v>
                </c:pt>
                <c:pt idx="37">
                  <c:v>1.5044087519999998</c:v>
                </c:pt>
                <c:pt idx="38">
                  <c:v>1.9841865680000057</c:v>
                </c:pt>
                <c:pt idx="39">
                  <c:v>1.9365512879999978</c:v>
                </c:pt>
                <c:pt idx="40">
                  <c:v>1.9413541839999995</c:v>
                </c:pt>
                <c:pt idx="41">
                  <c:v>1.9047419440000029</c:v>
                </c:pt>
                <c:pt idx="42">
                  <c:v>1.5878689119999998</c:v>
                </c:pt>
                <c:pt idx="43">
                  <c:v>1.8998209440000002</c:v>
                </c:pt>
                <c:pt idx="44">
                  <c:v>1.818053608</c:v>
                </c:pt>
                <c:pt idx="45">
                  <c:v>2.1337849680000081</c:v>
                </c:pt>
                <c:pt idx="46">
                  <c:v>2.1253602160000002</c:v>
                </c:pt>
                <c:pt idx="47">
                  <c:v>2.4373909840000003</c:v>
                </c:pt>
                <c:pt idx="48">
                  <c:v>1.848918120000004</c:v>
                </c:pt>
                <c:pt idx="49">
                  <c:v>1.9865880160000029</c:v>
                </c:pt>
                <c:pt idx="50">
                  <c:v>1.8999784160000002</c:v>
                </c:pt>
                <c:pt idx="51">
                  <c:v>1.7999836959999949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'Billion Bushels-USE THESE DATA'!$O$2</c:f>
              <c:strCache>
                <c:ptCount val="1"/>
                <c:pt idx="0">
                  <c:v>Imports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'Billion Bushels-USE THESE DATA'!$J$3:$J$54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xVal>
          <c:yVal>
            <c:numRef>
              <c:f>'Billion Bushels-USE THESE DATA'!$O$3:$O$54</c:f>
              <c:numCache>
                <c:formatCode>General</c:formatCode>
                <c:ptCount val="52"/>
                <c:pt idx="0">
                  <c:v>1.2204080000000007E-3</c:v>
                </c:pt>
                <c:pt idx="1">
                  <c:v>1.3778800000000021E-3</c:v>
                </c:pt>
                <c:pt idx="2">
                  <c:v>9.8420000000000408E-4</c:v>
                </c:pt>
                <c:pt idx="3">
                  <c:v>9.8420000000000408E-4</c:v>
                </c:pt>
                <c:pt idx="4">
                  <c:v>1.0235679999999999E-3</c:v>
                </c:pt>
                <c:pt idx="5">
                  <c:v>8.6609600000000066E-4</c:v>
                </c:pt>
                <c:pt idx="6">
                  <c:v>8.6609600000000066E-4</c:v>
                </c:pt>
                <c:pt idx="7">
                  <c:v>9.0546400000000458E-4</c:v>
                </c:pt>
                <c:pt idx="8">
                  <c:v>1.2991440000000001E-3</c:v>
                </c:pt>
                <c:pt idx="9">
                  <c:v>1.0629360000000009E-3</c:v>
                </c:pt>
                <c:pt idx="10">
                  <c:v>4.0155360000000001E-3</c:v>
                </c:pt>
                <c:pt idx="11">
                  <c:v>1.259776E-3</c:v>
                </c:pt>
                <c:pt idx="12">
                  <c:v>9.4483199999999994E-4</c:v>
                </c:pt>
                <c:pt idx="13">
                  <c:v>9.8420000000000408E-4</c:v>
                </c:pt>
                <c:pt idx="14">
                  <c:v>2.007768000000007E-3</c:v>
                </c:pt>
                <c:pt idx="15">
                  <c:v>1.4959840000000001E-3</c:v>
                </c:pt>
                <c:pt idx="16">
                  <c:v>2.4408160000000015E-3</c:v>
                </c:pt>
                <c:pt idx="17">
                  <c:v>2.4014479999999987E-3</c:v>
                </c:pt>
                <c:pt idx="18">
                  <c:v>1.1416720000000035E-3</c:v>
                </c:pt>
                <c:pt idx="19">
                  <c:v>7.0862400000000416E-4</c:v>
                </c:pt>
                <c:pt idx="20">
                  <c:v>8.6609600000000066E-4</c:v>
                </c:pt>
                <c:pt idx="21">
                  <c:v>5.511520000000018E-4</c:v>
                </c:pt>
                <c:pt idx="22">
                  <c:v>4.7241600000000084E-4</c:v>
                </c:pt>
                <c:pt idx="23">
                  <c:v>1.6928240000000021E-3</c:v>
                </c:pt>
                <c:pt idx="24">
                  <c:v>1.7321920000000041E-3</c:v>
                </c:pt>
                <c:pt idx="25">
                  <c:v>9.881368000000005E-3</c:v>
                </c:pt>
                <c:pt idx="26">
                  <c:v>1.7715600000000021E-3</c:v>
                </c:pt>
                <c:pt idx="27">
                  <c:v>3.4250160000000016E-3</c:v>
                </c:pt>
                <c:pt idx="28">
                  <c:v>2.7951280000000052E-3</c:v>
                </c:pt>
                <c:pt idx="29">
                  <c:v>1.8896640000000021E-3</c:v>
                </c:pt>
                <c:pt idx="30">
                  <c:v>3.4250160000000016E-3</c:v>
                </c:pt>
                <c:pt idx="31">
                  <c:v>1.9644632000000009E-2</c:v>
                </c:pt>
                <c:pt idx="32">
                  <c:v>7.0862400000000336E-3</c:v>
                </c:pt>
                <c:pt idx="33">
                  <c:v>2.0825672000000052E-2</c:v>
                </c:pt>
                <c:pt idx="34">
                  <c:v>9.5664240000000525E-3</c:v>
                </c:pt>
                <c:pt idx="35">
                  <c:v>1.6495192000000002E-2</c:v>
                </c:pt>
                <c:pt idx="36">
                  <c:v>1.3267016E-2</c:v>
                </c:pt>
                <c:pt idx="37">
                  <c:v>8.8184320000000392E-3</c:v>
                </c:pt>
                <c:pt idx="38">
                  <c:v>1.8817904000000003E-2</c:v>
                </c:pt>
                <c:pt idx="39">
                  <c:v>1.4763000000000007E-2</c:v>
                </c:pt>
                <c:pt idx="40">
                  <c:v>6.8106640000000218E-3</c:v>
                </c:pt>
                <c:pt idx="41">
                  <c:v>1.0156943999999949E-2</c:v>
                </c:pt>
                <c:pt idx="42">
                  <c:v>1.4448055999999999E-2</c:v>
                </c:pt>
                <c:pt idx="43">
                  <c:v>1.4093743999999965E-2</c:v>
                </c:pt>
                <c:pt idx="44">
                  <c:v>1.0826200000000001E-2</c:v>
                </c:pt>
                <c:pt idx="45">
                  <c:v>8.8184320000000392E-3</c:v>
                </c:pt>
                <c:pt idx="46">
                  <c:v>1.1967872000000051E-2</c:v>
                </c:pt>
                <c:pt idx="47">
                  <c:v>2.0038312000000127E-2</c:v>
                </c:pt>
                <c:pt idx="48">
                  <c:v>1.3542592000000023E-2</c:v>
                </c:pt>
                <c:pt idx="49">
                  <c:v>8.3460160000000359E-3</c:v>
                </c:pt>
                <c:pt idx="50">
                  <c:v>2.4998679999999988E-2</c:v>
                </c:pt>
                <c:pt idx="51">
                  <c:v>1.9998944000000001E-2</c:v>
                </c:pt>
              </c:numCache>
            </c:numRef>
          </c:yVal>
          <c:smooth val="1"/>
        </c:ser>
        <c:axId val="59588992"/>
        <c:axId val="59590912"/>
      </c:scatterChart>
      <c:valAx>
        <c:axId val="59588992"/>
        <c:scaling>
          <c:orientation val="minMax"/>
          <c:max val="2011"/>
          <c:min val="1960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Year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9590912"/>
        <c:crosses val="autoZero"/>
        <c:crossBetween val="midCat"/>
        <c:majorUnit val="10"/>
      </c:valAx>
      <c:valAx>
        <c:axId val="59590912"/>
        <c:scaling>
          <c:orientation val="minMax"/>
          <c:max val="14"/>
        </c:scaling>
        <c:axPos val="l"/>
        <c:majorGridlines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Billion Bushels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958899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7156067569137365"/>
          <c:y val="0.1458108545556179"/>
          <c:w val="0.20323427792912349"/>
          <c:h val="0.79556283310307163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BE46B-7DF2-479D-8582-7CFE4FB7280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EB0ED-2366-46F5-BEDF-02494DDFE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229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D2F529-67C6-4E51-9F18-85CF1D62EEB8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E02AD0-A374-4AD5-9C05-92D226F5E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14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2AD0-A374-4AD5-9C05-92D226F5E42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387C-975D-4CCA-9028-9DCC8ECE2443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7030-084F-43DB-8A58-FA7171E8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week.com/news/2012-07-16/ethanol-rises-to-eight-month-high-as-heat-threatens-midwest-corn" TargetMode="External"/><Relationship Id="rId2" Type="http://schemas.openxmlformats.org/officeDocument/2006/relationships/hyperlink" Target="http://www.bloomberg.com/news/2012-07-16/corn-soy-surge-as-drought-threatens-crops-commodities-at-close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3400" y="304800"/>
            <a:ext cx="8077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 dirty="0" smtClean="0">
                <a:latin typeface="Cambria" pitchFamily="18" charset="0"/>
              </a:rPr>
              <a:t>Ethanol &amp; Sustainability teaching: </a:t>
            </a:r>
          </a:p>
          <a:p>
            <a:pPr algn="ctr"/>
            <a:r>
              <a:rPr lang="en-US" sz="3200" i="1" dirty="0" smtClean="0">
                <a:latin typeface="Cambria" pitchFamily="18" charset="0"/>
              </a:rPr>
              <a:t>Integrating business, public policy, and science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1447800"/>
            <a:ext cx="7747000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200400"/>
            <a:ext cx="777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Rick Oches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Department of Natural &amp; Applied Sciences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Bentley University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With contributions from: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David Szymanski</a:t>
            </a:r>
            <a:r>
              <a:rPr lang="en-US" sz="2000" dirty="0" smtClean="0">
                <a:solidFill>
                  <a:srgbClr val="002060"/>
                </a:solidFill>
              </a:rPr>
              <a:t>, Environmental Chemistry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Bryan Snyder</a:t>
            </a:r>
            <a:r>
              <a:rPr lang="en-US" sz="2000" dirty="0" smtClean="0">
                <a:solidFill>
                  <a:srgbClr val="002060"/>
                </a:solidFill>
              </a:rPr>
              <a:t>, Economics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Jeff Gulati</a:t>
            </a:r>
            <a:r>
              <a:rPr lang="en-US" sz="2000" dirty="0" smtClean="0">
                <a:solidFill>
                  <a:srgbClr val="002060"/>
                </a:solidFill>
              </a:rPr>
              <a:t>, American Government</a:t>
            </a:r>
          </a:p>
          <a:p>
            <a:pPr algn="ctr">
              <a:spcAft>
                <a:spcPts val="600"/>
              </a:spcAft>
            </a:pPr>
            <a:r>
              <a:rPr lang="en-US" sz="2000" i="1" dirty="0" smtClean="0">
                <a:solidFill>
                  <a:srgbClr val="002060"/>
                </a:solidFill>
              </a:rPr>
              <a:t>et al.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228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 smtClean="0">
                <a:latin typeface="Cambria" pitchFamily="18" charset="0"/>
              </a:rPr>
              <a:t>Ethanol &amp; Sustainability teaching: </a:t>
            </a:r>
          </a:p>
          <a:p>
            <a:pPr algn="ctr"/>
            <a:r>
              <a:rPr lang="en-US" sz="2400" i="1" dirty="0" smtClean="0">
                <a:latin typeface="Cambria" pitchFamily="18" charset="0"/>
              </a:rPr>
              <a:t>Integrating business, public policy, and science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Picture 2" descr="C:\Users\roches\AppData\Local\Microsoft\Windows\Temporary Internet Files\Content.Outlook\B23ZQFNA\photo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35393"/>
            <a:ext cx="5181600" cy="38702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" y="1143000"/>
            <a:ext cx="842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itchFamily="18" charset="0"/>
              </a:rPr>
              <a:t>Example 1: Environmental Chemistry </a:t>
            </a:r>
          </a:p>
          <a:p>
            <a:pPr marL="625475" indent="-2809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Produce ethanol in the lab</a:t>
            </a:r>
          </a:p>
          <a:p>
            <a:pPr marL="625475" indent="-2809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Compare process, energy inputs, and efficiency </a:t>
            </a:r>
            <a:b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using corn vs. raw sugar as feedstock</a:t>
            </a:r>
            <a:endParaRPr lang="en-US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oches\AppData\Local\Microsoft\Windows\Temporary Internet Files\Content.Outlook\B23ZQFNA\photo (8).JPG"/>
          <p:cNvPicPr>
            <a:picLocks noChangeAspect="1" noChangeArrowheads="1"/>
          </p:cNvPicPr>
          <p:nvPr/>
        </p:nvPicPr>
        <p:blipFill>
          <a:blip r:embed="rId2" cstate="print"/>
          <a:srcRect r="6414"/>
          <a:stretch>
            <a:fillRect/>
          </a:stretch>
        </p:blipFill>
        <p:spPr bwMode="auto">
          <a:xfrm>
            <a:off x="685800" y="3200400"/>
            <a:ext cx="4419600" cy="3527307"/>
          </a:xfrm>
          <a:prstGeom prst="rect">
            <a:avLst/>
          </a:prstGeom>
          <a:noFill/>
        </p:spPr>
      </p:pic>
      <p:pic>
        <p:nvPicPr>
          <p:cNvPr id="2050" name="Picture 2" descr="C:\Users\roches\AppData\Local\Microsoft\Windows\Temporary Internet Files\Content.Outlook\B23ZQFNA\photo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21327"/>
            <a:ext cx="3352800" cy="4488873"/>
          </a:xfrm>
          <a:prstGeom prst="rect">
            <a:avLst/>
          </a:prstGeom>
          <a:noFill/>
        </p:spPr>
      </p:pic>
      <p:pic>
        <p:nvPicPr>
          <p:cNvPr id="5" name="Picture 2" descr="C:\Users\roches\AppData\Local\Microsoft\Windows\Temporary Internet Files\Content.Outlook\B23ZQFNA\photo (9).JPG"/>
          <p:cNvPicPr>
            <a:picLocks noChangeAspect="1" noChangeArrowheads="1"/>
          </p:cNvPicPr>
          <p:nvPr/>
        </p:nvPicPr>
        <p:blipFill>
          <a:blip r:embed="rId4" cstate="print"/>
          <a:srcRect l="3704" t="2479" b="10744"/>
          <a:stretch>
            <a:fillRect/>
          </a:stretch>
        </p:blipFill>
        <p:spPr bwMode="auto">
          <a:xfrm>
            <a:off x="914400" y="304800"/>
            <a:ext cx="39624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25146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Control          Corn           Sugar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352800"/>
            <a:ext cx="1524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49530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Distillation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58419"/>
            <a:ext cx="8305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itchFamily="18" charset="0"/>
              </a:rPr>
              <a:t>Example 2 :  Microeconomics</a:t>
            </a:r>
          </a:p>
          <a:p>
            <a:pPr indent="457200"/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Teaching economics concepts and Cost-Benefit analysis:</a:t>
            </a:r>
          </a:p>
          <a:p>
            <a:endParaRPr lang="en-US" sz="1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5127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rgbClr val="002060"/>
                </a:solidFill>
                <a:latin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</a:rPr>
              <a:t>Opportunity Costs – food vs. fuel in corn production</a:t>
            </a:r>
          </a:p>
          <a:p>
            <a:pPr marL="5127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</a:rPr>
              <a:t>	Technical efficiency of corn-based ethanol</a:t>
            </a:r>
          </a:p>
          <a:p>
            <a:pPr marL="5127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</a:rPr>
              <a:t>	Economic efficiency of corn-based ethanol</a:t>
            </a:r>
          </a:p>
          <a:p>
            <a:pPr marL="5127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</a:rPr>
              <a:t>	Unintended consequences</a:t>
            </a:r>
          </a:p>
          <a:p>
            <a:pPr marL="5127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</a:rPr>
              <a:t>	Externalities – positive and negative</a:t>
            </a:r>
          </a:p>
          <a:p>
            <a:pPr marL="5127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</a:rPr>
              <a:t>	Cost-benefit analysis</a:t>
            </a:r>
          </a:p>
          <a:p>
            <a:pPr marL="5127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Cambria" pitchFamily="18" charset="0"/>
              </a:rPr>
              <a:t>	Ethical issues – Food or Fuel?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228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 smtClean="0">
                <a:latin typeface="Cambria" pitchFamily="18" charset="0"/>
              </a:rPr>
              <a:t>Ethanol &amp; Sustainability teaching: </a:t>
            </a:r>
          </a:p>
          <a:p>
            <a:pPr algn="ctr"/>
            <a:r>
              <a:rPr lang="en-US" sz="2400" i="1" dirty="0" smtClean="0">
                <a:latin typeface="Cambria" pitchFamily="18" charset="0"/>
              </a:rPr>
              <a:t>Integrating business, public policy, and science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05805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itchFamily="18" charset="0"/>
              </a:rPr>
              <a:t>Example 3:  American Government – 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the legislative process</a:t>
            </a:r>
          </a:p>
          <a:p>
            <a:pPr algn="ctr"/>
            <a:endParaRPr lang="en-US" sz="1200" b="1" i="1" dirty="0" smtClean="0">
              <a:latin typeface="Cambria" pitchFamily="18" charset="0"/>
            </a:endParaRPr>
          </a:p>
          <a:p>
            <a:pPr algn="ctr"/>
            <a:r>
              <a:rPr lang="en-US" sz="2400" b="1" i="1" dirty="0" smtClean="0">
                <a:latin typeface="Cambria" pitchFamily="18" charset="0"/>
              </a:rPr>
              <a:t>Energy Independence and Security Act of 2007 </a:t>
            </a:r>
            <a:br>
              <a:rPr lang="en-US" sz="2400" b="1" i="1" dirty="0" smtClean="0">
                <a:latin typeface="Cambria" pitchFamily="18" charset="0"/>
              </a:rPr>
            </a:br>
            <a:r>
              <a:rPr lang="en-US" sz="2400" b="1" i="1" dirty="0" smtClean="0">
                <a:latin typeface="Cambria" pitchFamily="18" charset="0"/>
              </a:rPr>
              <a:t>(EISA, P.L. 110-140)</a:t>
            </a:r>
            <a:endParaRPr lang="en-US" sz="2400" b="1" i="1" dirty="0">
              <a:latin typeface="Cambr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77" y="2743200"/>
            <a:ext cx="466412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28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 smtClean="0">
                <a:latin typeface="Cambria" pitchFamily="18" charset="0"/>
              </a:rPr>
              <a:t>Ethanol &amp; Sustainability teaching: </a:t>
            </a:r>
          </a:p>
          <a:p>
            <a:pPr algn="ctr"/>
            <a:r>
              <a:rPr lang="en-US" sz="2400" i="1" dirty="0" smtClean="0">
                <a:latin typeface="Cambria" pitchFamily="18" charset="0"/>
              </a:rPr>
              <a:t>Integrating business, public policy, and science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14600"/>
            <a:ext cx="3200400" cy="424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Will Corn Ethanol Fuel U.S. Energy Needs?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 Multidisciplinary Exploration of a Complex Problem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Created by faculty members of Bentley University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46393"/>
            <a:ext cx="7747000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3581400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u="sng" dirty="0" smtClean="0">
                <a:solidFill>
                  <a:srgbClr val="002060"/>
                </a:solidFill>
              </a:rPr>
              <a:t>Participating Courses: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Principles of Geology			American Government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Environmental Chemistry		Macroeconomics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Green Biology/Ecology		Natural Resource Policy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Science of Sustainability		How Things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5908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http://www.bloomberg.com/news/2012-07-16/corn-soy-surge-as-drought-threatens-crops-commodities-at-close.html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http://www.businessweek.com/news/2012-07-16/ethanol-rises-to-eight-month-high-as-heat-threatens-midwest-corn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12380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itchFamily="18" charset="0"/>
              </a:rPr>
              <a:t>Example 4:  Finance</a:t>
            </a:r>
          </a:p>
          <a:p>
            <a:pPr marL="457200"/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Tracking commodities prices and impacts on food, fuel, durable goods, other products: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228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 smtClean="0">
                <a:latin typeface="Cambria" pitchFamily="18" charset="0"/>
              </a:rPr>
              <a:t>Ethanol &amp; Sustainability teaching: </a:t>
            </a:r>
          </a:p>
          <a:p>
            <a:pPr algn="ctr"/>
            <a:r>
              <a:rPr lang="en-US" sz="2400" i="1" dirty="0" smtClean="0">
                <a:latin typeface="Cambria" pitchFamily="18" charset="0"/>
              </a:rPr>
              <a:t>Integrating business, public policy, and science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1582608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65760" marR="0" lvl="0" indent="-36576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Describe the interdependence of the natural sciences and social sciences in decision-making for business, society, and the environment.</a:t>
            </a:r>
          </a:p>
          <a:p>
            <a:pPr marL="365760" marR="0" lvl="0" indent="-36576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Provide examples of ways in which human modification of complex natural and established social systems may lead to unintended consequences.</a:t>
            </a:r>
          </a:p>
          <a:p>
            <a:pPr marL="365760" marR="0" lvl="0" indent="-36576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Explain ways in which human decision making and natural systems impact one another on various time scales.</a:t>
            </a:r>
          </a:p>
          <a:p>
            <a:pPr marL="365760" marR="0" lvl="0" indent="-36576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Evaluate proposals for moving society toward greater sustainability.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8610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Assessment</a:t>
            </a:r>
          </a:p>
          <a:p>
            <a:pPr marL="457200"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After completing this integrative module, students should be able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914400"/>
            <a:ext cx="7772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Will Corn Ethanol Fuel U.S. Energy Needs?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 Multidisciplinary Exploration of a Complex Problem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Created by faculty members of Bentley University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1193"/>
            <a:ext cx="7747000" cy="1600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197079"/>
            <a:ext cx="6622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Summer 2011 Faculty Workshop: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886200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u="sng" dirty="0" smtClean="0">
                <a:solidFill>
                  <a:srgbClr val="002060"/>
                </a:solidFill>
              </a:rPr>
              <a:t>Participating Courses: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Principles of Geology			American Government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Environmental Chemistry		Macroeconomics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Green Biology/Ecology		Natural Resource Policy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Science of Sustainability		How Things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37759"/>
            <a:ext cx="80772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Enhance Science Literacy.</a:t>
            </a:r>
          </a:p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Promote active- and problem-based learning by incorporating the use of technology and data analysis.</a:t>
            </a:r>
          </a:p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Improve problem-solving and critical thinking skills.</a:t>
            </a:r>
          </a:p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Integrate and apply scientific knowledge across students’ multi-disciplinary business + liberal arts &amp; sciences curriculum.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41293"/>
            <a:ext cx="632416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Program Goals </a:t>
            </a: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(Natural &amp; Applied Sciences Department + NSF-CCLI grant):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98" y="533400"/>
            <a:ext cx="430380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928" y="533400"/>
            <a:ext cx="431094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228600" y="533400"/>
            <a:ext cx="8504161" cy="5649218"/>
            <a:chOff x="381000" y="1056382"/>
            <a:chExt cx="8504161" cy="5649218"/>
          </a:xfrm>
        </p:grpSpPr>
        <p:pic>
          <p:nvPicPr>
            <p:cNvPr id="1032" name="Picture 8" descr="http://dc-cdn.virtacore.com/2010/12/Corn-ethano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9000" y="2514600"/>
              <a:ext cx="2554373" cy="2396346"/>
            </a:xfrm>
            <a:prstGeom prst="ellipse">
              <a:avLst/>
            </a:prstGeom>
            <a:noFill/>
          </p:spPr>
        </p:pic>
        <p:grpSp>
          <p:nvGrpSpPr>
            <p:cNvPr id="50" name="Group 49"/>
            <p:cNvGrpSpPr/>
            <p:nvPr/>
          </p:nvGrpSpPr>
          <p:grpSpPr>
            <a:xfrm>
              <a:off x="381000" y="1056382"/>
              <a:ext cx="8504161" cy="5649218"/>
              <a:chOff x="274561" y="762000"/>
              <a:chExt cx="8504161" cy="564921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953000" y="762000"/>
                <a:ext cx="15552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Geology</a:t>
                </a:r>
                <a:endParaRPr lang="en-US" sz="32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092002" y="1600200"/>
                <a:ext cx="1954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Economics</a:t>
                </a:r>
                <a:endParaRPr lang="en-US" sz="3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932937" y="838200"/>
                <a:ext cx="14564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Ecology</a:t>
                </a:r>
                <a:endParaRPr lang="en-US" sz="3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74561" y="2819400"/>
                <a:ext cx="283404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Political Science</a:t>
                </a:r>
              </a:p>
              <a:p>
                <a:pPr algn="ctr"/>
                <a:r>
                  <a:rPr lang="en-US" sz="3200" dirty="0" smtClean="0"/>
                  <a:t>&amp; Public Policy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0600" y="4495800"/>
                <a:ext cx="18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Chemistry</a:t>
                </a:r>
                <a:endParaRPr lang="en-US" sz="3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41761" y="5105400"/>
                <a:ext cx="216116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Physics &amp; </a:t>
                </a:r>
              </a:p>
              <a:p>
                <a:pPr algn="ctr"/>
                <a:r>
                  <a:rPr lang="en-US" sz="3200" dirty="0" smtClean="0"/>
                  <a:t>Engineering</a:t>
                </a:r>
                <a:endParaRPr lang="en-US" sz="3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384811" y="2514600"/>
                <a:ext cx="234795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International</a:t>
                </a:r>
              </a:p>
              <a:p>
                <a:pPr algn="ctr"/>
                <a:r>
                  <a:rPr lang="en-US" sz="3200" dirty="0" smtClean="0"/>
                  <a:t>Studies</a:t>
                </a:r>
                <a:endParaRPr lang="en-US" sz="3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89561" y="4572000"/>
                <a:ext cx="27891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Climate Change</a:t>
                </a:r>
                <a:endParaRPr lang="en-US" sz="3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5334000"/>
                <a:ext cx="261347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Environmental</a:t>
                </a:r>
              </a:p>
              <a:p>
                <a:pPr algn="ctr"/>
                <a:r>
                  <a:rPr lang="en-US" sz="3200" dirty="0" smtClean="0"/>
                  <a:t>Science</a:t>
                </a:r>
                <a:endParaRPr lang="en-US" sz="3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14400" y="1447800"/>
                <a:ext cx="2356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Plant Biology</a:t>
                </a:r>
                <a:endParaRPr lang="en-US" sz="32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4998961" y="1295400"/>
                <a:ext cx="639840" cy="1001018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779761" y="1447800"/>
                <a:ext cx="411239" cy="838200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286000" y="1981200"/>
                <a:ext cx="1265161" cy="685800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331961" y="3352800"/>
                <a:ext cx="1020839" cy="152400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5608561" y="2133600"/>
                <a:ext cx="1066800" cy="609600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4846561" y="4572000"/>
                <a:ext cx="487439" cy="675382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438400" y="4038600"/>
                <a:ext cx="1100197" cy="609600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5837161" y="3048000"/>
                <a:ext cx="1066800" cy="228600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5684761" y="4038600"/>
                <a:ext cx="914400" cy="685800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3200400" y="4430018"/>
                <a:ext cx="731761" cy="1056382"/>
              </a:xfrm>
              <a:prstGeom prst="straightConnector1">
                <a:avLst/>
              </a:prstGeom>
              <a:ln w="38100">
                <a:solidFill>
                  <a:srgbClr val="0066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Curved Right Arrow 96"/>
          <p:cNvSpPr/>
          <p:nvPr/>
        </p:nvSpPr>
        <p:spPr>
          <a:xfrm>
            <a:off x="152400" y="228600"/>
            <a:ext cx="1447800" cy="6172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Curved Right Arrow 97"/>
          <p:cNvSpPr/>
          <p:nvPr/>
        </p:nvSpPr>
        <p:spPr>
          <a:xfrm rot="10800000">
            <a:off x="7543800" y="228600"/>
            <a:ext cx="1447800" cy="6172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791200" y="3429000"/>
            <a:ext cx="1143000" cy="38100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0" y="35052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Finance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382000" cy="572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547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Getting started – Common overview activity: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66197"/>
            <a:ext cx="4267200" cy="1477328"/>
          </a:xfrm>
          <a:prstGeom prst="homePlate">
            <a:avLst/>
          </a:prstGeom>
          <a:solidFill>
            <a:schemeClr val="bg2">
              <a:alpha val="7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Plot data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Observe trends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Calculations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Hypothesize relationships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304800" y="762000"/>
          <a:ext cx="8565745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152400"/>
            <a:ext cx="6019800" cy="584775"/>
          </a:xfrm>
          <a:prstGeom prst="rect">
            <a:avLst/>
          </a:prstGeom>
          <a:solidFill>
            <a:srgbClr val="EFE235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Annual U.S. Corn Production &amp; Use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304800" y="762000"/>
          <a:ext cx="8565745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152400"/>
            <a:ext cx="6019800" cy="584775"/>
          </a:xfrm>
          <a:prstGeom prst="rect">
            <a:avLst/>
          </a:prstGeom>
          <a:solidFill>
            <a:srgbClr val="EFE235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Annual U.S. Corn Production &amp; Use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14400"/>
            <a:ext cx="4419600" cy="5353050"/>
          </a:xfrm>
          <a:prstGeom prst="roundRect">
            <a:avLst/>
          </a:prstGeom>
          <a:solidFill>
            <a:schemeClr val="bg2">
              <a:alpha val="7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Explore relationships: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Environmental impacts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Water resources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Cost-Benefit analysis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Food pricing &amp; security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International trade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Public policy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Fossil fuels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Climate Change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Agribusiness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Commodities markets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Nutrient cycling</a:t>
            </a:r>
          </a:p>
          <a:p>
            <a:pPr marL="731520" lvl="1" indent="-27432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Engine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648200"/>
            <a:ext cx="7772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Principles of Geology			American Government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Environmental Chemistry		Macroeconomics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Green Biology/Ecology		Natural Resource Policy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Science of Sustainability		How Things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Discipline-based modules are developed for each course, linking to the common theme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4419600"/>
            <a:ext cx="7543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Will Corn Ethanol Fuel U.S. Energy Needs?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 Multidisciplinary Exploration of a Complex Problem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Created by faculty members of Bentley University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89193"/>
            <a:ext cx="7747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500</Words>
  <Application>Microsoft Office PowerPoint</Application>
  <PresentationFormat>On-screen Show (4:3)</PresentationFormat>
  <Paragraphs>129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Bentley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roches</dc:creator>
  <cp:lastModifiedBy>roches</cp:lastModifiedBy>
  <cp:revision>151</cp:revision>
  <dcterms:created xsi:type="dcterms:W3CDTF">2011-09-08T19:49:49Z</dcterms:created>
  <dcterms:modified xsi:type="dcterms:W3CDTF">2012-07-25T13:34:58Z</dcterms:modified>
</cp:coreProperties>
</file>