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r>
              <a:rPr lang="en-US" dirty="0" smtClean="0"/>
              <a:t>Dial the conference call number, </a:t>
            </a:r>
            <a:r>
              <a:rPr lang="en-US" b="1" dirty="0" smtClean="0"/>
              <a:t>1-800-704-9804</a:t>
            </a:r>
            <a:r>
              <a:rPr lang="en-US" dirty="0" smtClean="0"/>
              <a:t> and then enter the access code </a:t>
            </a:r>
            <a:r>
              <a:rPr lang="en-US" b="1" dirty="0" smtClean="0"/>
              <a:t>446 59 657</a:t>
            </a:r>
            <a:r>
              <a:rPr lang="en-US" dirty="0" smtClean="0"/>
              <a:t>. If for some reason the 800 number does not work, an alternate number is 404-920-6604.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xtgenscience.org/search-standards?tid_1%5b%5d=15&amp;tid%5b%5d=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awad@maine207.or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ichael@wucore.wustl.edu" TargetMode="External"/><Relationship Id="rId4" Type="http://schemas.openxmlformats.org/officeDocument/2006/relationships/hyperlink" Target="mailto:susan.buhr@colorado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en"/>
              <a:t>Reviewing the NGSS</a:t>
            </a:r>
          </a:p>
        </p:txBody>
      </p:sp>
      <p:sp>
        <p:nvSpPr>
          <p:cNvPr id="24" name="Shape 24"/>
          <p:cNvSpPr/>
          <p:nvPr/>
        </p:nvSpPr>
        <p:spPr>
          <a:xfrm>
            <a:off x="2260427" y="1204200"/>
            <a:ext cx="4623144" cy="209951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5" name="Shape 25"/>
          <p:cNvSpPr txBox="1"/>
          <p:nvPr/>
        </p:nvSpPr>
        <p:spPr>
          <a:xfrm>
            <a:off x="1219200" y="4991100"/>
            <a:ext cx="6515100" cy="1292631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r>
              <a:rPr lang="en" sz="2400" dirty="0"/>
              <a:t>Audio call in number .... </a:t>
            </a:r>
            <a:r>
              <a:rPr lang="en" sz="2400" dirty="0">
                <a:solidFill>
                  <a:srgbClr val="1155CC"/>
                </a:solidFill>
              </a:rPr>
              <a:t>1-800-704-9804</a:t>
            </a:r>
            <a:r>
              <a:rPr lang="en" sz="2400" dirty="0">
                <a:solidFill>
                  <a:srgbClr val="222222"/>
                </a:solidFill>
              </a:rPr>
              <a:t> - toll-free (or </a:t>
            </a:r>
            <a:r>
              <a:rPr lang="en" sz="2400" dirty="0">
                <a:solidFill>
                  <a:srgbClr val="1155CC"/>
                </a:solidFill>
              </a:rPr>
              <a:t>1-404-920-6604</a:t>
            </a:r>
            <a:r>
              <a:rPr lang="en" sz="2400" dirty="0">
                <a:solidFill>
                  <a:srgbClr val="222222"/>
                </a:solidFill>
              </a:rPr>
              <a:t> - not toll free) and enter the access code: </a:t>
            </a:r>
            <a:r>
              <a:rPr lang="en-US" sz="2400" b="1" dirty="0" smtClean="0"/>
              <a:t>446 59 657</a:t>
            </a:r>
            <a:endParaRPr lang="en" sz="2400" dirty="0">
              <a:solidFill>
                <a:srgbClr val="222222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679004"/>
            <a:ext cx="8229600" cy="738633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dirty="0" smtClean="0"/>
              <a:t>Blackboard </a:t>
            </a:r>
            <a:r>
              <a:rPr lang="en" dirty="0"/>
              <a:t>instructions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03375" y="-583073"/>
            <a:ext cx="7772400" cy="2031295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algn="l" rtl="0"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dirty="0">
                <a:solidFill>
                  <a:srgbClr val="000000"/>
                </a:solidFill>
              </a:rPr>
              <a:t>
</a:t>
            </a:r>
          </a:p>
          <a:p>
            <a:pPr>
              <a:buNone/>
            </a:pPr>
            <a:r>
              <a:rPr lang="en" sz="3000" dirty="0">
                <a:solidFill>
                  <a:srgbClr val="000000"/>
                </a:solidFill>
              </a:rPr>
              <a:t>NGSS </a:t>
            </a:r>
            <a:r>
              <a:rPr lang="en" sz="3000" dirty="0" smtClean="0">
                <a:solidFill>
                  <a:srgbClr val="000000"/>
                </a:solidFill>
              </a:rPr>
              <a:t>reflects </a:t>
            </a:r>
            <a:r>
              <a:rPr lang="en" sz="3000" dirty="0">
                <a:solidFill>
                  <a:srgbClr val="000000"/>
                </a:solidFill>
              </a:rPr>
              <a:t>the vision of the Framework for Science Education: 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685800" y="1974451"/>
            <a:ext cx="7772400" cy="38654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l" rtl="0">
              <a:buNone/>
            </a:pPr>
            <a:r>
              <a:rPr lang="en">
                <a:solidFill>
                  <a:srgbClr val="000000"/>
                </a:solidFill>
              </a:rPr>
              <a:t>“The framework is designed to help realize a vision for education in the sciences and</a:t>
            </a:r>
          </a:p>
          <a:p>
            <a:pPr lvl="0" algn="l" rtl="0">
              <a:buNone/>
            </a:pPr>
            <a:r>
              <a:rPr lang="en">
                <a:solidFill>
                  <a:srgbClr val="000000"/>
                </a:solidFill>
              </a:rPr>
              <a:t>engineering in which students, over multiple years of school, actively engage in scientific </a:t>
            </a:r>
          </a:p>
          <a:p>
            <a:pPr lvl="0" algn="l" rtl="0">
              <a:buNone/>
            </a:pPr>
            <a:r>
              <a:rPr lang="en">
                <a:solidFill>
                  <a:srgbClr val="000000"/>
                </a:solidFill>
              </a:rPr>
              <a:t>and engineering practices and apply crosscutting concepts to deepen their understanding of the core ideas in these fields.”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228600" y="175768"/>
            <a:ext cx="8577899" cy="738633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sz="3600" dirty="0"/>
              <a:t>3 dimensions of student engagement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28600" y="794832"/>
            <a:ext cx="3886199" cy="6063168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lvl="0" indent="-419100" algn="l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science and engineering practice</a:t>
            </a:r>
          </a:p>
          <a:p>
            <a:pPr marL="457200" lvl="0" indent="-419100" algn="l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crosscutting concepts</a:t>
            </a:r>
          </a:p>
          <a:p>
            <a:pPr marL="457200" lvl="0" indent="-419100" algn="l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disciplinary core ideas</a:t>
            </a:r>
          </a:p>
          <a:p>
            <a:pPr lvl="0" algn="l" rtl="0">
              <a:buNone/>
            </a:pPr>
            <a:r>
              <a:rPr lang="en" dirty="0" smtClean="0"/>
              <a:t>These </a:t>
            </a:r>
            <a:r>
              <a:rPr lang="en" dirty="0"/>
              <a:t>three dimensions are immediately evident in the architecture of the standards.</a:t>
            </a:r>
          </a:p>
          <a:p>
            <a:pPr lvl="0" algn="l">
              <a:buNone/>
            </a:pPr>
            <a:r>
              <a:rPr lang="en" sz="1100" u="sng" dirty="0">
                <a:solidFill>
                  <a:schemeClr val="hlink"/>
                </a:solidFill>
                <a:hlinkClick r:id="rId3"/>
              </a:rPr>
              <a:t>http://nextgenscience.org/search-standards?tid_1%5B%5D=15&amp;tid%5B%5D=4</a:t>
            </a:r>
          </a:p>
        </p:txBody>
      </p:sp>
      <p:pic>
        <p:nvPicPr>
          <p:cNvPr id="5" name="Picture 4" descr="Captur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1900" y="1219200"/>
            <a:ext cx="5372100" cy="530352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332750"/>
            <a:ext cx="8229600" cy="738633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dirty="0"/>
              <a:t>What's new with </a:t>
            </a:r>
            <a:r>
              <a:rPr lang="en" dirty="0" smtClean="0"/>
              <a:t>NGSS2?</a:t>
            </a:r>
            <a:endParaRPr lang="en" dirty="0"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105624"/>
            <a:ext cx="8229600" cy="5170616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Science and engineering content and practices are integrated throughout-not treated separately.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 smtClean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How to implement is key-Appendix J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 smtClean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Concepts </a:t>
            </a:r>
            <a:r>
              <a:rPr lang="en" sz="2400" dirty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build coherently across K-12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Earth and Space Sciences have </a:t>
            </a:r>
            <a:r>
              <a:rPr lang="en" sz="2400" dirty="0" smtClean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the same prominence as Physical science</a:t>
            </a:r>
            <a:endParaRPr lang="en" sz="2400" dirty="0">
              <a:solidFill>
                <a:srgbClr val="22222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 smtClean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Engineering practices and Nature of Science are included throughout</a:t>
            </a:r>
            <a:endParaRPr lang="en" sz="2400" dirty="0">
              <a:solidFill>
                <a:srgbClr val="22222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>
                <a:solidFill>
                  <a:srgbClr val="222222"/>
                </a:solidFill>
                <a:latin typeface="Verdana"/>
                <a:ea typeface="Verdana"/>
                <a:cs typeface="Verdana"/>
                <a:sym typeface="Verdana"/>
              </a:rPr>
              <a:t>Climate change, energy use and human sustainability are included.</a:t>
            </a:r>
          </a:p>
          <a:p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8628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dirty="0"/>
              <a:t>Structure of the Review: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262675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 dirty="0"/>
              <a:t>5 sections:</a:t>
            </a:r>
          </a:p>
          <a:p>
            <a:pPr marL="457200" lvl="0" indent="-419100" rt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dirty="0"/>
              <a:t>Introduction to the Standards</a:t>
            </a:r>
          </a:p>
          <a:p>
            <a:pPr marL="457200" lvl="0" indent="-419100" rt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dirty="0"/>
              <a:t>General survey on ALL Standards</a:t>
            </a:r>
          </a:p>
          <a:p>
            <a:pPr marL="457200" lvl="0" indent="-419100" rt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dirty="0"/>
              <a:t>Survey on individual elementary school standards</a:t>
            </a:r>
          </a:p>
          <a:p>
            <a:pPr marL="457200" lvl="0" indent="-419100" rt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dirty="0"/>
              <a:t>Survey on individual middle school standards</a:t>
            </a:r>
          </a:p>
          <a:p>
            <a:pPr marL="457200" lvl="0" indent="-419100" rt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dirty="0"/>
              <a:t>Survey on individual high school standards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96963"/>
          </a:xfrm>
        </p:spPr>
        <p:txBody>
          <a:bodyPr/>
          <a:lstStyle/>
          <a:p>
            <a:r>
              <a:rPr lang="en-US" dirty="0" smtClean="0"/>
              <a:t>Survey feedback categories: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891374"/>
          </a:xfrm>
        </p:spPr>
        <p:txBody>
          <a:bodyPr/>
          <a:lstStyle/>
          <a:p>
            <a:r>
              <a:rPr lang="en-US" dirty="0" smtClean="0"/>
              <a:t>Is the PE too prescriptive or too vague?</a:t>
            </a:r>
          </a:p>
          <a:p>
            <a:r>
              <a:rPr lang="en-US" dirty="0" smtClean="0"/>
              <a:t>How grade appropriate is the PE?</a:t>
            </a:r>
          </a:p>
          <a:p>
            <a:r>
              <a:rPr lang="en-US" dirty="0" smtClean="0"/>
              <a:t>How relevant is this crosscutting concept to the core idea?</a:t>
            </a:r>
          </a:p>
          <a:p>
            <a:r>
              <a:rPr lang="en-US" dirty="0" smtClean="0"/>
              <a:t>How well would meeting this PE demonstrate a student’s understanding of the DCI?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136004"/>
            <a:ext cx="8229600" cy="738633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dirty="0" smtClean="0"/>
              <a:t>How to provide feedback</a:t>
            </a:r>
            <a:endParaRPr lang="en"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895350"/>
            <a:ext cx="8229600" cy="630938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indent="-419100">
              <a:buSzPct val="208333"/>
            </a:pPr>
            <a:r>
              <a:rPr lang="en-US" sz="2800" dirty="0" smtClean="0"/>
              <a:t>Deadline NAGT feedback: January 27, Sunday</a:t>
            </a:r>
            <a:endParaRPr lang="en" sz="2800" dirty="0" smtClean="0"/>
          </a:p>
          <a:p>
            <a:pPr marL="457200" lvl="0" indent="-419100">
              <a:buSzPct val="208333"/>
            </a:pPr>
            <a:r>
              <a:rPr lang="en" sz="2800" dirty="0" smtClean="0"/>
              <a:t>Send written comment to </a:t>
            </a:r>
            <a:r>
              <a:rPr lang="en-US" sz="2800" dirty="0" smtClean="0">
                <a:hlinkClick r:id="rId3"/>
              </a:rPr>
              <a:t>aawad@maine207.org</a:t>
            </a:r>
            <a:r>
              <a:rPr lang="en-US" sz="2800" dirty="0" smtClean="0"/>
              <a:t> or </a:t>
            </a:r>
            <a:r>
              <a:rPr lang="en-US" sz="2800" dirty="0" smtClean="0">
                <a:hlinkClick r:id="rId4"/>
              </a:rPr>
              <a:t>susan.buhr@colorado.edu</a:t>
            </a:r>
            <a:r>
              <a:rPr lang="en-US" sz="2800" dirty="0" smtClean="0"/>
              <a:t> </a:t>
            </a:r>
            <a:endParaRPr lang="en" sz="2800" dirty="0"/>
          </a:p>
          <a:p>
            <a:pPr marL="457200" lvl="0" indent="-419100">
              <a:buSzPct val="208333"/>
            </a:pPr>
            <a:r>
              <a:rPr lang="en" sz="2800" dirty="0" smtClean="0"/>
              <a:t>Write into discussion thread: </a:t>
            </a:r>
            <a:r>
              <a:rPr lang="en-US" sz="2800" dirty="0" smtClean="0"/>
              <a:t>http://nagt.org/nagt/policy/ngss.html#thread</a:t>
            </a:r>
          </a:p>
          <a:p>
            <a:pPr marL="457200" lvl="0" indent="-419100">
              <a:buSzPct val="208333"/>
            </a:pPr>
            <a:r>
              <a:rPr lang="en-US" sz="2800" dirty="0" smtClean="0"/>
              <a:t>Option to complete survey online at Achieve: http://interceptum.com/ngss/how.html </a:t>
            </a:r>
          </a:p>
          <a:p>
            <a:pPr marL="457200" lvl="0" indent="-419100">
              <a:buSzPct val="208333"/>
            </a:pPr>
            <a:r>
              <a:rPr lang="en-US" sz="2800" dirty="0" smtClean="0"/>
              <a:t>May send comment to Michael Wysession, Earth Systems Writing Team Lead </a:t>
            </a:r>
            <a:r>
              <a:rPr lang="en-US" sz="2800" dirty="0" smtClean="0">
                <a:hlinkClick r:id="rId5"/>
              </a:rPr>
              <a:t>michael@wucore.wustl.edu</a:t>
            </a:r>
            <a:r>
              <a:rPr lang="en-US" sz="2800" dirty="0" smtClean="0"/>
              <a:t> </a:t>
            </a:r>
          </a:p>
          <a:p>
            <a:pPr marL="457200" lvl="0" indent="-419100">
              <a:buSzPct val="208333"/>
            </a:pPr>
            <a:endParaRPr lang="en-US" sz="2800" dirty="0" smtClean="0"/>
          </a:p>
          <a:p>
            <a:endParaRPr sz="3200" dirty="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334</Words>
  <Application>Microsoft Office PowerPoint</Application>
  <PresentationFormat>On-screen Show (4:3)</PresentationFormat>
  <Paragraphs>40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/>
      <vt:lpstr>Slide 1</vt:lpstr>
      <vt:lpstr>Blackboard instructions</vt:lpstr>
      <vt:lpstr>
 NGSS reflects the vision of the Framework for Science Education: </vt:lpstr>
      <vt:lpstr>3 dimensions of student engagement</vt:lpstr>
      <vt:lpstr>What's new with NGSS2?</vt:lpstr>
      <vt:lpstr>Structure of the Review:</vt:lpstr>
      <vt:lpstr>Survey feedback categories:</vt:lpstr>
      <vt:lpstr>How to provide feedback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AIDA AWAD</dc:creator>
  <cp:lastModifiedBy>technology</cp:lastModifiedBy>
  <cp:revision>3</cp:revision>
  <dcterms:modified xsi:type="dcterms:W3CDTF">2013-01-24T16:28:54Z</dcterms:modified>
</cp:coreProperties>
</file>