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730" r:id="rId2"/>
    <p:sldId id="1036" r:id="rId3"/>
    <p:sldId id="1029" r:id="rId4"/>
    <p:sldId id="1032" r:id="rId5"/>
    <p:sldId id="1033" r:id="rId6"/>
    <p:sldId id="981" r:id="rId7"/>
    <p:sldId id="957" r:id="rId8"/>
    <p:sldId id="960" r:id="rId9"/>
    <p:sldId id="1046" r:id="rId10"/>
    <p:sldId id="1059" r:id="rId11"/>
    <p:sldId id="1047" r:id="rId12"/>
    <p:sldId id="1048" r:id="rId13"/>
    <p:sldId id="1049" r:id="rId14"/>
    <p:sldId id="1055" r:id="rId15"/>
    <p:sldId id="1056" r:id="rId16"/>
    <p:sldId id="1069" r:id="rId17"/>
    <p:sldId id="1074" r:id="rId18"/>
    <p:sldId id="1075" r:id="rId19"/>
    <p:sldId id="1076" r:id="rId20"/>
    <p:sldId id="1077" r:id="rId21"/>
    <p:sldId id="1078" r:id="rId22"/>
    <p:sldId id="1080" r:id="rId23"/>
    <p:sldId id="1079" r:id="rId24"/>
    <p:sldId id="1081" r:id="rId25"/>
    <p:sldId id="1082" r:id="rId26"/>
    <p:sldId id="1083" r:id="rId27"/>
    <p:sldId id="1084" r:id="rId28"/>
    <p:sldId id="1085" r:id="rId29"/>
    <p:sldId id="1072" r:id="rId30"/>
    <p:sldId id="1086" r:id="rId31"/>
    <p:sldId id="1054" r:id="rId32"/>
    <p:sldId id="1051" r:id="rId33"/>
    <p:sldId id="1087" r:id="rId34"/>
    <p:sldId id="1068" r:id="rId35"/>
    <p:sldId id="1066" r:id="rId36"/>
    <p:sldId id="1088" r:id="rId37"/>
    <p:sldId id="1089" r:id="rId38"/>
    <p:sldId id="1062" r:id="rId39"/>
    <p:sldId id="1061" r:id="rId40"/>
    <p:sldId id="1060" r:id="rId4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1" charset="0"/>
        <a:ea typeface="+mn-ea"/>
        <a:cs typeface="+mn-cs"/>
      </a:defRPr>
    </a:lvl1pPr>
    <a:lvl2pPr marL="457200" algn="l" rtl="0" fontAlgn="base">
      <a:spcBef>
        <a:spcPct val="0"/>
      </a:spcBef>
      <a:spcAft>
        <a:spcPct val="0"/>
      </a:spcAft>
      <a:defRPr kern="1200">
        <a:solidFill>
          <a:schemeClr val="tx1"/>
        </a:solidFill>
        <a:latin typeface="Arial" pitchFamily="-1" charset="0"/>
        <a:ea typeface="+mn-ea"/>
        <a:cs typeface="+mn-cs"/>
      </a:defRPr>
    </a:lvl2pPr>
    <a:lvl3pPr marL="914400" algn="l" rtl="0" fontAlgn="base">
      <a:spcBef>
        <a:spcPct val="0"/>
      </a:spcBef>
      <a:spcAft>
        <a:spcPct val="0"/>
      </a:spcAft>
      <a:defRPr kern="1200">
        <a:solidFill>
          <a:schemeClr val="tx1"/>
        </a:solidFill>
        <a:latin typeface="Arial" pitchFamily="-1" charset="0"/>
        <a:ea typeface="+mn-ea"/>
        <a:cs typeface="+mn-cs"/>
      </a:defRPr>
    </a:lvl3pPr>
    <a:lvl4pPr marL="1371600" algn="l" rtl="0" fontAlgn="base">
      <a:spcBef>
        <a:spcPct val="0"/>
      </a:spcBef>
      <a:spcAft>
        <a:spcPct val="0"/>
      </a:spcAft>
      <a:defRPr kern="1200">
        <a:solidFill>
          <a:schemeClr val="tx1"/>
        </a:solidFill>
        <a:latin typeface="Arial" pitchFamily="-1" charset="0"/>
        <a:ea typeface="+mn-ea"/>
        <a:cs typeface="+mn-cs"/>
      </a:defRPr>
    </a:lvl4pPr>
    <a:lvl5pPr marL="1828800" algn="l" rtl="0" fontAlgn="base">
      <a:spcBef>
        <a:spcPct val="0"/>
      </a:spcBef>
      <a:spcAft>
        <a:spcPct val="0"/>
      </a:spcAft>
      <a:defRPr kern="1200">
        <a:solidFill>
          <a:schemeClr val="tx1"/>
        </a:solidFill>
        <a:latin typeface="Arial" pitchFamily="-1" charset="0"/>
        <a:ea typeface="+mn-ea"/>
        <a:cs typeface="+mn-cs"/>
      </a:defRPr>
    </a:lvl5pPr>
    <a:lvl6pPr marL="2286000" algn="l" defTabSz="457200" rtl="0" eaLnBrk="1" latinLnBrk="0" hangingPunct="1">
      <a:defRPr kern="1200">
        <a:solidFill>
          <a:schemeClr val="tx1"/>
        </a:solidFill>
        <a:latin typeface="Arial" pitchFamily="-1" charset="0"/>
        <a:ea typeface="+mn-ea"/>
        <a:cs typeface="+mn-cs"/>
      </a:defRPr>
    </a:lvl6pPr>
    <a:lvl7pPr marL="2743200" algn="l" defTabSz="457200" rtl="0" eaLnBrk="1" latinLnBrk="0" hangingPunct="1">
      <a:defRPr kern="1200">
        <a:solidFill>
          <a:schemeClr val="tx1"/>
        </a:solidFill>
        <a:latin typeface="Arial" pitchFamily="-1" charset="0"/>
        <a:ea typeface="+mn-ea"/>
        <a:cs typeface="+mn-cs"/>
      </a:defRPr>
    </a:lvl7pPr>
    <a:lvl8pPr marL="3200400" algn="l" defTabSz="457200" rtl="0" eaLnBrk="1" latinLnBrk="0" hangingPunct="1">
      <a:defRPr kern="1200">
        <a:solidFill>
          <a:schemeClr val="tx1"/>
        </a:solidFill>
        <a:latin typeface="Arial" pitchFamily="-1" charset="0"/>
        <a:ea typeface="+mn-ea"/>
        <a:cs typeface="+mn-cs"/>
      </a:defRPr>
    </a:lvl8pPr>
    <a:lvl9pPr marL="3657600" algn="l" defTabSz="457200" rtl="0" eaLnBrk="1" latinLnBrk="0" hangingPunct="1">
      <a:defRPr kern="1200">
        <a:solidFill>
          <a:schemeClr val="tx1"/>
        </a:solidFill>
        <a:latin typeface="Arial"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a:srgbClr val="00FF00"/>
    <a:srgbClr val="FF0000"/>
    <a:srgbClr val="FFFF00"/>
    <a:srgbClr val="0000CC"/>
    <a:srgbClr val="0000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326" autoAdjust="0"/>
  </p:normalViewPr>
  <p:slideViewPr>
    <p:cSldViewPr>
      <p:cViewPr>
        <p:scale>
          <a:sx n="97" d="100"/>
          <a:sy n="97" d="100"/>
        </p:scale>
        <p:origin x="-792"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8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atin typeface="Arial" pitchFamily="-107" charset="0"/>
              </a:defRPr>
            </a:lvl1pPr>
          </a:lstStyle>
          <a:p>
            <a:pPr>
              <a:defRPr/>
            </a:pPr>
            <a:endParaRPr lang="en-US"/>
          </a:p>
        </p:txBody>
      </p:sp>
      <p:sp>
        <p:nvSpPr>
          <p:cNvPr id="14643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latin typeface="Arial" pitchFamily="-107"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14643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643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latin typeface="Arial" pitchFamily="-107" charset="0"/>
              </a:defRPr>
            </a:lvl1pPr>
          </a:lstStyle>
          <a:p>
            <a:pPr>
              <a:defRPr/>
            </a:pPr>
            <a:endParaRPr lang="en-US"/>
          </a:p>
        </p:txBody>
      </p:sp>
      <p:sp>
        <p:nvSpPr>
          <p:cNvPr id="14643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atin typeface="Arial" pitchFamily="-107" charset="0"/>
              </a:defRPr>
            </a:lvl1pPr>
          </a:lstStyle>
          <a:p>
            <a:pPr>
              <a:defRPr/>
            </a:pPr>
            <a:fld id="{EBAF1A9D-4B50-C347-B1A6-49D4320E040E}" type="slidenum">
              <a:rPr lang="en-US"/>
              <a:pPr>
                <a:defRPr/>
              </a:pPr>
              <a:t>‹#›</a:t>
            </a:fld>
            <a:endParaRPr lang="en-US"/>
          </a:p>
        </p:txBody>
      </p:sp>
    </p:spTree>
    <p:extLst>
      <p:ext uri="{BB962C8B-B14F-4D97-AF65-F5344CB8AC3E}">
        <p14:creationId xmlns:p14="http://schemas.microsoft.com/office/powerpoint/2010/main" val="3459086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12</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13</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14</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15</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16</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17</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18</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19</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20</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21</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78DFB2E3-267A-E441-A41F-816176ECD695}" type="slidenum">
              <a:rPr lang="en-US">
                <a:latin typeface="Arial" pitchFamily="-1" charset="0"/>
              </a:rPr>
              <a:pPr/>
              <a:t>2</a:t>
            </a:fld>
            <a:endParaRPr lang="en-US">
              <a:latin typeface="Arial" pitchFamily="-1" charset="0"/>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xfrm>
            <a:off x="974725" y="4560888"/>
            <a:ext cx="5365750" cy="4319587"/>
          </a:xfrm>
          <a:solidFill>
            <a:srgbClr val="FFFFFF"/>
          </a:solidFill>
          <a:ln>
            <a:solidFill>
              <a:srgbClr val="000000"/>
            </a:solid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22</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23</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24</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25</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26</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27</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28</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29</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30</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B62A166-33CF-9C4B-939B-401BCF7875A4}" type="slidenum">
              <a:rPr lang="en-US">
                <a:latin typeface="Arial" pitchFamily="-84" charset="0"/>
              </a:rPr>
              <a:pPr/>
              <a:t>31</a:t>
            </a:fld>
            <a:endParaRPr lang="en-US">
              <a:latin typeface="Arial" pitchFamily="-84"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2470480B-AAA4-1B49-99A8-C3D8BE91ED0A}" type="slidenum">
              <a:rPr lang="en-US">
                <a:latin typeface="Arial" pitchFamily="-84" charset="0"/>
              </a:rPr>
              <a:pPr/>
              <a:t>3</a:t>
            </a:fld>
            <a:endParaRPr lang="en-US">
              <a:latin typeface="Arial" pitchFamily="-84" charset="0"/>
            </a:endParaRPr>
          </a:p>
        </p:txBody>
      </p:sp>
      <p:sp>
        <p:nvSpPr>
          <p:cNvPr id="29699" name="Rectangle 2"/>
          <p:cNvSpPr>
            <a:spLocks noGrp="1" noRot="1" noChangeAspect="1" noChangeArrowheads="1" noTextEdit="1"/>
          </p:cNvSpPr>
          <p:nvPr>
            <p:ph type="sldImg"/>
          </p:nvPr>
        </p:nvSpPr>
        <p:spPr>
          <a:solidFill>
            <a:srgbClr val="FFFFFF"/>
          </a:solidFill>
          <a:ln/>
        </p:spPr>
      </p:sp>
      <p:sp>
        <p:nvSpPr>
          <p:cNvPr id="297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B62A166-33CF-9C4B-939B-401BCF7875A4}" type="slidenum">
              <a:rPr lang="en-US">
                <a:latin typeface="Arial" pitchFamily="-84" charset="0"/>
              </a:rPr>
              <a:pPr/>
              <a:t>32</a:t>
            </a:fld>
            <a:endParaRPr lang="en-US">
              <a:latin typeface="Arial" pitchFamily="-84"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pitchFamily="-84" charset="0"/>
                <a:ea typeface="ＭＳ Ｐゴシック" pitchFamily="-84" charset="-128"/>
                <a:cs typeface="ＭＳ Ｐゴシック" pitchFamily="-84" charset="-128"/>
              </a:rPr>
              <a:t>1987 – leaves</a:t>
            </a:r>
            <a:r>
              <a:rPr lang="en-US" baseline="0" dirty="0" smtClean="0">
                <a:latin typeface="Arial" pitchFamily="-84" charset="0"/>
                <a:ea typeface="ＭＳ Ｐゴシック" pitchFamily="-84" charset="-128"/>
                <a:cs typeface="ＭＳ Ｐゴシック" pitchFamily="-84" charset="-128"/>
              </a:rPr>
              <a:t> off Vermont and Arkansas, which both required 5 total math or science years</a:t>
            </a:r>
          </a:p>
          <a:p>
            <a:pPr eaLnBrk="1" hangingPunct="1"/>
            <a:r>
              <a:rPr lang="en-US" baseline="0" dirty="0" smtClean="0">
                <a:latin typeface="Arial" pitchFamily="-84" charset="0"/>
                <a:ea typeface="ＭＳ Ｐゴシック" pitchFamily="-84" charset="-128"/>
                <a:cs typeface="ＭＳ Ｐゴシック" pitchFamily="-84" charset="-128"/>
              </a:rPr>
              <a:t>1996 – still leaves off Vermont for the same reason; includes DC</a:t>
            </a:r>
          </a:p>
          <a:p>
            <a:pPr eaLnBrk="1" hangingPunct="1"/>
            <a:r>
              <a:rPr lang="en-US" baseline="0" dirty="0" smtClean="0">
                <a:latin typeface="Arial" pitchFamily="-84" charset="0"/>
                <a:ea typeface="ＭＳ Ｐゴシック" pitchFamily="-84" charset="-128"/>
                <a:cs typeface="ＭＳ Ｐゴシック" pitchFamily="-84" charset="-128"/>
              </a:rPr>
              <a:t>2006 – all 50 states</a:t>
            </a:r>
            <a:endParaRPr lang="en-US" dirty="0" smtClean="0">
              <a:latin typeface="Arial" pitchFamily="-84" charset="0"/>
              <a:ea typeface="ＭＳ Ｐゴシック" pitchFamily="-84" charset="-128"/>
              <a:cs typeface="ＭＳ Ｐゴシック" pitchFamily="-8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33</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34</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35</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36</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37</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38</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39</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40</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50F22D-25FB-6346-A586-E39B98487614}" type="slidenum">
              <a:rPr lang="en-US" sz="1300"/>
              <a:pPr eaLnBrk="1" hangingPunct="1"/>
              <a:t>4</a:t>
            </a:fld>
            <a:endParaRPr lang="en-US" sz="1300"/>
          </a:p>
        </p:txBody>
      </p:sp>
      <p:sp>
        <p:nvSpPr>
          <p:cNvPr id="25602" name="Rectangle 2"/>
          <p:cNvSpPr>
            <a:spLocks noGrp="1" noRot="1" noChangeAspect="1" noChangeArrowheads="1" noTextEdit="1"/>
          </p:cNvSpPr>
          <p:nvPr>
            <p:ph type="sldImg"/>
          </p:nvPr>
        </p:nvSpPr>
        <p:spPr>
          <a:solidFill>
            <a:srgbClr val="FFFFFF"/>
          </a:solidFill>
          <a:ln/>
        </p:spPr>
      </p:sp>
      <p:sp>
        <p:nvSpPr>
          <p:cNvPr id="25603"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charset="0"/>
                <a:ea typeface="ＭＳ Ｐゴシック" charset="0"/>
                <a:cs typeface="ＭＳ Ｐゴシック" charset="0"/>
              </a:defRPr>
            </a:lvl1pPr>
            <a:lvl2pPr marL="742950" indent="-285750" defTabSz="966788" eaLnBrk="0" hangingPunct="0">
              <a:defRPr sz="2400">
                <a:solidFill>
                  <a:schemeClr val="tx1"/>
                </a:solidFill>
                <a:latin typeface="Arial" charset="0"/>
                <a:ea typeface="ＭＳ Ｐゴシック" charset="0"/>
              </a:defRPr>
            </a:lvl2pPr>
            <a:lvl3pPr marL="1143000" indent="-228600" defTabSz="966788" eaLnBrk="0" hangingPunct="0">
              <a:defRPr sz="2400">
                <a:solidFill>
                  <a:schemeClr val="tx1"/>
                </a:solidFill>
                <a:latin typeface="Arial" charset="0"/>
                <a:ea typeface="ＭＳ Ｐゴシック" charset="0"/>
              </a:defRPr>
            </a:lvl3pPr>
            <a:lvl4pPr marL="1600200" indent="-228600" defTabSz="966788" eaLnBrk="0" hangingPunct="0">
              <a:defRPr sz="2400">
                <a:solidFill>
                  <a:schemeClr val="tx1"/>
                </a:solidFill>
                <a:latin typeface="Arial" charset="0"/>
                <a:ea typeface="ＭＳ Ｐゴシック" charset="0"/>
              </a:defRPr>
            </a:lvl4pPr>
            <a:lvl5pPr marL="2057400" indent="-228600" defTabSz="966788" eaLnBrk="0" hangingPunct="0">
              <a:defRPr sz="2400">
                <a:solidFill>
                  <a:schemeClr val="tx1"/>
                </a:solidFill>
                <a:latin typeface="Arial"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F3A10B-14BB-DD4A-AF5A-B7E74E361473}" type="slidenum">
              <a:rPr lang="en-US" sz="1300"/>
              <a:pPr eaLnBrk="1" hangingPunct="1"/>
              <a:t>5</a:t>
            </a:fld>
            <a:endParaRPr lang="en-US" sz="1300"/>
          </a:p>
        </p:txBody>
      </p:sp>
      <p:sp>
        <p:nvSpPr>
          <p:cNvPr id="29698" name="Rectangle 2"/>
          <p:cNvSpPr>
            <a:spLocks noGrp="1" noRot="1" noChangeAspect="1" noChangeArrowheads="1" noTextEdit="1"/>
          </p:cNvSpPr>
          <p:nvPr>
            <p:ph type="sldImg"/>
          </p:nvPr>
        </p:nvSpPr>
        <p:spPr>
          <a:solidFill>
            <a:srgbClr val="FFFFFF"/>
          </a:solidFill>
          <a:ln/>
        </p:spPr>
      </p:sp>
      <p:sp>
        <p:nvSpPr>
          <p:cNvPr id="29699" name="Rectangle 3"/>
          <p:cNvSpPr>
            <a:spLocks noGrp="1" noChangeArrowheads="1"/>
          </p:cNvSpPr>
          <p:nvPr>
            <p:ph type="body" idx="1"/>
          </p:nvPr>
        </p:nvSpPr>
        <p:spPr>
          <a:xfrm>
            <a:off x="974725" y="4560888"/>
            <a:ext cx="5365750" cy="431958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9644A6-7BAA-4E28-8E64-3B38E6CAFDA4}"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9</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10</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0D06B9F2-3A52-8544-AB70-DC947A22387E}" type="slidenum">
              <a:rPr lang="en-US">
                <a:latin typeface="Arial" pitchFamily="-1" charset="0"/>
              </a:rPr>
              <a:pPr/>
              <a:t>11</a:t>
            </a:fld>
            <a:endParaRPr lang="en-US">
              <a:latin typeface="Arial" pitchFamily="-1" charset="0"/>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endParaRPr lang="en-US">
              <a:latin typeface="Arial" pitchFamily="-1" charset="0"/>
              <a:ea typeface="ＭＳ Ｐゴシック" pitchFamily="-1" charset="-128"/>
              <a:cs typeface="ＭＳ Ｐゴシック" pitchFamily="-1"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C70117-D637-E94E-9650-5036512F13A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70220F-7EF5-284A-ACA7-EFF0868CF02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446DA2-B009-9240-9D3B-66EB4990C9D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1E31C-0679-B04F-A6A9-0636A10FCBA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7D6A4-C7A3-CC46-9834-6A24266951C2}"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895068-B7CC-B24E-B433-BA20C4D368F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E2DF6EA-4ECE-9A49-A45F-4B6BCC6C7EB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7A220A-1A16-9747-A8EA-3378AAF32C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82A55-FBD6-7443-BB99-05454CE2DA5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1514D-83E8-4846-8B8F-CA480B4DD3B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89D497-A4BB-6844-ACEC-C69B5B6EDA1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107" charset="0"/>
              </a:defRPr>
            </a:lvl1pPr>
          </a:lstStyle>
          <a:p>
            <a:pPr>
              <a:defRPr/>
            </a:pPr>
            <a:fld id="{20947833-4070-6545-848D-8367F22A043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package" Target="../embeddings/Microsoft_Word_Document2.docx"/><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package" Target="../embeddings/Microsoft_Word_Document3.docx"/><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2.png"/><Relationship Id="rId5" Type="http://schemas.openxmlformats.org/officeDocument/2006/relationships/package" Target="../embeddings/Microsoft_Word_Document4.docx"/><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2.png"/><Relationship Id="rId5" Type="http://schemas.openxmlformats.org/officeDocument/2006/relationships/package" Target="../embeddings/Microsoft_Word_Document5.docx"/><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2.png"/><Relationship Id="rId5" Type="http://schemas.openxmlformats.org/officeDocument/2006/relationships/package" Target="../embeddings/Microsoft_Word_Document6.docx"/><Relationship Id="rId4" Type="http://schemas.openxmlformats.org/officeDocument/2006/relationships/oleObject" Target="../embeddings/oleObject6.bin"/></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2"/>
          <p:cNvSpPr txBox="1">
            <a:spLocks noChangeArrowheads="1"/>
          </p:cNvSpPr>
          <p:nvPr/>
        </p:nvSpPr>
        <p:spPr bwMode="auto">
          <a:xfrm>
            <a:off x="838200" y="76200"/>
            <a:ext cx="8153400" cy="1200329"/>
          </a:xfrm>
          <a:prstGeom prst="rect">
            <a:avLst/>
          </a:prstGeom>
          <a:noFill/>
          <a:ln w="9525">
            <a:noFill/>
            <a:miter lim="800000"/>
            <a:headEnd/>
            <a:tailEnd/>
          </a:ln>
        </p:spPr>
        <p:txBody>
          <a:bodyPr wrap="square">
            <a:prstTxWarp prst="textNoShape">
              <a:avLst/>
            </a:prstTxWarp>
            <a:spAutoFit/>
          </a:bodyPr>
          <a:lstStyle/>
          <a:p>
            <a:pPr algn="ctr"/>
            <a:r>
              <a:rPr lang="en-US" sz="3600" b="1" dirty="0" smtClean="0">
                <a:solidFill>
                  <a:srgbClr val="FFFF00"/>
                </a:solidFill>
                <a:latin typeface="Times New Roman" pitchFamily="-1" charset="0"/>
              </a:rPr>
              <a:t>Implications of the Next Generation Science Standards</a:t>
            </a:r>
            <a:endParaRPr lang="en-US" sz="2800" b="1" dirty="0">
              <a:solidFill>
                <a:srgbClr val="FFFF00"/>
              </a:solidFill>
              <a:latin typeface="Times New Roman" pitchFamily="-1" charset="0"/>
            </a:endParaRPr>
          </a:p>
        </p:txBody>
      </p:sp>
      <p:sp>
        <p:nvSpPr>
          <p:cNvPr id="14339" name="Text Box 13"/>
          <p:cNvSpPr txBox="1">
            <a:spLocks noChangeArrowheads="1"/>
          </p:cNvSpPr>
          <p:nvPr/>
        </p:nvSpPr>
        <p:spPr bwMode="auto">
          <a:xfrm>
            <a:off x="304800" y="1371600"/>
            <a:ext cx="8305800" cy="1323439"/>
          </a:xfrm>
          <a:prstGeom prst="rect">
            <a:avLst/>
          </a:prstGeom>
          <a:noFill/>
          <a:ln w="9525">
            <a:noFill/>
            <a:miter lim="800000"/>
            <a:headEnd/>
            <a:tailEnd/>
          </a:ln>
        </p:spPr>
        <p:txBody>
          <a:bodyPr>
            <a:prstTxWarp prst="textNoShape">
              <a:avLst/>
            </a:prstTxWarp>
            <a:spAutoFit/>
          </a:bodyPr>
          <a:lstStyle/>
          <a:p>
            <a:pPr algn="ctr"/>
            <a:r>
              <a:rPr lang="en-US" sz="2000" b="1" i="1" dirty="0">
                <a:solidFill>
                  <a:srgbClr val="FFFF00"/>
                </a:solidFill>
                <a:latin typeface="Times New Roman" pitchFamily="-1" charset="0"/>
              </a:rPr>
              <a:t>Professor Michael Wysession</a:t>
            </a:r>
          </a:p>
          <a:p>
            <a:pPr algn="ctr"/>
            <a:r>
              <a:rPr lang="en-US" sz="2000" b="1" i="1" dirty="0">
                <a:solidFill>
                  <a:srgbClr val="FFFF00"/>
                </a:solidFill>
                <a:latin typeface="Times New Roman" pitchFamily="-1" charset="0"/>
              </a:rPr>
              <a:t>Department of Earth and Planetary Sciences</a:t>
            </a:r>
          </a:p>
          <a:p>
            <a:pPr algn="ctr"/>
            <a:r>
              <a:rPr lang="en-US" sz="2000" b="1" i="1" dirty="0">
                <a:solidFill>
                  <a:srgbClr val="FFFF00"/>
                </a:solidFill>
                <a:latin typeface="Times New Roman" pitchFamily="-1" charset="0"/>
              </a:rPr>
              <a:t>Washington University, St. Louis, MO</a:t>
            </a:r>
            <a:endParaRPr lang="en-US" sz="2000" b="1" i="1" dirty="0" smtClean="0">
              <a:solidFill>
                <a:srgbClr val="FFFF00"/>
              </a:solidFill>
              <a:latin typeface="Times New Roman" pitchFamily="-1" charset="0"/>
            </a:endParaRPr>
          </a:p>
          <a:p>
            <a:pPr algn="ctr"/>
            <a:r>
              <a:rPr lang="en-US" sz="2000" b="1" dirty="0" err="1" smtClean="0">
                <a:solidFill>
                  <a:srgbClr val="FFFF00"/>
                </a:solidFill>
                <a:latin typeface="Times New Roman" pitchFamily="-1" charset="0"/>
              </a:rPr>
              <a:t>michael@seismo.wustl.edu</a:t>
            </a:r>
            <a:endParaRPr lang="en-US" sz="2000" b="1" dirty="0">
              <a:solidFill>
                <a:srgbClr val="FFFF00"/>
              </a:solidFill>
            </a:endParaRPr>
          </a:p>
        </p:txBody>
      </p:sp>
      <p:pic>
        <p:nvPicPr>
          <p:cNvPr id="7" name="Picture 6" descr="Slide20.jpg"/>
          <p:cNvPicPr>
            <a:picLocks noChangeAspect="1"/>
          </p:cNvPicPr>
          <p:nvPr/>
        </p:nvPicPr>
        <p:blipFill>
          <a:blip r:embed="rId3"/>
          <a:stretch>
            <a:fillRect/>
          </a:stretch>
        </p:blipFill>
        <p:spPr>
          <a:xfrm>
            <a:off x="2209800" y="2971800"/>
            <a:ext cx="4648200" cy="34861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908"/>
            <a:ext cx="6476097" cy="6858000"/>
          </a:xfrm>
          <a:prstGeom prst="rect">
            <a:avLst/>
          </a:prstGeom>
        </p:spPr>
      </p:pic>
    </p:spTree>
    <p:extLst>
      <p:ext uri="{BB962C8B-B14F-4D97-AF65-F5344CB8AC3E}">
        <p14:creationId xmlns:p14="http://schemas.microsoft.com/office/powerpoint/2010/main" val="3241500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304800"/>
            <a:ext cx="6096000" cy="6137564"/>
          </a:xfrm>
          <a:prstGeom prst="rect">
            <a:avLst/>
          </a:prstGeom>
        </p:spPr>
      </p:pic>
    </p:spTree>
    <p:extLst>
      <p:ext uri="{BB962C8B-B14F-4D97-AF65-F5344CB8AC3E}">
        <p14:creationId xmlns:p14="http://schemas.microsoft.com/office/powerpoint/2010/main" val="2355579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79705"/>
            <a:ext cx="6019800" cy="6121095"/>
          </a:xfrm>
          <a:prstGeom prst="rect">
            <a:avLst/>
          </a:prstGeom>
        </p:spPr>
      </p:pic>
    </p:spTree>
    <p:extLst>
      <p:ext uri="{BB962C8B-B14F-4D97-AF65-F5344CB8AC3E}">
        <p14:creationId xmlns:p14="http://schemas.microsoft.com/office/powerpoint/2010/main" val="40954398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9769"/>
            <a:ext cx="5315332" cy="6858000"/>
          </a:xfrm>
          <a:prstGeom prst="rect">
            <a:avLst/>
          </a:prstGeom>
        </p:spPr>
      </p:pic>
    </p:spTree>
    <p:extLst>
      <p:ext uri="{BB962C8B-B14F-4D97-AF65-F5344CB8AC3E}">
        <p14:creationId xmlns:p14="http://schemas.microsoft.com/office/powerpoint/2010/main" val="4286663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457200"/>
            <a:ext cx="7543800" cy="5598041"/>
          </a:xfrm>
          <a:prstGeom prst="rect">
            <a:avLst/>
          </a:prstGeom>
        </p:spPr>
      </p:pic>
    </p:spTree>
    <p:extLst>
      <p:ext uri="{BB962C8B-B14F-4D97-AF65-F5344CB8AC3E}">
        <p14:creationId xmlns:p14="http://schemas.microsoft.com/office/powerpoint/2010/main" val="27087848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 y="457200"/>
            <a:ext cx="7620435" cy="5638800"/>
          </a:xfrm>
          <a:prstGeom prst="rect">
            <a:avLst/>
          </a:prstGeom>
        </p:spPr>
      </p:pic>
    </p:spTree>
    <p:extLst>
      <p:ext uri="{BB962C8B-B14F-4D97-AF65-F5344CB8AC3E}">
        <p14:creationId xmlns:p14="http://schemas.microsoft.com/office/powerpoint/2010/main" val="27087848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304800"/>
            <a:ext cx="8991600" cy="2449901"/>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(2): </a:t>
            </a:r>
            <a:r>
              <a:rPr lang="en-US" sz="2400" b="1" dirty="0" smtClean="0">
                <a:solidFill>
                  <a:srgbClr val="FAFC49"/>
                </a:solidFill>
                <a:latin typeface="+mn-lt"/>
              </a:rPr>
              <a:t>Performance expectations are written in a broader and more general tone, with further guidance provided by “Clarifying Statements” and “Assessment Boundaries”</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2228861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91407211"/>
              </p:ext>
            </p:extLst>
          </p:nvPr>
        </p:nvGraphicFramePr>
        <p:xfrm>
          <a:off x="19386" y="6392"/>
          <a:ext cx="9124614" cy="11702912"/>
        </p:xfrm>
        <a:graphic>
          <a:graphicData uri="http://schemas.openxmlformats.org/presentationml/2006/ole">
            <mc:AlternateContent xmlns:mc="http://schemas.openxmlformats.org/markup-compatibility/2006">
              <mc:Choice xmlns:v="urn:schemas-microsoft-com:vml" Requires="v">
                <p:oleObj spid="_x0000_s3077" name="Document" r:id="rId5" imgW="7366000" imgH="9448800" progId="Word.Document.12">
                  <p:embed/>
                </p:oleObj>
              </mc:Choice>
              <mc:Fallback>
                <p:oleObj name="Document" r:id="rId5" imgW="7366000" imgH="9448800" progId="Word.Document.12">
                  <p:embed/>
                  <p:pic>
                    <p:nvPicPr>
                      <p:cNvPr id="0" name=""/>
                      <p:cNvPicPr/>
                      <p:nvPr/>
                    </p:nvPicPr>
                    <p:blipFill>
                      <a:blip r:embed="rId6"/>
                      <a:stretch>
                        <a:fillRect/>
                      </a:stretch>
                    </p:blipFill>
                    <p:spPr>
                      <a:xfrm>
                        <a:off x="19386" y="6392"/>
                        <a:ext cx="9124614" cy="11702912"/>
                      </a:xfrm>
                      <a:prstGeom prst="rect">
                        <a:avLst/>
                      </a:prstGeom>
                    </p:spPr>
                  </p:pic>
                </p:oleObj>
              </mc:Fallback>
            </mc:AlternateContent>
          </a:graphicData>
        </a:graphic>
      </p:graphicFrame>
    </p:spTree>
    <p:extLst>
      <p:ext uri="{BB962C8B-B14F-4D97-AF65-F5344CB8AC3E}">
        <p14:creationId xmlns:p14="http://schemas.microsoft.com/office/powerpoint/2010/main" val="504541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833523547"/>
              </p:ext>
            </p:extLst>
          </p:nvPr>
        </p:nvGraphicFramePr>
        <p:xfrm>
          <a:off x="26667" y="-2971800"/>
          <a:ext cx="9124614" cy="11702912"/>
        </p:xfrm>
        <a:graphic>
          <a:graphicData uri="http://schemas.openxmlformats.org/presentationml/2006/ole">
            <mc:AlternateContent xmlns:mc="http://schemas.openxmlformats.org/markup-compatibility/2006">
              <mc:Choice xmlns:v="urn:schemas-microsoft-com:vml" Requires="v">
                <p:oleObj spid="_x0000_s4101" name="Document" r:id="rId5" imgW="7366000" imgH="9448800" progId="Word.Document.12">
                  <p:embed/>
                </p:oleObj>
              </mc:Choice>
              <mc:Fallback>
                <p:oleObj name="Document" r:id="rId5" imgW="7366000" imgH="9448800" progId="Word.Document.12">
                  <p:embed/>
                  <p:pic>
                    <p:nvPicPr>
                      <p:cNvPr id="0" name=""/>
                      <p:cNvPicPr/>
                      <p:nvPr/>
                    </p:nvPicPr>
                    <p:blipFill>
                      <a:blip r:embed="rId6"/>
                      <a:stretch>
                        <a:fillRect/>
                      </a:stretch>
                    </p:blipFill>
                    <p:spPr>
                      <a:xfrm>
                        <a:off x="26667" y="-2971800"/>
                        <a:ext cx="9124614" cy="11702912"/>
                      </a:xfrm>
                      <a:prstGeom prst="rect">
                        <a:avLst/>
                      </a:prstGeom>
                    </p:spPr>
                  </p:pic>
                </p:oleObj>
              </mc:Fallback>
            </mc:AlternateContent>
          </a:graphicData>
        </a:graphic>
      </p:graphicFrame>
    </p:spTree>
    <p:extLst>
      <p:ext uri="{BB962C8B-B14F-4D97-AF65-F5344CB8AC3E}">
        <p14:creationId xmlns:p14="http://schemas.microsoft.com/office/powerpoint/2010/main" val="2887367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996448967"/>
              </p:ext>
            </p:extLst>
          </p:nvPr>
        </p:nvGraphicFramePr>
        <p:xfrm>
          <a:off x="0" y="-4876800"/>
          <a:ext cx="9124614" cy="11734800"/>
        </p:xfrm>
        <a:graphic>
          <a:graphicData uri="http://schemas.openxmlformats.org/presentationml/2006/ole">
            <mc:AlternateContent xmlns:mc="http://schemas.openxmlformats.org/markup-compatibility/2006">
              <mc:Choice xmlns:v="urn:schemas-microsoft-com:vml" Requires="v">
                <p:oleObj spid="_x0000_s8197" name="Document" r:id="rId5" imgW="7366000" imgH="9448800" progId="Word.Document.12">
                  <p:embed/>
                </p:oleObj>
              </mc:Choice>
              <mc:Fallback>
                <p:oleObj name="Document" r:id="rId5" imgW="7366000" imgH="9448800" progId="Word.Document.12">
                  <p:embed/>
                  <p:pic>
                    <p:nvPicPr>
                      <p:cNvPr id="0" name=""/>
                      <p:cNvPicPr/>
                      <p:nvPr/>
                    </p:nvPicPr>
                    <p:blipFill>
                      <a:blip r:embed="rId6"/>
                      <a:stretch>
                        <a:fillRect/>
                      </a:stretch>
                    </p:blipFill>
                    <p:spPr>
                      <a:xfrm>
                        <a:off x="0" y="-4876800"/>
                        <a:ext cx="9124614" cy="11734800"/>
                      </a:xfrm>
                      <a:prstGeom prst="rect">
                        <a:avLst/>
                      </a:prstGeom>
                    </p:spPr>
                  </p:pic>
                </p:oleObj>
              </mc:Fallback>
            </mc:AlternateContent>
          </a:graphicData>
        </a:graphic>
      </p:graphicFrame>
    </p:spTree>
    <p:extLst>
      <p:ext uri="{BB962C8B-B14F-4D97-AF65-F5344CB8AC3E}">
        <p14:creationId xmlns:p14="http://schemas.microsoft.com/office/powerpoint/2010/main" val="2687362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69232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1401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304800"/>
            <a:ext cx="8991600" cy="2449901"/>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(3): </a:t>
            </a:r>
            <a:r>
              <a:rPr lang="en-US" sz="2400" b="1" dirty="0" smtClean="0">
                <a:solidFill>
                  <a:srgbClr val="FAFC49"/>
                </a:solidFill>
                <a:latin typeface="+mn-lt"/>
              </a:rPr>
              <a:t>Engineering now appears in all 3 Foundation boxes - the Practices, the Disciplinary Core Ideas, and the Crosscutting Concepts, but does NOT add any new performance expectations.</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7729676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62138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631105637"/>
              </p:ext>
            </p:extLst>
          </p:nvPr>
        </p:nvGraphicFramePr>
        <p:xfrm>
          <a:off x="19386" y="6392"/>
          <a:ext cx="9124614" cy="11702912"/>
        </p:xfrm>
        <a:graphic>
          <a:graphicData uri="http://schemas.openxmlformats.org/presentationml/2006/ole">
            <mc:AlternateContent xmlns:mc="http://schemas.openxmlformats.org/markup-compatibility/2006">
              <mc:Choice xmlns:v="urn:schemas-microsoft-com:vml" Requires="v">
                <p:oleObj spid="_x0000_s11268" name="Document" r:id="rId5" imgW="7366000" imgH="9448800" progId="Word.Document.12">
                  <p:embed/>
                </p:oleObj>
              </mc:Choice>
              <mc:Fallback>
                <p:oleObj name="Document" r:id="rId5" imgW="7366000" imgH="9448800" progId="Word.Document.12">
                  <p:embed/>
                  <p:pic>
                    <p:nvPicPr>
                      <p:cNvPr id="0" name=""/>
                      <p:cNvPicPr/>
                      <p:nvPr/>
                    </p:nvPicPr>
                    <p:blipFill>
                      <a:blip r:embed="rId6"/>
                      <a:stretch>
                        <a:fillRect/>
                      </a:stretch>
                    </p:blipFill>
                    <p:spPr>
                      <a:xfrm>
                        <a:off x="19386" y="6392"/>
                        <a:ext cx="9124614" cy="11702912"/>
                      </a:xfrm>
                      <a:prstGeom prst="rect">
                        <a:avLst/>
                      </a:prstGeom>
                    </p:spPr>
                  </p:pic>
                </p:oleObj>
              </mc:Fallback>
            </mc:AlternateContent>
          </a:graphicData>
        </a:graphic>
      </p:graphicFrame>
    </p:spTree>
    <p:extLst>
      <p:ext uri="{BB962C8B-B14F-4D97-AF65-F5344CB8AC3E}">
        <p14:creationId xmlns:p14="http://schemas.microsoft.com/office/powerpoint/2010/main" val="2345869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304800"/>
            <a:ext cx="8991600" cy="3188565"/>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(4): </a:t>
            </a:r>
            <a:r>
              <a:rPr lang="en-US" sz="2400" b="1" dirty="0" smtClean="0">
                <a:solidFill>
                  <a:srgbClr val="FAFC49"/>
                </a:solidFill>
                <a:latin typeface="+mn-lt"/>
              </a:rPr>
              <a:t>“Nature of Science” concepts can appear in either the Practices or the Crosscutting Concepts, but there will be NO NEW performance expectations added for them. Instead, one or two PEs will be selected from each topic page as an opportunity for a Nature of Science connection.</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625941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03756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667029736"/>
              </p:ext>
            </p:extLst>
          </p:nvPr>
        </p:nvGraphicFramePr>
        <p:xfrm>
          <a:off x="19386" y="6392"/>
          <a:ext cx="9124614" cy="11702912"/>
        </p:xfrm>
        <a:graphic>
          <a:graphicData uri="http://schemas.openxmlformats.org/presentationml/2006/ole">
            <mc:AlternateContent xmlns:mc="http://schemas.openxmlformats.org/markup-compatibility/2006">
              <mc:Choice xmlns:v="urn:schemas-microsoft-com:vml" Requires="v">
                <p:oleObj spid="_x0000_s15364" name="Document" r:id="rId5" imgW="7366000" imgH="9448800" progId="Word.Document.12">
                  <p:embed/>
                </p:oleObj>
              </mc:Choice>
              <mc:Fallback>
                <p:oleObj name="Document" r:id="rId5" imgW="7366000" imgH="9448800" progId="Word.Document.12">
                  <p:embed/>
                  <p:pic>
                    <p:nvPicPr>
                      <p:cNvPr id="0" name=""/>
                      <p:cNvPicPr/>
                      <p:nvPr/>
                    </p:nvPicPr>
                    <p:blipFill>
                      <a:blip r:embed="rId6"/>
                      <a:stretch>
                        <a:fillRect/>
                      </a:stretch>
                    </p:blipFill>
                    <p:spPr>
                      <a:xfrm>
                        <a:off x="19386" y="6392"/>
                        <a:ext cx="9124614" cy="11702912"/>
                      </a:xfrm>
                      <a:prstGeom prst="rect">
                        <a:avLst/>
                      </a:prstGeom>
                    </p:spPr>
                  </p:pic>
                </p:oleObj>
              </mc:Fallback>
            </mc:AlternateContent>
          </a:graphicData>
        </a:graphic>
      </p:graphicFrame>
    </p:spTree>
    <p:extLst>
      <p:ext uri="{BB962C8B-B14F-4D97-AF65-F5344CB8AC3E}">
        <p14:creationId xmlns:p14="http://schemas.microsoft.com/office/powerpoint/2010/main" val="21576582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o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100"/>
            <a:ext cx="9144000" cy="4746332"/>
          </a:xfrm>
          <a:prstGeom prst="rect">
            <a:avLst/>
          </a:prstGeom>
        </p:spPr>
      </p:pic>
    </p:spTree>
    <p:extLst>
      <p:ext uri="{BB962C8B-B14F-4D97-AF65-F5344CB8AC3E}">
        <p14:creationId xmlns:p14="http://schemas.microsoft.com/office/powerpoint/2010/main" val="1539724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s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0296"/>
            <a:ext cx="9144000" cy="4793996"/>
          </a:xfrm>
          <a:prstGeom prst="rect">
            <a:avLst/>
          </a:prstGeom>
        </p:spPr>
      </p:pic>
    </p:spTree>
    <p:extLst>
      <p:ext uri="{BB962C8B-B14F-4D97-AF65-F5344CB8AC3E}">
        <p14:creationId xmlns:p14="http://schemas.microsoft.com/office/powerpoint/2010/main" val="41075898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400"/>
            <a:ext cx="9144000" cy="3368842"/>
          </a:xfrm>
          <a:prstGeom prst="rect">
            <a:avLst/>
          </a:prstGeom>
        </p:spPr>
      </p:pic>
      <p:sp>
        <p:nvSpPr>
          <p:cNvPr id="4" name="Text Box 2"/>
          <p:cNvSpPr txBox="1">
            <a:spLocks noChangeArrowheads="1"/>
          </p:cNvSpPr>
          <p:nvPr/>
        </p:nvSpPr>
        <p:spPr bwMode="auto">
          <a:xfrm>
            <a:off x="0" y="304800"/>
            <a:ext cx="8991600" cy="1711238"/>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(5): </a:t>
            </a:r>
            <a:r>
              <a:rPr lang="en-US" sz="2400" b="1" dirty="0" smtClean="0">
                <a:solidFill>
                  <a:srgbClr val="FAFC49"/>
                </a:solidFill>
                <a:latin typeface="+mn-lt"/>
              </a:rPr>
              <a:t>Stronger connections to math and English Common Core concepts</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39501445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body" idx="1"/>
          </p:nvPr>
        </p:nvSpPr>
        <p:spPr>
          <a:xfrm>
            <a:off x="0" y="0"/>
            <a:ext cx="9144000" cy="6858000"/>
          </a:xfrm>
          <a:solidFill>
            <a:srgbClr val="FFCC99"/>
          </a:solidFill>
        </p:spPr>
        <p:txBody>
          <a:bodyPr/>
          <a:lstStyle/>
          <a:p>
            <a:pPr eaLnBrk="1" hangingPunct="1">
              <a:lnSpc>
                <a:spcPct val="80000"/>
              </a:lnSpc>
              <a:buFontTx/>
              <a:buNone/>
            </a:pPr>
            <a:endParaRPr lang="en-US" sz="2000" smtClean="0">
              <a:ea typeface="ＭＳ Ｐゴシック" pitchFamily="-84" charset="-128"/>
              <a:cs typeface="ＭＳ Ｐゴシック" pitchFamily="-84" charset="-128"/>
            </a:endParaRPr>
          </a:p>
          <a:p>
            <a:pPr eaLnBrk="1" hangingPunct="1">
              <a:buFontTx/>
              <a:buNone/>
            </a:pPr>
            <a:endParaRPr lang="en-US" sz="800" b="1" smtClean="0">
              <a:ea typeface="ＭＳ Ｐゴシック" pitchFamily="-84" charset="-128"/>
              <a:cs typeface="ＭＳ Ｐゴシック" pitchFamily="-84" charset="-128"/>
            </a:endParaRPr>
          </a:p>
          <a:p>
            <a:pPr eaLnBrk="1" hangingPunct="1">
              <a:buFontTx/>
              <a:buNone/>
            </a:pPr>
            <a:endParaRPr lang="en-US" sz="2000" smtClean="0">
              <a:ea typeface="ＭＳ Ｐゴシック" pitchFamily="-84" charset="-128"/>
              <a:cs typeface="ＭＳ Ｐゴシック" pitchFamily="-84" charset="-128"/>
            </a:endParaRPr>
          </a:p>
          <a:p>
            <a:pPr eaLnBrk="1" hangingPunct="1">
              <a:buFontTx/>
              <a:buNone/>
            </a:pPr>
            <a:endParaRPr lang="en-US" sz="2000" smtClean="0">
              <a:ea typeface="ＭＳ Ｐゴシック" pitchFamily="-84" charset="-128"/>
              <a:cs typeface="ＭＳ Ｐゴシック" pitchFamily="-84" charset="-128"/>
            </a:endParaRPr>
          </a:p>
          <a:p>
            <a:pPr eaLnBrk="1" hangingPunct="1">
              <a:buFontTx/>
              <a:buNone/>
            </a:pPr>
            <a:endParaRPr lang="en-US" sz="2000" smtClean="0">
              <a:ea typeface="ＭＳ Ｐゴシック" pitchFamily="-84" charset="-128"/>
              <a:cs typeface="ＭＳ Ｐゴシック" pitchFamily="-84" charset="-128"/>
            </a:endParaRPr>
          </a:p>
          <a:p>
            <a:pPr eaLnBrk="1" hangingPunct="1">
              <a:buFontTx/>
              <a:buNone/>
            </a:pPr>
            <a:endParaRPr lang="en-US" sz="2000" smtClean="0">
              <a:ea typeface="ＭＳ Ｐゴシック" pitchFamily="-84" charset="-128"/>
              <a:cs typeface="ＭＳ Ｐゴシック" pitchFamily="-84" charset="-128"/>
            </a:endParaRPr>
          </a:p>
        </p:txBody>
      </p:sp>
      <p:pic>
        <p:nvPicPr>
          <p:cNvPr id="28675" name="Picture 6" descr="ASLbrochureFINAL.pdf"/>
          <p:cNvPicPr>
            <a:picLocks noChangeAspect="1"/>
          </p:cNvPicPr>
          <p:nvPr/>
        </p:nvPicPr>
        <p:blipFill>
          <a:blip r:embed="rId3"/>
          <a:srcRect/>
          <a:stretch>
            <a:fillRect/>
          </a:stretch>
        </p:blipFill>
        <p:spPr bwMode="auto">
          <a:xfrm>
            <a:off x="1524000" y="2133600"/>
            <a:ext cx="7467600" cy="4533900"/>
          </a:xfrm>
          <a:prstGeom prst="rect">
            <a:avLst/>
          </a:prstGeom>
          <a:noFill/>
          <a:ln w="9525">
            <a:noFill/>
            <a:miter lim="800000"/>
            <a:headEnd/>
            <a:tailEnd/>
          </a:ln>
        </p:spPr>
      </p:pic>
      <p:sp>
        <p:nvSpPr>
          <p:cNvPr id="8" name="Rectangle 7"/>
          <p:cNvSpPr/>
          <p:nvPr/>
        </p:nvSpPr>
        <p:spPr>
          <a:xfrm>
            <a:off x="-304800" y="838200"/>
            <a:ext cx="7467600" cy="6019800"/>
          </a:xfrm>
          <a:prstGeom prst="rect">
            <a:avLst/>
          </a:prstGeom>
          <a:solidFill>
            <a:srgbClr val="FFCA9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8677" name="Picture 8" descr="OceanLitChart.pdf"/>
          <p:cNvPicPr>
            <a:picLocks noChangeAspect="1"/>
          </p:cNvPicPr>
          <p:nvPr/>
        </p:nvPicPr>
        <p:blipFill>
          <a:blip r:embed="rId4"/>
          <a:srcRect/>
          <a:stretch>
            <a:fillRect/>
          </a:stretch>
        </p:blipFill>
        <p:spPr bwMode="auto">
          <a:xfrm>
            <a:off x="533400" y="2133600"/>
            <a:ext cx="4013200" cy="4514850"/>
          </a:xfrm>
          <a:prstGeom prst="rect">
            <a:avLst/>
          </a:prstGeom>
          <a:noFill/>
          <a:ln w="9525">
            <a:noFill/>
            <a:miter lim="800000"/>
            <a:headEnd/>
            <a:tailEnd/>
          </a:ln>
        </p:spPr>
      </p:pic>
      <p:pic>
        <p:nvPicPr>
          <p:cNvPr id="28678" name="Picture 9" descr="cln_brochure09.png"/>
          <p:cNvPicPr>
            <a:picLocks noChangeAspect="1"/>
          </p:cNvPicPr>
          <p:nvPr/>
        </p:nvPicPr>
        <p:blipFill>
          <a:blip r:embed="rId5"/>
          <a:srcRect/>
          <a:stretch>
            <a:fillRect/>
          </a:stretch>
        </p:blipFill>
        <p:spPr bwMode="auto">
          <a:xfrm>
            <a:off x="4876800" y="2133600"/>
            <a:ext cx="1909763" cy="4535488"/>
          </a:xfrm>
          <a:prstGeom prst="rect">
            <a:avLst/>
          </a:prstGeom>
          <a:noFill/>
          <a:ln w="9525">
            <a:noFill/>
            <a:miter lim="800000"/>
            <a:headEnd/>
            <a:tailEnd/>
          </a:ln>
        </p:spPr>
      </p:pic>
      <p:pic>
        <p:nvPicPr>
          <p:cNvPr id="28679" name="Picture 6" descr="esli_cover"/>
          <p:cNvPicPr>
            <a:picLocks noChangeAspect="1" noChangeArrowheads="1"/>
          </p:cNvPicPr>
          <p:nvPr/>
        </p:nvPicPr>
        <p:blipFill>
          <a:blip r:embed="rId6"/>
          <a:srcRect/>
          <a:stretch>
            <a:fillRect/>
          </a:stretch>
        </p:blipFill>
        <p:spPr bwMode="auto">
          <a:xfrm>
            <a:off x="228600" y="2133600"/>
            <a:ext cx="1978025" cy="4491038"/>
          </a:xfrm>
          <a:prstGeom prst="rect">
            <a:avLst/>
          </a:prstGeom>
          <a:noFill/>
          <a:ln w="9525">
            <a:noFill/>
            <a:miter lim="800000"/>
            <a:headEnd/>
            <a:tailEnd/>
          </a:ln>
        </p:spPr>
      </p:pic>
      <p:sp>
        <p:nvSpPr>
          <p:cNvPr id="28680" name="TextBox 5"/>
          <p:cNvSpPr txBox="1">
            <a:spLocks noChangeArrowheads="1"/>
          </p:cNvSpPr>
          <p:nvPr/>
        </p:nvSpPr>
        <p:spPr bwMode="auto">
          <a:xfrm>
            <a:off x="304800" y="533400"/>
            <a:ext cx="8534400" cy="1200150"/>
          </a:xfrm>
          <a:prstGeom prst="rect">
            <a:avLst/>
          </a:prstGeom>
          <a:noFill/>
          <a:ln w="9525">
            <a:noFill/>
            <a:miter lim="800000"/>
            <a:headEnd/>
            <a:tailEnd/>
          </a:ln>
        </p:spPr>
        <p:txBody>
          <a:bodyPr>
            <a:prstTxWarp prst="textNoShape">
              <a:avLst/>
            </a:prstTxWarp>
            <a:spAutoFit/>
          </a:bodyPr>
          <a:lstStyle/>
          <a:p>
            <a:r>
              <a:rPr lang="en-US" sz="2400" b="1"/>
              <a:t>Current work is supported by several recent community-organized literacy efforts</a:t>
            </a:r>
          </a:p>
          <a:p>
            <a:r>
              <a:rPr lang="en-US" sz="2400" b="1">
                <a:sym typeface="Wingdings" pitchFamily="-84" charset="2"/>
              </a:rPr>
              <a:t> Example, for Geoscience</a:t>
            </a:r>
            <a:r>
              <a:rPr lang="en-US" sz="2400" b="1"/>
              <a:t>:</a:t>
            </a:r>
          </a:p>
        </p:txBody>
      </p:sp>
    </p:spTree>
    <p:extLst>
      <p:ext uri="{BB962C8B-B14F-4D97-AF65-F5344CB8AC3E}">
        <p14:creationId xmlns:p14="http://schemas.microsoft.com/office/powerpoint/2010/main" val="14647194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304800"/>
            <a:ext cx="8991600" cy="3188565"/>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(4): </a:t>
            </a:r>
            <a:r>
              <a:rPr lang="en-US" sz="2400" b="1" dirty="0" smtClean="0">
                <a:solidFill>
                  <a:srgbClr val="FAFC49"/>
                </a:solidFill>
                <a:latin typeface="+mn-lt"/>
              </a:rPr>
              <a:t>“Nature of Science” concepts can appear in either the Practices or the Crosscutting Concepts, but there will be NO NEW performance expectations added for them. Instead, one or two PEs will be selected from each topic page as an opportunity for a Nature of Science connection.</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9004795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p:txBody>
      </p:sp>
      <p:sp>
        <p:nvSpPr>
          <p:cNvPr id="67587" name="TextBox 3"/>
          <p:cNvSpPr txBox="1">
            <a:spLocks noChangeArrowheads="1"/>
          </p:cNvSpPr>
          <p:nvPr/>
        </p:nvSpPr>
        <p:spPr bwMode="auto">
          <a:xfrm>
            <a:off x="304800" y="457200"/>
            <a:ext cx="8610600" cy="4431983"/>
          </a:xfrm>
          <a:prstGeom prst="rect">
            <a:avLst/>
          </a:prstGeom>
          <a:noFill/>
          <a:ln w="9525">
            <a:noFill/>
            <a:miter lim="800000"/>
            <a:headEnd/>
            <a:tailEnd/>
          </a:ln>
        </p:spPr>
        <p:txBody>
          <a:bodyPr>
            <a:prstTxWarp prst="textNoShape">
              <a:avLst/>
            </a:prstTxWarp>
            <a:spAutoFit/>
          </a:bodyPr>
          <a:lstStyle/>
          <a:p>
            <a:pPr algn="ctr"/>
            <a:r>
              <a:rPr lang="en-US" sz="2400" b="1" i="1" dirty="0" smtClean="0"/>
              <a:t>Challenges:</a:t>
            </a:r>
            <a:endParaRPr lang="en-US" sz="2400" dirty="0"/>
          </a:p>
          <a:p>
            <a:r>
              <a:rPr lang="en-US" sz="2400" dirty="0"/>
              <a:t> </a:t>
            </a:r>
          </a:p>
          <a:p>
            <a:pPr>
              <a:buFont typeface="Arial" pitchFamily="-84" charset="0"/>
              <a:buChar char="•"/>
            </a:pPr>
            <a:r>
              <a:rPr lang="en-US" sz="2400" dirty="0" smtClean="0"/>
              <a:t>  Greater emphasis on integration of science practices with science content </a:t>
            </a:r>
            <a:r>
              <a:rPr lang="en-US" sz="2400" dirty="0" smtClean="0">
                <a:sym typeface="Wingdings"/>
              </a:rPr>
              <a:t> </a:t>
            </a:r>
            <a:r>
              <a:rPr lang="en-US" sz="2400" b="1" i="1" dirty="0" smtClean="0">
                <a:solidFill>
                  <a:srgbClr val="0000FF"/>
                </a:solidFill>
              </a:rPr>
              <a:t>Assessment</a:t>
            </a:r>
          </a:p>
          <a:p>
            <a:pPr>
              <a:buFont typeface="Arial" pitchFamily="-84" charset="0"/>
              <a:buChar char="•"/>
            </a:pPr>
            <a:r>
              <a:rPr lang="en-US" sz="2400" dirty="0"/>
              <a:t> </a:t>
            </a:r>
            <a:r>
              <a:rPr lang="en-US" sz="2400" dirty="0" smtClean="0"/>
              <a:t> New content (e.g., greater emphasis on human connections, engineering, and technology; greater emphasis on integration between sciences (i.e., </a:t>
            </a:r>
            <a:r>
              <a:rPr lang="en-US" sz="2400" i="1" dirty="0" smtClean="0"/>
              <a:t>cross-cutting concepts</a:t>
            </a:r>
            <a:r>
              <a:rPr lang="en-US" sz="2400" dirty="0" smtClean="0"/>
              <a:t>) and with math and ELA) </a:t>
            </a:r>
            <a:r>
              <a:rPr lang="en-US" sz="2400" dirty="0" smtClean="0">
                <a:sym typeface="Wingdings"/>
              </a:rPr>
              <a:t> </a:t>
            </a:r>
            <a:r>
              <a:rPr lang="en-US" sz="2400" b="1" i="1" dirty="0" smtClean="0">
                <a:solidFill>
                  <a:srgbClr val="0000FF"/>
                </a:solidFill>
              </a:rPr>
              <a:t>Professional Development</a:t>
            </a:r>
          </a:p>
          <a:p>
            <a:pPr>
              <a:buFont typeface="Arial" pitchFamily="-84" charset="0"/>
              <a:buChar char="•"/>
            </a:pPr>
            <a:r>
              <a:rPr lang="en-US" sz="2400" b="1" i="1" dirty="0">
                <a:solidFill>
                  <a:srgbClr val="000000"/>
                </a:solidFill>
              </a:rPr>
              <a:t> </a:t>
            </a:r>
            <a:r>
              <a:rPr lang="en-US" sz="2400" b="1" i="1" dirty="0" smtClean="0">
                <a:solidFill>
                  <a:srgbClr val="000000"/>
                </a:solidFill>
              </a:rPr>
              <a:t> </a:t>
            </a:r>
            <a:r>
              <a:rPr lang="en-US" sz="2400" dirty="0" smtClean="0">
                <a:solidFill>
                  <a:srgbClr val="000000"/>
                </a:solidFill>
              </a:rPr>
              <a:t>Inclusion of a year of Earth &amp; Space Science in high school </a:t>
            </a:r>
            <a:r>
              <a:rPr lang="en-US" sz="2400" dirty="0" smtClean="0">
                <a:solidFill>
                  <a:srgbClr val="000000"/>
                </a:solidFill>
                <a:sym typeface="Wingdings"/>
              </a:rPr>
              <a:t> </a:t>
            </a:r>
            <a:r>
              <a:rPr lang="en-US" sz="2400" dirty="0">
                <a:solidFill>
                  <a:srgbClr val="000000"/>
                </a:solidFill>
              </a:rPr>
              <a:t> </a:t>
            </a:r>
            <a:r>
              <a:rPr lang="en-US" sz="2400" b="1" i="1" dirty="0">
                <a:solidFill>
                  <a:srgbClr val="0000FF"/>
                </a:solidFill>
              </a:rPr>
              <a:t>Number of years of high school science</a:t>
            </a:r>
          </a:p>
          <a:p>
            <a:r>
              <a:rPr lang="en-US" sz="2400" b="1" i="1" dirty="0">
                <a:solidFill>
                  <a:srgbClr val="0000FF"/>
                </a:solidFill>
              </a:rPr>
              <a:t> </a:t>
            </a:r>
          </a:p>
          <a:p>
            <a:endParaRPr lang="en-US" dirty="0"/>
          </a:p>
        </p:txBody>
      </p:sp>
    </p:spTree>
    <p:extLst>
      <p:ext uri="{BB962C8B-B14F-4D97-AF65-F5344CB8AC3E}">
        <p14:creationId xmlns:p14="http://schemas.microsoft.com/office/powerpoint/2010/main" val="1383120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body" idx="1"/>
          </p:nvPr>
        </p:nvSpPr>
        <p:spPr>
          <a:xfrm>
            <a:off x="0" y="0"/>
            <a:ext cx="9144000" cy="7172325"/>
          </a:xfrm>
          <a:solidFill>
            <a:srgbClr val="FFCC99"/>
          </a:solidFill>
        </p:spPr>
        <p:txBody>
          <a:bodyPr/>
          <a:lstStyle/>
          <a:p>
            <a:pPr eaLnBrk="1" hangingPunct="1">
              <a:buFontTx/>
              <a:buNone/>
            </a:pPr>
            <a:endParaRPr lang="en-US" sz="8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a:p>
            <a:pPr eaLnBrk="1" hangingPunct="1">
              <a:buFontTx/>
              <a:buNone/>
            </a:pPr>
            <a:endParaRPr lang="en-US" sz="2000" dirty="0" smtClean="0">
              <a:ea typeface="ＭＳ Ｐゴシック" pitchFamily="-84" charset="-128"/>
              <a:cs typeface="ＭＳ Ｐゴシック" pitchFamily="-84" charset="-128"/>
            </a:endParaRPr>
          </a:p>
        </p:txBody>
      </p:sp>
      <p:sp>
        <p:nvSpPr>
          <p:cNvPr id="67587" name="TextBox 3"/>
          <p:cNvSpPr txBox="1">
            <a:spLocks noChangeArrowheads="1"/>
          </p:cNvSpPr>
          <p:nvPr/>
        </p:nvSpPr>
        <p:spPr bwMode="auto">
          <a:xfrm>
            <a:off x="304800" y="457200"/>
            <a:ext cx="8610600" cy="6617198"/>
          </a:xfrm>
          <a:prstGeom prst="rect">
            <a:avLst/>
          </a:prstGeom>
          <a:noFill/>
          <a:ln w="9525">
            <a:noFill/>
            <a:miter lim="800000"/>
            <a:headEnd/>
            <a:tailEnd/>
          </a:ln>
        </p:spPr>
        <p:txBody>
          <a:bodyPr>
            <a:prstTxWarp prst="textNoShape">
              <a:avLst/>
            </a:prstTxWarp>
            <a:spAutoFit/>
          </a:bodyPr>
          <a:lstStyle/>
          <a:p>
            <a:pPr algn="ctr"/>
            <a:r>
              <a:rPr lang="en-US" sz="2400" b="1" i="1" dirty="0" smtClean="0"/>
              <a:t>Number of Years of High School Science Required:</a:t>
            </a:r>
            <a:endParaRPr lang="en-US" sz="2400" dirty="0"/>
          </a:p>
          <a:p>
            <a:pPr algn="ctr"/>
            <a:endParaRPr lang="en-US" sz="2400" b="1" i="1" dirty="0">
              <a:solidFill>
                <a:srgbClr val="0000FF"/>
              </a:solidFill>
            </a:endParaRPr>
          </a:p>
          <a:p>
            <a:r>
              <a:rPr lang="en-US" sz="2400" b="1" i="1" dirty="0">
                <a:solidFill>
                  <a:srgbClr val="0000FF"/>
                </a:solidFill>
              </a:rPr>
              <a:t> </a:t>
            </a:r>
            <a:r>
              <a:rPr lang="en-US" sz="2400" b="1" dirty="0" smtClean="0"/>
              <a:t>			1987	1996	2006	2008</a:t>
            </a:r>
          </a:p>
          <a:p>
            <a:endParaRPr lang="en-US" sz="2400" b="1" dirty="0">
              <a:solidFill>
                <a:srgbClr val="0000FF"/>
              </a:solidFill>
            </a:endParaRPr>
          </a:p>
          <a:p>
            <a:r>
              <a:rPr lang="en-US" sz="2400" b="1" dirty="0" smtClean="0"/>
              <a:t>Local Decision	  6	  7	  6	  6</a:t>
            </a:r>
          </a:p>
          <a:p>
            <a:r>
              <a:rPr lang="en-US" sz="2400" b="1" dirty="0" smtClean="0"/>
              <a:t>1 – 2 Years		40	33	16	13</a:t>
            </a:r>
          </a:p>
          <a:p>
            <a:r>
              <a:rPr lang="en-US" sz="2400" b="1" dirty="0" smtClean="0"/>
              <a:t>3 Years		  3	  8	27	27</a:t>
            </a:r>
          </a:p>
          <a:p>
            <a:r>
              <a:rPr lang="en-US" sz="2400" b="1" dirty="0" smtClean="0"/>
              <a:t>4 Years		  0	  2	  1	  4</a:t>
            </a:r>
          </a:p>
          <a:p>
            <a:endParaRPr lang="en-US" sz="2400" b="1" dirty="0"/>
          </a:p>
          <a:p>
            <a:r>
              <a:rPr lang="en-US" sz="1600" dirty="0" smtClean="0"/>
              <a:t>Local </a:t>
            </a:r>
            <a:r>
              <a:rPr lang="en-US" sz="1600" dirty="0"/>
              <a:t>decision means that graduation requirements are set by local districts and may vary within a state. </a:t>
            </a:r>
            <a:br>
              <a:rPr lang="en-US" sz="1600" dirty="0"/>
            </a:br>
            <a:r>
              <a:rPr lang="en-US" sz="1600" dirty="0" smtClean="0"/>
              <a:t>In </a:t>
            </a:r>
            <a:r>
              <a:rPr lang="en-US" sz="1600" dirty="0"/>
              <a:t>2008, all states with statewide requirements required ≥2 years of mathematics courses; only one state (Illinois) required 1 year of science.</a:t>
            </a:r>
          </a:p>
          <a:p>
            <a:pPr eaLnBrk="1" hangingPunct="1"/>
            <a:r>
              <a:rPr lang="en-US" sz="1600" dirty="0"/>
              <a:t>NOTES: Data include Washington, DC. Column totals do not add to 51 because certain states did not participate in Council of Chief State School Officers (CCSSO) survey that year or used a different credit reporting system. </a:t>
            </a:r>
            <a:r>
              <a:rPr lang="en-US" sz="1600" dirty="0" smtClean="0"/>
              <a:t>(</a:t>
            </a:r>
            <a:r>
              <a:rPr lang="en-US" sz="1600" dirty="0">
                <a:latin typeface="Arial" pitchFamily="-84" charset="0"/>
                <a:ea typeface="ＭＳ Ｐゴシック" pitchFamily="-84" charset="-128"/>
                <a:cs typeface="ＭＳ Ｐゴシック" pitchFamily="-84" charset="-128"/>
              </a:rPr>
              <a:t>1987 – leaves off Vermont and Arkansas, which both required 5 total math or </a:t>
            </a:r>
            <a:r>
              <a:rPr lang="en-US" sz="1600">
                <a:latin typeface="Arial" pitchFamily="-84" charset="0"/>
                <a:ea typeface="ＭＳ Ｐゴシック" pitchFamily="-84" charset="-128"/>
                <a:cs typeface="ＭＳ Ｐゴシック" pitchFamily="-84" charset="-128"/>
              </a:rPr>
              <a:t>science </a:t>
            </a:r>
            <a:r>
              <a:rPr lang="en-US" sz="1600" smtClean="0">
                <a:latin typeface="Arial" pitchFamily="-84" charset="0"/>
                <a:ea typeface="ＭＳ Ｐゴシック" pitchFamily="-84" charset="-128"/>
                <a:cs typeface="ＭＳ Ｐゴシック" pitchFamily="-84" charset="-128"/>
              </a:rPr>
              <a:t>years; 1996 </a:t>
            </a:r>
            <a:r>
              <a:rPr lang="en-US" sz="1600" dirty="0">
                <a:latin typeface="Arial" pitchFamily="-84" charset="0"/>
                <a:ea typeface="ＭＳ Ｐゴシック" pitchFamily="-84" charset="-128"/>
                <a:cs typeface="ＭＳ Ｐゴシック" pitchFamily="-84" charset="-128"/>
              </a:rPr>
              <a:t>– still leaves off Vermont for the same reason; includes </a:t>
            </a:r>
            <a:r>
              <a:rPr lang="en-US" sz="1600" dirty="0" smtClean="0">
                <a:latin typeface="Arial" pitchFamily="-84" charset="0"/>
                <a:ea typeface="ＭＳ Ｐゴシック" pitchFamily="-84" charset="-128"/>
                <a:cs typeface="ＭＳ Ｐゴシック" pitchFamily="-84" charset="-128"/>
              </a:rPr>
              <a:t>DC)</a:t>
            </a:r>
            <a:endParaRPr lang="en-US" sz="1600" dirty="0"/>
          </a:p>
          <a:p>
            <a:r>
              <a:rPr lang="en-US" sz="1600" dirty="0"/>
              <a:t>SOURCES: CCSSO, Key State Education Policies on PK-12 Education: 2008 (2009); Snyder TD, Digest of Education Statistics 1988, NCES 88-600 (1988); and Snyder TD, Digest of Education Statistics 1998, NCES 1999-036 (1999). </a:t>
            </a:r>
          </a:p>
        </p:txBody>
      </p:sp>
    </p:spTree>
    <p:extLst>
      <p:ext uri="{BB962C8B-B14F-4D97-AF65-F5344CB8AC3E}">
        <p14:creationId xmlns:p14="http://schemas.microsoft.com/office/powerpoint/2010/main" val="18134156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0" y="304800"/>
            <a:ext cx="8991600" cy="7595926"/>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(6): </a:t>
            </a:r>
            <a:r>
              <a:rPr lang="en-US" sz="2400" b="1" dirty="0" smtClean="0">
                <a:solidFill>
                  <a:srgbClr val="FAFC49"/>
                </a:solidFill>
                <a:latin typeface="+mn-lt"/>
              </a:rPr>
              <a:t>Appendix J shows model Course Maps for organizing 6-8 and 9-12 science:</a:t>
            </a:r>
          </a:p>
          <a:p>
            <a:pPr eaLnBrk="0" hangingPunct="0">
              <a:spcBef>
                <a:spcPct val="30000"/>
              </a:spcBef>
              <a:defRPr/>
            </a:pPr>
            <a:endParaRPr lang="en-US" sz="2400" b="1" dirty="0" smtClean="0">
              <a:solidFill>
                <a:srgbClr val="FAFC49"/>
              </a:solidFill>
              <a:latin typeface="+mn-lt"/>
            </a:endParaRPr>
          </a:p>
          <a:p>
            <a:pPr marL="342900" lvl="0" indent="-342900">
              <a:buFont typeface="Arial"/>
              <a:buChar char="•"/>
            </a:pPr>
            <a:r>
              <a:rPr lang="en-US" sz="2000" b="1" dirty="0" smtClean="0">
                <a:solidFill>
                  <a:srgbClr val="FFFF00"/>
                </a:solidFill>
              </a:rPr>
              <a:t>Conceptual Progressions Model</a:t>
            </a:r>
            <a:r>
              <a:rPr lang="en-US" sz="2000" dirty="0" smtClean="0">
                <a:solidFill>
                  <a:srgbClr val="FFFF00"/>
                </a:solidFill>
              </a:rPr>
              <a:t> (6-8 and 9-12) — the 6-8 and 9-12 grade band PEs are organized so that student understanding of concepts is built progressively throughout the course sequence.  This model maps PEs into courses based on what concepts are needed for support without focusing on keeping disciplines separate. </a:t>
            </a:r>
          </a:p>
          <a:p>
            <a:pPr marL="342900" lvl="0" indent="-342900">
              <a:buFont typeface="Arial"/>
              <a:buChar char="•"/>
            </a:pPr>
            <a:r>
              <a:rPr lang="en-US" sz="2000" dirty="0" smtClean="0">
                <a:solidFill>
                  <a:srgbClr val="FFFF00"/>
                </a:solidFill>
              </a:rPr>
              <a:t> </a:t>
            </a:r>
            <a:endParaRPr lang="en-US" sz="2000" dirty="0">
              <a:solidFill>
                <a:srgbClr val="FFFF00"/>
              </a:solidFill>
            </a:endParaRPr>
          </a:p>
          <a:p>
            <a:pPr marL="342900" lvl="0" indent="-342900">
              <a:buFont typeface="Arial"/>
              <a:buChar char="•"/>
            </a:pPr>
            <a:r>
              <a:rPr lang="en-US" sz="2000" b="1" dirty="0">
                <a:solidFill>
                  <a:srgbClr val="FFFF00"/>
                </a:solidFill>
              </a:rPr>
              <a:t>Science Domains Model </a:t>
            </a:r>
            <a:r>
              <a:rPr lang="en-US" sz="2000" dirty="0">
                <a:solidFill>
                  <a:srgbClr val="FFFF00"/>
                </a:solidFill>
              </a:rPr>
              <a:t>(6-8 and 9-12) — the 6-8 and 9-12 grade band PEs are organized into content-specific courses that match the three science domains of the </a:t>
            </a:r>
            <a:r>
              <a:rPr lang="en-US" sz="2000" i="1" dirty="0">
                <a:solidFill>
                  <a:srgbClr val="FFFF00"/>
                </a:solidFill>
              </a:rPr>
              <a:t>Framework</a:t>
            </a:r>
            <a:r>
              <a:rPr lang="en-US" sz="2000" dirty="0">
                <a:solidFill>
                  <a:srgbClr val="FFFF00"/>
                </a:solidFill>
              </a:rPr>
              <a:t>: Physical Science, Life Science, and Earth Science.  Since the Engineering domain is integrated into the other three in the NGSS, it was not separated out</a:t>
            </a:r>
            <a:r>
              <a:rPr lang="en-US" sz="2000" dirty="0" smtClean="0">
                <a:solidFill>
                  <a:srgbClr val="FFFF00"/>
                </a:solidFill>
              </a:rPr>
              <a:t>.</a:t>
            </a:r>
          </a:p>
          <a:p>
            <a:pPr marL="342900" lvl="0" indent="-342900">
              <a:buFont typeface="Arial"/>
              <a:buChar char="•"/>
            </a:pPr>
            <a:endParaRPr lang="en-US" sz="2000" dirty="0">
              <a:solidFill>
                <a:srgbClr val="FFFF00"/>
              </a:solidFill>
            </a:endParaRPr>
          </a:p>
          <a:p>
            <a:pPr marL="342900" lvl="0" indent="-342900">
              <a:buFont typeface="Arial"/>
              <a:buChar char="•"/>
            </a:pPr>
            <a:r>
              <a:rPr lang="en-US" sz="2000" b="1" dirty="0">
                <a:solidFill>
                  <a:srgbClr val="FFFF00"/>
                </a:solidFill>
              </a:rPr>
              <a:t>Modified Science Domains Model</a:t>
            </a:r>
            <a:r>
              <a:rPr lang="en-US" sz="2000" dirty="0">
                <a:solidFill>
                  <a:srgbClr val="FFFF00"/>
                </a:solidFill>
              </a:rPr>
              <a:t> (9-12) — the 9-12 grade band performance expectations are organized into content-specific courses that do not match the domains of the </a:t>
            </a:r>
            <a:r>
              <a:rPr lang="en-US" sz="2000" i="1" dirty="0">
                <a:solidFill>
                  <a:srgbClr val="FFFF00"/>
                </a:solidFill>
              </a:rPr>
              <a:t>Framework,</a:t>
            </a:r>
            <a:r>
              <a:rPr lang="en-US" sz="2000" dirty="0">
                <a:solidFill>
                  <a:srgbClr val="FFFF00"/>
                </a:solidFill>
              </a:rPr>
              <a:t> but rather match a common high school course sequence of biology, chemistry, and physics.</a:t>
            </a:r>
          </a:p>
          <a:p>
            <a:pPr eaLnBrk="0" hangingPunct="0">
              <a:spcBef>
                <a:spcPct val="30000"/>
              </a:spcBef>
              <a:defRPr/>
            </a:pPr>
            <a:endParaRPr lang="en-US" sz="2400" b="1" dirty="0" smtClean="0">
              <a:solidFill>
                <a:srgbClr val="FAFC49"/>
              </a:solidFill>
              <a:latin typeface="+mn-lt"/>
            </a:endParaRP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2888464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 y="1828800"/>
            <a:ext cx="9144000" cy="4818529"/>
          </a:xfrm>
          <a:prstGeom prst="rect">
            <a:avLst/>
          </a:prstGeom>
        </p:spPr>
      </p:pic>
      <p:sp>
        <p:nvSpPr>
          <p:cNvPr id="4" name="Text Box 2"/>
          <p:cNvSpPr txBox="1">
            <a:spLocks noChangeArrowheads="1"/>
          </p:cNvSpPr>
          <p:nvPr/>
        </p:nvSpPr>
        <p:spPr bwMode="auto">
          <a:xfrm>
            <a:off x="-76200" y="-29202"/>
            <a:ext cx="8991600" cy="2449901"/>
          </a:xfrm>
          <a:prstGeom prst="rect">
            <a:avLst/>
          </a:prstGeom>
          <a:noFill/>
          <a:ln w="9525">
            <a:noFill/>
            <a:miter lim="800000"/>
            <a:headEnd/>
            <a:tailEnd/>
          </a:ln>
        </p:spPr>
        <p:txBody>
          <a:bodyPr wrap="square">
            <a:spAutoFit/>
          </a:bodyPr>
          <a:lstStyle/>
          <a:p>
            <a:pPr marL="342900" lvl="0" indent="-342900">
              <a:buFont typeface="Arial"/>
              <a:buChar char="•"/>
            </a:pPr>
            <a:r>
              <a:rPr lang="en-US" sz="2400" b="1" dirty="0" smtClean="0">
                <a:solidFill>
                  <a:srgbClr val="FFFF00"/>
                </a:solidFill>
              </a:rPr>
              <a:t>Conceptual Progressions Model</a:t>
            </a:r>
            <a:r>
              <a:rPr lang="en-US" sz="2400" dirty="0" smtClean="0">
                <a:solidFill>
                  <a:srgbClr val="FFFF00"/>
                </a:solidFill>
              </a:rPr>
              <a:t> (6-8 and 9-12) — the 6-8 and 9-12 grade band PEs are organized so that student understanding of concepts is built progressively throughout the course sequence. </a:t>
            </a:r>
            <a:endParaRPr lang="en-US" sz="2400" dirty="0">
              <a:solidFill>
                <a:srgbClr val="FFFF00"/>
              </a:solidFill>
            </a:endParaRP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6908742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450974" cy="6858000"/>
          </a:xfrm>
          <a:prstGeom prst="rect">
            <a:avLst/>
          </a:prstGeom>
        </p:spPr>
      </p:pic>
    </p:spTree>
    <p:extLst>
      <p:ext uri="{BB962C8B-B14F-4D97-AF65-F5344CB8AC3E}">
        <p14:creationId xmlns:p14="http://schemas.microsoft.com/office/powerpoint/2010/main" val="35752902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0"/>
            <a:ext cx="5591588" cy="6858000"/>
          </a:xfrm>
          <a:prstGeom prst="rect">
            <a:avLst/>
          </a:prstGeom>
        </p:spPr>
      </p:pic>
    </p:spTree>
    <p:extLst>
      <p:ext uri="{BB962C8B-B14F-4D97-AF65-F5344CB8AC3E}">
        <p14:creationId xmlns:p14="http://schemas.microsoft.com/office/powerpoint/2010/main" val="15909068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0"/>
            <a:ext cx="5452498" cy="6858000"/>
          </a:xfrm>
          <a:prstGeom prst="rect">
            <a:avLst/>
          </a:prstGeom>
        </p:spPr>
      </p:pic>
    </p:spTree>
    <p:extLst>
      <p:ext uri="{BB962C8B-B14F-4D97-AF65-F5344CB8AC3E}">
        <p14:creationId xmlns:p14="http://schemas.microsoft.com/office/powerpoint/2010/main" val="2128534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062" y="0"/>
            <a:ext cx="5168938" cy="6858000"/>
          </a:xfrm>
          <a:prstGeom prst="rect">
            <a:avLst/>
          </a:prstGeom>
        </p:spPr>
      </p:pic>
      <p:sp>
        <p:nvSpPr>
          <p:cNvPr id="3" name="Text Box 2"/>
          <p:cNvSpPr txBox="1">
            <a:spLocks noChangeArrowheads="1"/>
          </p:cNvSpPr>
          <p:nvPr/>
        </p:nvSpPr>
        <p:spPr bwMode="auto">
          <a:xfrm>
            <a:off x="0" y="304800"/>
            <a:ext cx="3886200" cy="4902881"/>
          </a:xfrm>
          <a:prstGeom prst="rect">
            <a:avLst/>
          </a:prstGeom>
          <a:noFill/>
          <a:ln w="9525">
            <a:noFill/>
            <a:miter lim="800000"/>
            <a:headEnd/>
            <a:tailEnd/>
          </a:ln>
        </p:spPr>
        <p:txBody>
          <a:bodyPr wrap="square">
            <a:spAutoFit/>
          </a:bodyPr>
          <a:lstStyle/>
          <a:p>
            <a:pPr lvl="0"/>
            <a:r>
              <a:rPr lang="en-US" sz="2000" dirty="0" smtClean="0">
                <a:solidFill>
                  <a:srgbClr val="FFFF00"/>
                </a:solidFill>
              </a:rPr>
              <a:t> </a:t>
            </a:r>
            <a:endParaRPr lang="en-US" sz="2000" dirty="0">
              <a:solidFill>
                <a:srgbClr val="FFFF00"/>
              </a:solidFill>
            </a:endParaRPr>
          </a:p>
          <a:p>
            <a:pPr marL="342900" lvl="0" indent="-342900">
              <a:buFont typeface="Arial"/>
              <a:buChar char="•"/>
            </a:pPr>
            <a:r>
              <a:rPr lang="en-US" sz="2400" b="1" dirty="0">
                <a:solidFill>
                  <a:srgbClr val="FFFF00"/>
                </a:solidFill>
              </a:rPr>
              <a:t>Science Domains Model </a:t>
            </a:r>
            <a:r>
              <a:rPr lang="en-US" sz="2400" dirty="0">
                <a:solidFill>
                  <a:srgbClr val="FFFF00"/>
                </a:solidFill>
              </a:rPr>
              <a:t>(6-8 and 9-12) — the 6-8 and 9-12 grade band PEs are organized into content-specific courses that match the three science domains of the </a:t>
            </a:r>
            <a:r>
              <a:rPr lang="en-US" sz="2400" i="1" dirty="0">
                <a:solidFill>
                  <a:srgbClr val="FFFF00"/>
                </a:solidFill>
              </a:rPr>
              <a:t>Framework</a:t>
            </a:r>
            <a:r>
              <a:rPr lang="en-US" sz="2400" dirty="0">
                <a:solidFill>
                  <a:srgbClr val="FFFF00"/>
                </a:solidFill>
              </a:rPr>
              <a:t>: Physical Science, </a:t>
            </a:r>
            <a:r>
              <a:rPr lang="en-US" sz="2400" dirty="0" smtClean="0">
                <a:solidFill>
                  <a:srgbClr val="FFFF00"/>
                </a:solidFill>
              </a:rPr>
              <a:t>Life Science, and Earth Science.  </a:t>
            </a:r>
            <a:endParaRPr lang="en-US" sz="24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35752902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0"/>
            <a:ext cx="4708178" cy="6858000"/>
          </a:xfrm>
          <a:prstGeom prst="rect">
            <a:avLst/>
          </a:prstGeom>
        </p:spPr>
      </p:pic>
    </p:spTree>
    <p:extLst>
      <p:ext uri="{BB962C8B-B14F-4D97-AF65-F5344CB8AC3E}">
        <p14:creationId xmlns:p14="http://schemas.microsoft.com/office/powerpoint/2010/main" val="35752902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2"/>
          <p:cNvSpPr txBox="1">
            <a:spLocks noChangeArrowheads="1"/>
          </p:cNvSpPr>
          <p:nvPr/>
        </p:nvSpPr>
        <p:spPr bwMode="auto">
          <a:xfrm>
            <a:off x="4114800" y="228600"/>
            <a:ext cx="502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30000"/>
              </a:spcBef>
            </a:pPr>
            <a:r>
              <a:rPr lang="en-US" sz="2800" b="1">
                <a:solidFill>
                  <a:srgbClr val="FAFC49"/>
                </a:solidFill>
                <a:latin typeface="Times New Roman" charset="0"/>
              </a:rPr>
              <a:t>The Framework for new K-12 National Science Standards</a:t>
            </a:r>
          </a:p>
        </p:txBody>
      </p:sp>
      <p:sp>
        <p:nvSpPr>
          <p:cNvPr id="24578" name="Text Box 1027"/>
          <p:cNvSpPr txBox="1">
            <a:spLocks noChangeArrowheads="1"/>
          </p:cNvSpPr>
          <p:nvPr/>
        </p:nvSpPr>
        <p:spPr bwMode="auto">
          <a:xfrm>
            <a:off x="0" y="0"/>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b="1" i="1">
                <a:solidFill>
                  <a:srgbClr val="00FF00"/>
                </a:solidFill>
              </a:rPr>
              <a:t>Nine “Big Ideas” and 75 Supporting Concepts</a:t>
            </a:r>
          </a:p>
        </p:txBody>
      </p:sp>
      <p:pic>
        <p:nvPicPr>
          <p:cNvPr id="24579" name="Picture 6" descr="esli_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3" y="990600"/>
            <a:ext cx="244951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371600"/>
            <a:ext cx="40386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cxnSp>
        <p:nvCxnSpPr>
          <p:cNvPr id="3" name="Straight Arrow Connector 2"/>
          <p:cNvCxnSpPr/>
          <p:nvPr/>
        </p:nvCxnSpPr>
        <p:spPr>
          <a:xfrm>
            <a:off x="3048000" y="22860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048000" y="38862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048000" y="54102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6777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31" y="-2334"/>
            <a:ext cx="5530869" cy="6858000"/>
          </a:xfrm>
          <a:prstGeom prst="rect">
            <a:avLst/>
          </a:prstGeom>
        </p:spPr>
      </p:pic>
      <p:sp>
        <p:nvSpPr>
          <p:cNvPr id="4" name="Text Box 2"/>
          <p:cNvSpPr txBox="1">
            <a:spLocks noChangeArrowheads="1"/>
          </p:cNvSpPr>
          <p:nvPr/>
        </p:nvSpPr>
        <p:spPr bwMode="auto">
          <a:xfrm>
            <a:off x="0" y="304800"/>
            <a:ext cx="3581400" cy="7362015"/>
          </a:xfrm>
          <a:prstGeom prst="rect">
            <a:avLst/>
          </a:prstGeom>
          <a:noFill/>
          <a:ln w="9525">
            <a:noFill/>
            <a:miter lim="800000"/>
            <a:headEnd/>
            <a:tailEnd/>
          </a:ln>
        </p:spPr>
        <p:txBody>
          <a:bodyPr wrap="square">
            <a:spAutoFit/>
          </a:bodyPr>
          <a:lstStyle/>
          <a:p>
            <a:pPr marL="342900" lvl="0" indent="-342900">
              <a:buFont typeface="Arial"/>
              <a:buChar char="•"/>
            </a:pPr>
            <a:r>
              <a:rPr lang="en-US" sz="2400" b="1" dirty="0" smtClean="0">
                <a:solidFill>
                  <a:srgbClr val="FFFF00"/>
                </a:solidFill>
              </a:rPr>
              <a:t>Modified </a:t>
            </a:r>
            <a:r>
              <a:rPr lang="en-US" sz="2400" b="1" dirty="0">
                <a:solidFill>
                  <a:srgbClr val="FFFF00"/>
                </a:solidFill>
              </a:rPr>
              <a:t>Science Domains Model</a:t>
            </a:r>
            <a:r>
              <a:rPr lang="en-US" sz="2400" dirty="0">
                <a:solidFill>
                  <a:srgbClr val="FFFF00"/>
                </a:solidFill>
              </a:rPr>
              <a:t> (9-12) — the 9-12 grade band performance expectations are organized into content-specific courses that do not match the domains of the </a:t>
            </a:r>
            <a:r>
              <a:rPr lang="en-US" sz="2400" i="1" dirty="0">
                <a:solidFill>
                  <a:srgbClr val="FFFF00"/>
                </a:solidFill>
              </a:rPr>
              <a:t>Framework,</a:t>
            </a:r>
            <a:r>
              <a:rPr lang="en-US" sz="2400" dirty="0">
                <a:solidFill>
                  <a:srgbClr val="FFFF00"/>
                </a:solidFill>
              </a:rPr>
              <a:t> but rather match a common high school course sequence of biology, chemistry, and physics.</a:t>
            </a:r>
          </a:p>
          <a:p>
            <a:pPr eaLnBrk="0" hangingPunct="0">
              <a:spcBef>
                <a:spcPct val="30000"/>
              </a:spcBef>
              <a:defRPr/>
            </a:pPr>
            <a:endParaRPr lang="en-US" sz="2400" b="1" dirty="0" smtClean="0">
              <a:solidFill>
                <a:srgbClr val="FAFC49"/>
              </a:solidFill>
              <a:latin typeface="+mn-lt"/>
            </a:endParaRP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6615999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0" y="304800"/>
            <a:ext cx="4184650" cy="769938"/>
          </a:xfrm>
          <a:prstGeom prst="rect">
            <a:avLst/>
          </a:prstGeom>
          <a:noFill/>
          <a:ln w="9525">
            <a:noFill/>
            <a:miter lim="800000"/>
            <a:headEnd/>
            <a:tailEnd/>
          </a:ln>
        </p:spPr>
        <p:txBody>
          <a:bodyPr>
            <a:spAutoFit/>
          </a:bodyPr>
          <a:lstStyle/>
          <a:p>
            <a:pPr eaLnBrk="0" hangingPunct="0">
              <a:spcBef>
                <a:spcPct val="30000"/>
              </a:spcBef>
              <a:defRPr/>
            </a:pPr>
            <a:r>
              <a:rPr lang="en-US" sz="2200" b="1" dirty="0">
                <a:solidFill>
                  <a:srgbClr val="FAFC49"/>
                </a:solidFill>
                <a:latin typeface="+mn-lt"/>
              </a:rPr>
              <a:t>The Framework for new K-12 National Science Standards</a:t>
            </a:r>
          </a:p>
        </p:txBody>
      </p:sp>
      <p:pic>
        <p:nvPicPr>
          <p:cNvPr id="6" name="Picture 24"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8800"/>
            <a:ext cx="31559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cxnSp>
        <p:nvCxnSpPr>
          <p:cNvPr id="3" name="Straight Arrow Connector 2"/>
          <p:cNvCxnSpPr/>
          <p:nvPr/>
        </p:nvCxnSpPr>
        <p:spPr>
          <a:xfrm>
            <a:off x="3505200" y="22860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505200" y="38100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505200" y="5334000"/>
            <a:ext cx="1219200" cy="0"/>
          </a:xfrm>
          <a:prstGeom prst="straightConnector1">
            <a:avLst/>
          </a:prstGeom>
          <a:ln w="76200" cmpd="sng">
            <a:solidFill>
              <a:srgbClr val="0FFFA2"/>
            </a:solidFill>
            <a:tailEnd type="arrow"/>
          </a:ln>
        </p:spPr>
        <p:style>
          <a:lnRef idx="2">
            <a:schemeClr val="accent1"/>
          </a:lnRef>
          <a:fillRef idx="0">
            <a:schemeClr val="accent1"/>
          </a:fillRef>
          <a:effectRef idx="1">
            <a:schemeClr val="accent1"/>
          </a:effectRef>
          <a:fontRef idx="minor">
            <a:schemeClr val="tx1"/>
          </a:fontRef>
        </p:style>
      </p:cxnSp>
      <p:pic>
        <p:nvPicPr>
          <p:cNvPr id="28678" name="Picture 1" descr="ngss1.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47800"/>
            <a:ext cx="41465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p:cNvSpPr txBox="1">
            <a:spLocks noChangeArrowheads="1"/>
          </p:cNvSpPr>
          <p:nvPr/>
        </p:nvSpPr>
        <p:spPr bwMode="auto">
          <a:xfrm>
            <a:off x="4876800" y="304800"/>
            <a:ext cx="4184650" cy="769938"/>
          </a:xfrm>
          <a:prstGeom prst="rect">
            <a:avLst/>
          </a:prstGeom>
          <a:noFill/>
          <a:ln w="9525">
            <a:noFill/>
            <a:miter lim="800000"/>
            <a:headEnd/>
            <a:tailEnd/>
          </a:ln>
        </p:spPr>
        <p:txBody>
          <a:bodyPr>
            <a:spAutoFit/>
          </a:bodyPr>
          <a:lstStyle/>
          <a:p>
            <a:pPr eaLnBrk="0" hangingPunct="0">
              <a:spcBef>
                <a:spcPct val="30000"/>
              </a:spcBef>
              <a:defRPr/>
            </a:pPr>
            <a:r>
              <a:rPr lang="en-US" sz="2200" b="1" dirty="0">
                <a:solidFill>
                  <a:srgbClr val="FAFC49"/>
                </a:solidFill>
                <a:latin typeface="+mn-lt"/>
              </a:rPr>
              <a:t>The Next Generation Science Standards</a:t>
            </a:r>
          </a:p>
        </p:txBody>
      </p:sp>
    </p:spTree>
    <p:extLst>
      <p:ext uri="{BB962C8B-B14F-4D97-AF65-F5344CB8AC3E}">
        <p14:creationId xmlns:p14="http://schemas.microsoft.com/office/powerpoint/2010/main" val="2433208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p:cNvSpPr>
          <p:nvPr/>
        </p:nvSpPr>
        <p:spPr bwMode="auto">
          <a:xfrm>
            <a:off x="0" y="1447726"/>
            <a:ext cx="9144000" cy="5410274"/>
          </a:xfrm>
          <a:prstGeom prst="rect">
            <a:avLst/>
          </a:prstGeom>
          <a:solidFill>
            <a:srgbClr val="000000">
              <a:alpha val="0"/>
            </a:srgbClr>
          </a:solidFill>
          <a:ln w="25400">
            <a:solidFill>
              <a:srgbClr val="385D8A"/>
            </a:solidFill>
            <a:round/>
            <a:headEnd/>
            <a:tailEnd/>
          </a:ln>
        </p:spPr>
        <p:txBody>
          <a:bodyPr lIns="0" tIns="0" rIns="0" bIns="0" anchor="ctr"/>
          <a:lstStyle/>
          <a:p>
            <a:endParaRPr lang="en-US"/>
          </a:p>
        </p:txBody>
      </p:sp>
      <p:sp>
        <p:nvSpPr>
          <p:cNvPr id="13315"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3316" name="Picture 3" descr="image1.jpg"/>
          <p:cNvPicPr>
            <a:picLocks noChangeAspect="1"/>
          </p:cNvPicPr>
          <p:nvPr/>
        </p:nvPicPr>
        <p:blipFill>
          <a:blip r:embed="rId2" cstate="print"/>
          <a:srcRect/>
          <a:stretch>
            <a:fillRect/>
          </a:stretch>
        </p:blipFill>
        <p:spPr bwMode="auto">
          <a:xfrm>
            <a:off x="111621" y="6172647"/>
            <a:ext cx="1260203" cy="609451"/>
          </a:xfrm>
          <a:prstGeom prst="rect">
            <a:avLst/>
          </a:prstGeom>
          <a:noFill/>
          <a:ln w="12700">
            <a:noFill/>
            <a:miter lim="0"/>
            <a:headEnd/>
            <a:tailEnd/>
          </a:ln>
        </p:spPr>
      </p:pic>
      <p:pic>
        <p:nvPicPr>
          <p:cNvPr id="13317" name="Picture 4" descr="86491665.jpg"/>
          <p:cNvPicPr>
            <a:picLocks noChangeAspect="1"/>
          </p:cNvPicPr>
          <p:nvPr/>
        </p:nvPicPr>
        <p:blipFill>
          <a:blip r:embed="rId3" cstate="print"/>
          <a:srcRect b="14098"/>
          <a:stretch>
            <a:fillRect/>
          </a:stretch>
        </p:blipFill>
        <p:spPr bwMode="auto">
          <a:xfrm>
            <a:off x="7725296" y="267891"/>
            <a:ext cx="918641" cy="1141884"/>
          </a:xfrm>
          <a:prstGeom prst="rect">
            <a:avLst/>
          </a:prstGeom>
          <a:noFill/>
          <a:ln w="9525">
            <a:solidFill>
              <a:srgbClr val="303A96"/>
            </a:solidFill>
            <a:round/>
            <a:headEnd/>
            <a:tailEnd/>
          </a:ln>
        </p:spPr>
      </p:pic>
      <p:sp>
        <p:nvSpPr>
          <p:cNvPr id="13318" name="Rectangle 5"/>
          <p:cNvSpPr>
            <a:spLocks noGrp="1" noChangeArrowheads="1"/>
          </p:cNvSpPr>
          <p:nvPr>
            <p:ph type="title"/>
          </p:nvPr>
        </p:nvSpPr>
        <p:spPr>
          <a:xfrm>
            <a:off x="179710" y="90413"/>
            <a:ext cx="8228707"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Lead State Partners</a:t>
            </a:r>
            <a:endParaRPr lang="en-US" dirty="0" smtClean="0"/>
          </a:p>
        </p:txBody>
      </p:sp>
      <p:sp>
        <p:nvSpPr>
          <p:cNvPr id="13319" name="Rectangle 6"/>
          <p:cNvSpPr>
            <a:spLocks noGrp="1" noChangeArrowheads="1"/>
          </p:cNvSpPr>
          <p:nvPr>
            <p:ph type="body" idx="1"/>
          </p:nvPr>
        </p:nvSpPr>
        <p:spPr>
          <a:xfrm>
            <a:off x="456531" y="1599531"/>
            <a:ext cx="4061891" cy="4526235"/>
          </a:xfrm>
        </p:spPr>
        <p:txBody>
          <a:bodyPr lIns="89294" tIns="44647" rIns="89294" bIns="44647" anchor="t">
            <a:normAutofit fontScale="85000" lnSpcReduction="20000"/>
          </a:bodyPr>
          <a:lstStyle/>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Arizona</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Arkansas</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California</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Delaware </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Georgia</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Illinois</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Iowa</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Kansas</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Kentucky</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Maine</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Maryland</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Massachusetts </a:t>
            </a:r>
          </a:p>
          <a:p>
            <a:pPr marL="838245" lvl="1" indent="-516788" defTabSz="914145">
              <a:spcBef>
                <a:spcPts val="352"/>
              </a:spcBef>
              <a:buFont typeface="ArialMT" charset="0"/>
              <a:buChar char="–"/>
            </a:pPr>
            <a:r>
              <a:rPr lang="en-US" dirty="0" smtClean="0">
                <a:latin typeface="Helvetica" charset="0"/>
                <a:ea typeface="Helvetica" charset="0"/>
                <a:cs typeface="Helvetica" charset="0"/>
                <a:sym typeface="Helvetica" charset="0"/>
              </a:rPr>
              <a:t>Michigan</a:t>
            </a:r>
            <a:endParaRPr lang="en-US" dirty="0" smtClean="0"/>
          </a:p>
        </p:txBody>
      </p:sp>
      <p:sp>
        <p:nvSpPr>
          <p:cNvPr id="13320" name="Rectangle 7"/>
          <p:cNvSpPr>
            <a:spLocks/>
          </p:cNvSpPr>
          <p:nvPr/>
        </p:nvSpPr>
        <p:spPr bwMode="auto">
          <a:xfrm>
            <a:off x="4625579" y="1600646"/>
            <a:ext cx="4060775" cy="4491371"/>
          </a:xfrm>
          <a:prstGeom prst="rect">
            <a:avLst/>
          </a:prstGeom>
          <a:noFill/>
          <a:ln w="12700">
            <a:noFill/>
            <a:miter lim="0"/>
            <a:headEnd/>
            <a:tailEnd/>
          </a:ln>
        </p:spPr>
        <p:txBody>
          <a:bodyPr lIns="89294" tIns="44647" rIns="89294" bIns="44647">
            <a:spAutoFit/>
          </a:bodyPr>
          <a:lstStyle/>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Minnesota</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Montana</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New Jersey</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New York</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North Carolina</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Ohio</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Oregon</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Rhode Island</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South Dakota</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Tennessee</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Vermont</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Washington State</a:t>
            </a:r>
          </a:p>
          <a:p>
            <a:pPr marL="829316" lvl="1" indent="-507858" defTabSz="914145">
              <a:buClr>
                <a:srgbClr val="303A96"/>
              </a:buClr>
              <a:buSzPct val="100000"/>
              <a:buFont typeface="ArialMT" charset="0"/>
              <a:buChar char="–"/>
            </a:pPr>
            <a:r>
              <a:rPr lang="en-US" sz="2200" dirty="0" smtClean="0">
                <a:latin typeface="Helvetica" charset="0"/>
                <a:ea typeface="Helvetica" charset="0"/>
                <a:cs typeface="Helvetica" charset="0"/>
                <a:sym typeface="Helvetica" charset="0"/>
              </a:rPr>
              <a:t>West Virginia</a:t>
            </a:r>
            <a:endParaRPr lang="en-US" sz="2200" dirty="0"/>
          </a:p>
        </p:txBody>
      </p:sp>
    </p:spTree>
    <p:extLst>
      <p:ext uri="{BB962C8B-B14F-4D97-AF65-F5344CB8AC3E}">
        <p14:creationId xmlns:p14="http://schemas.microsoft.com/office/powerpoint/2010/main" val="156554693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
          <p:cNvSpPr>
            <a:spLocks/>
          </p:cNvSpPr>
          <p:nvPr/>
        </p:nvSpPr>
        <p:spPr bwMode="auto">
          <a:xfrm>
            <a:off x="0" y="1447726"/>
            <a:ext cx="9144000" cy="5410274"/>
          </a:xfrm>
          <a:prstGeom prst="rect">
            <a:avLst/>
          </a:prstGeom>
          <a:solidFill>
            <a:srgbClr val="000000">
              <a:alpha val="0"/>
            </a:srgbClr>
          </a:solidFill>
          <a:ln w="25400">
            <a:solidFill>
              <a:srgbClr val="385D8A"/>
            </a:solidFill>
            <a:round/>
            <a:headEnd/>
            <a:tailEnd/>
          </a:ln>
        </p:spPr>
        <p:txBody>
          <a:bodyPr lIns="0" tIns="0" rIns="0" bIns="0" anchor="ctr"/>
          <a:lstStyle/>
          <a:p>
            <a:endParaRPr lang="en-US"/>
          </a:p>
        </p:txBody>
      </p:sp>
      <p:sp>
        <p:nvSpPr>
          <p:cNvPr id="15363"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5365" name="Picture 4" descr="Girl-TeacherOutside.jpg"/>
          <p:cNvPicPr>
            <a:picLocks noChangeAspect="1"/>
          </p:cNvPicPr>
          <p:nvPr/>
        </p:nvPicPr>
        <p:blipFill>
          <a:blip r:embed="rId3" cstate="print"/>
          <a:srcRect/>
          <a:stretch>
            <a:fillRect/>
          </a:stretch>
        </p:blipFill>
        <p:spPr bwMode="auto">
          <a:xfrm>
            <a:off x="7238628" y="267890"/>
            <a:ext cx="1784821" cy="1125141"/>
          </a:xfrm>
          <a:prstGeom prst="rect">
            <a:avLst/>
          </a:prstGeom>
          <a:noFill/>
          <a:ln w="9525">
            <a:solidFill>
              <a:srgbClr val="303A96"/>
            </a:solidFill>
            <a:round/>
            <a:headEnd/>
            <a:tailEnd/>
          </a:ln>
        </p:spPr>
      </p:pic>
      <p:sp>
        <p:nvSpPr>
          <p:cNvPr id="15366" name="Rectangle 5"/>
          <p:cNvSpPr>
            <a:spLocks noGrp="1" noChangeArrowheads="1"/>
          </p:cNvSpPr>
          <p:nvPr>
            <p:ph type="title"/>
          </p:nvPr>
        </p:nvSpPr>
        <p:spPr>
          <a:xfrm>
            <a:off x="179710" y="90413"/>
            <a:ext cx="8228707"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Lead State Partners</a:t>
            </a:r>
            <a:endParaRPr lang="en-US" dirty="0" smtClean="0"/>
          </a:p>
        </p:txBody>
      </p:sp>
      <p:pic>
        <p:nvPicPr>
          <p:cNvPr id="1026" name="Picture 2"/>
          <p:cNvPicPr>
            <a:picLocks noChangeAspect="1" noChangeArrowheads="1"/>
          </p:cNvPicPr>
          <p:nvPr/>
        </p:nvPicPr>
        <p:blipFill>
          <a:blip r:embed="rId4" cstate="print"/>
          <a:srcRect l="4375" t="17188" r="12500" b="18750"/>
          <a:stretch>
            <a:fillRect/>
          </a:stretch>
        </p:blipFill>
        <p:spPr bwMode="auto">
          <a:xfrm>
            <a:off x="304800" y="1519990"/>
            <a:ext cx="8534400" cy="5261810"/>
          </a:xfrm>
          <a:prstGeom prst="rect">
            <a:avLst/>
          </a:prstGeom>
          <a:noFill/>
          <a:ln w="9525">
            <a:noFill/>
            <a:miter lim="800000"/>
            <a:headEnd/>
            <a:tailEnd/>
          </a:ln>
        </p:spPr>
      </p:pic>
    </p:spTree>
    <p:extLst>
      <p:ext uri="{BB962C8B-B14F-4D97-AF65-F5344CB8AC3E}">
        <p14:creationId xmlns:p14="http://schemas.microsoft.com/office/powerpoint/2010/main" val="305372694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250" t="18750" r="11250" b="17188"/>
          <a:stretch>
            <a:fillRect/>
          </a:stretch>
        </p:blipFill>
        <p:spPr bwMode="auto">
          <a:xfrm>
            <a:off x="533400" y="1313872"/>
            <a:ext cx="7772400" cy="4828309"/>
          </a:xfrm>
          <a:prstGeom prst="rect">
            <a:avLst/>
          </a:prstGeom>
          <a:noFill/>
          <a:ln w="9525">
            <a:noFill/>
            <a:miter lim="800000"/>
            <a:headEnd/>
            <a:tailEnd/>
          </a:ln>
        </p:spPr>
      </p:pic>
      <p:sp>
        <p:nvSpPr>
          <p:cNvPr id="18435" name="Rectangle 2"/>
          <p:cNvSpPr>
            <a:spLocks/>
          </p:cNvSpPr>
          <p:nvPr/>
        </p:nvSpPr>
        <p:spPr bwMode="auto">
          <a:xfrm>
            <a:off x="0" y="228823"/>
            <a:ext cx="9144000" cy="1209973"/>
          </a:xfrm>
          <a:prstGeom prst="rect">
            <a:avLst/>
          </a:prstGeom>
          <a:gradFill rotWithShape="0">
            <a:gsLst>
              <a:gs pos="0">
                <a:srgbClr val="9ACA3C"/>
              </a:gs>
              <a:gs pos="100000">
                <a:srgbClr val="EBF4D8"/>
              </a:gs>
            </a:gsLst>
            <a:lin ang="18900000"/>
          </a:gradFill>
          <a:ln w="38100">
            <a:solidFill>
              <a:srgbClr val="303A96"/>
            </a:solidFill>
            <a:round/>
            <a:headEnd/>
            <a:tailEnd/>
          </a:ln>
        </p:spPr>
        <p:txBody>
          <a:bodyPr lIns="0" tIns="0" rIns="0" bIns="0" anchor="ctr"/>
          <a:lstStyle/>
          <a:p>
            <a:endParaRPr lang="en-US"/>
          </a:p>
        </p:txBody>
      </p:sp>
      <p:pic>
        <p:nvPicPr>
          <p:cNvPr id="18437" name="Picture 4" descr="HSBoyBunsenPPT.jpg"/>
          <p:cNvPicPr>
            <a:picLocks noChangeAspect="1"/>
          </p:cNvPicPr>
          <p:nvPr/>
        </p:nvPicPr>
        <p:blipFill>
          <a:blip r:embed="rId3" cstate="print"/>
          <a:srcRect/>
          <a:stretch>
            <a:fillRect/>
          </a:stretch>
        </p:blipFill>
        <p:spPr bwMode="auto">
          <a:xfrm>
            <a:off x="7238629" y="267891"/>
            <a:ext cx="1752451" cy="1129605"/>
          </a:xfrm>
          <a:prstGeom prst="rect">
            <a:avLst/>
          </a:prstGeom>
          <a:noFill/>
          <a:ln w="9525">
            <a:solidFill>
              <a:srgbClr val="303A96"/>
            </a:solidFill>
            <a:round/>
            <a:headEnd/>
            <a:tailEnd/>
          </a:ln>
        </p:spPr>
      </p:pic>
      <p:sp>
        <p:nvSpPr>
          <p:cNvPr id="18438" name="Rectangle 5"/>
          <p:cNvSpPr>
            <a:spLocks noGrp="1" noChangeArrowheads="1"/>
          </p:cNvSpPr>
          <p:nvPr>
            <p:ph type="title"/>
          </p:nvPr>
        </p:nvSpPr>
        <p:spPr>
          <a:xfrm>
            <a:off x="179710" y="174129"/>
            <a:ext cx="6910462" cy="1143000"/>
          </a:xfrm>
        </p:spPr>
        <p:txBody>
          <a:bodyPr lIns="89294" tIns="44647" rIns="89294" bIns="44647"/>
          <a:lstStyle/>
          <a:p>
            <a:pPr defTabSz="914145"/>
            <a:r>
              <a:rPr lang="en-US" sz="3400" dirty="0" smtClean="0">
                <a:latin typeface="Helvetica" charset="0"/>
                <a:ea typeface="Helvetica" charset="0"/>
                <a:cs typeface="Helvetica" charset="0"/>
                <a:sym typeface="Helvetica" charset="0"/>
              </a:rPr>
              <a:t>Lead State Partners and NGSS Writing Team</a:t>
            </a:r>
            <a:endParaRPr lang="en-US" dirty="0" smtClean="0"/>
          </a:p>
        </p:txBody>
      </p:sp>
      <p:sp>
        <p:nvSpPr>
          <p:cNvPr id="18440" name="Rectangle 7"/>
          <p:cNvSpPr>
            <a:spLocks/>
          </p:cNvSpPr>
          <p:nvPr/>
        </p:nvSpPr>
        <p:spPr bwMode="auto">
          <a:xfrm>
            <a:off x="5105549" y="5334373"/>
            <a:ext cx="1294805" cy="250031"/>
          </a:xfrm>
          <a:prstGeom prst="rect">
            <a:avLst/>
          </a:prstGeom>
          <a:noFill/>
          <a:ln w="12700">
            <a:noFill/>
            <a:miter lim="0"/>
            <a:headEnd/>
            <a:tailEnd/>
          </a:ln>
        </p:spPr>
        <p:txBody>
          <a:bodyPr lIns="89294" tIns="44647" rIns="89294" bIns="44647">
            <a:spAutoFit/>
          </a:bodyPr>
          <a:lstStyle/>
          <a:p>
            <a:pPr defTabSz="914145"/>
            <a:r>
              <a:rPr lang="en-US" sz="1000" dirty="0">
                <a:latin typeface="Helvetica" charset="0"/>
                <a:ea typeface="Helvetica" charset="0"/>
                <a:cs typeface="Helvetica" charset="0"/>
                <a:sym typeface="Helvetica" charset="0"/>
              </a:rPr>
              <a:t>Writing Team Only</a:t>
            </a:r>
            <a:endParaRPr lang="en-US" dirty="0"/>
          </a:p>
        </p:txBody>
      </p:sp>
      <p:sp>
        <p:nvSpPr>
          <p:cNvPr id="18441" name="Rectangle 8"/>
          <p:cNvSpPr>
            <a:spLocks/>
          </p:cNvSpPr>
          <p:nvPr/>
        </p:nvSpPr>
        <p:spPr bwMode="auto">
          <a:xfrm>
            <a:off x="5105549" y="5562080"/>
            <a:ext cx="1447726" cy="397943"/>
          </a:xfrm>
          <a:prstGeom prst="rect">
            <a:avLst/>
          </a:prstGeom>
          <a:noFill/>
          <a:ln w="12700">
            <a:noFill/>
            <a:miter lim="0"/>
            <a:headEnd/>
            <a:tailEnd/>
          </a:ln>
        </p:spPr>
        <p:txBody>
          <a:bodyPr lIns="89294" tIns="44647" rIns="89294" bIns="44647">
            <a:spAutoFit/>
          </a:bodyPr>
          <a:lstStyle/>
          <a:p>
            <a:pPr defTabSz="914145"/>
            <a:r>
              <a:rPr lang="en-US" sz="1000" dirty="0">
                <a:latin typeface="Helvetica" charset="0"/>
                <a:ea typeface="Helvetica" charset="0"/>
                <a:cs typeface="Helvetica" charset="0"/>
                <a:sym typeface="Helvetica" charset="0"/>
              </a:rPr>
              <a:t>Lead State Partner Only</a:t>
            </a:r>
            <a:endParaRPr lang="en-US" dirty="0"/>
          </a:p>
        </p:txBody>
      </p:sp>
      <p:sp>
        <p:nvSpPr>
          <p:cNvPr id="18442" name="Rectangle 9"/>
          <p:cNvSpPr>
            <a:spLocks/>
          </p:cNvSpPr>
          <p:nvPr/>
        </p:nvSpPr>
        <p:spPr bwMode="auto">
          <a:xfrm>
            <a:off x="5105549" y="5850062"/>
            <a:ext cx="2133079" cy="397943"/>
          </a:xfrm>
          <a:prstGeom prst="rect">
            <a:avLst/>
          </a:prstGeom>
          <a:noFill/>
          <a:ln w="12700">
            <a:noFill/>
            <a:miter lim="0"/>
            <a:headEnd/>
            <a:tailEnd/>
          </a:ln>
        </p:spPr>
        <p:txBody>
          <a:bodyPr lIns="89294" tIns="44647" rIns="89294" bIns="44647">
            <a:spAutoFit/>
          </a:bodyPr>
          <a:lstStyle/>
          <a:p>
            <a:pPr defTabSz="914145"/>
            <a:r>
              <a:rPr lang="en-US" sz="1000" dirty="0">
                <a:latin typeface="Helvetica" charset="0"/>
                <a:ea typeface="Helvetica" charset="0"/>
                <a:cs typeface="Helvetica" charset="0"/>
                <a:sym typeface="Helvetica" charset="0"/>
              </a:rPr>
              <a:t>Lead State Partner and Writing Team</a:t>
            </a:r>
            <a:endParaRPr lang="en-US" dirty="0"/>
          </a:p>
        </p:txBody>
      </p:sp>
    </p:spTree>
    <p:extLst>
      <p:ext uri="{BB962C8B-B14F-4D97-AF65-F5344CB8AC3E}">
        <p14:creationId xmlns:p14="http://schemas.microsoft.com/office/powerpoint/2010/main" val="8663105"/>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770570462"/>
              </p:ext>
            </p:extLst>
          </p:nvPr>
        </p:nvGraphicFramePr>
        <p:xfrm>
          <a:off x="228600" y="1828800"/>
          <a:ext cx="8709434" cy="3962400"/>
        </p:xfrm>
        <a:graphic>
          <a:graphicData uri="http://schemas.openxmlformats.org/presentationml/2006/ole">
            <mc:AlternateContent xmlns:mc="http://schemas.openxmlformats.org/markup-compatibility/2006">
              <mc:Choice xmlns:v="urn:schemas-microsoft-com:vml" Requires="v">
                <p:oleObj spid="_x0000_s1038" name="Document" r:id="rId5" imgW="5638800" imgH="2565400" progId="Word.Document.12">
                  <p:embed/>
                </p:oleObj>
              </mc:Choice>
              <mc:Fallback>
                <p:oleObj name="Document" r:id="rId5" imgW="5638800" imgH="2565400" progId="Word.Document.12">
                  <p:embed/>
                  <p:pic>
                    <p:nvPicPr>
                      <p:cNvPr id="0" name=""/>
                      <p:cNvPicPr/>
                      <p:nvPr/>
                    </p:nvPicPr>
                    <p:blipFill>
                      <a:blip r:embed="rId6"/>
                      <a:stretch>
                        <a:fillRect/>
                      </a:stretch>
                    </p:blipFill>
                    <p:spPr>
                      <a:xfrm>
                        <a:off x="228600" y="1828800"/>
                        <a:ext cx="8709434" cy="3962400"/>
                      </a:xfrm>
                      <a:prstGeom prst="rect">
                        <a:avLst/>
                      </a:prstGeom>
                    </p:spPr>
                  </p:pic>
                </p:oleObj>
              </mc:Fallback>
            </mc:AlternateContent>
          </a:graphicData>
        </a:graphic>
      </p:graphicFrame>
      <p:sp>
        <p:nvSpPr>
          <p:cNvPr id="5" name="Text Box 2"/>
          <p:cNvSpPr txBox="1">
            <a:spLocks noChangeArrowheads="1"/>
          </p:cNvSpPr>
          <p:nvPr/>
        </p:nvSpPr>
        <p:spPr bwMode="auto">
          <a:xfrm>
            <a:off x="0" y="304800"/>
            <a:ext cx="8991600" cy="2080569"/>
          </a:xfrm>
          <a:prstGeom prst="rect">
            <a:avLst/>
          </a:prstGeom>
          <a:noFill/>
          <a:ln w="9525">
            <a:noFill/>
            <a:miter lim="800000"/>
            <a:headEnd/>
            <a:tailEnd/>
          </a:ln>
        </p:spPr>
        <p:txBody>
          <a:bodyPr wrap="square">
            <a:spAutoFit/>
          </a:bodyPr>
          <a:lstStyle/>
          <a:p>
            <a:pPr eaLnBrk="0" hangingPunct="0">
              <a:spcBef>
                <a:spcPct val="30000"/>
              </a:spcBef>
              <a:defRPr/>
            </a:pPr>
            <a:r>
              <a:rPr lang="en-US" sz="2400" b="1" dirty="0" smtClean="0">
                <a:solidFill>
                  <a:srgbClr val="00FF00"/>
                </a:solidFill>
                <a:latin typeface="+mn-lt"/>
              </a:rPr>
              <a:t>January 2013 Draft Change - (1): </a:t>
            </a:r>
            <a:r>
              <a:rPr lang="en-US" sz="2400" b="1" dirty="0" smtClean="0">
                <a:solidFill>
                  <a:srgbClr val="FAFC49"/>
                </a:solidFill>
                <a:latin typeface="+mn-lt"/>
              </a:rPr>
              <a:t>The Content can be presented by DCIs (Disciplinary Core Ideas, from the NRC Framework) or by NGSS Topics</a:t>
            </a:r>
          </a:p>
          <a:p>
            <a:pPr eaLnBrk="0" hangingPunct="0">
              <a:spcBef>
                <a:spcPct val="30000"/>
              </a:spcBef>
              <a:defRPr/>
            </a:pPr>
            <a:endParaRPr lang="en-US" sz="2200" b="1" dirty="0" smtClean="0">
              <a:solidFill>
                <a:srgbClr val="FAFC49"/>
              </a:solidFill>
              <a:latin typeface="+mn-lt"/>
            </a:endParaRPr>
          </a:p>
          <a:p>
            <a:pPr eaLnBrk="0" hangingPunct="0">
              <a:spcBef>
                <a:spcPct val="30000"/>
              </a:spcBef>
              <a:defRPr/>
            </a:pPr>
            <a:endParaRPr lang="en-US" sz="2200" b="1" dirty="0">
              <a:solidFill>
                <a:srgbClr val="FAFC49"/>
              </a:solidFill>
              <a:latin typeface="+mn-lt"/>
            </a:endParaRPr>
          </a:p>
        </p:txBody>
      </p:sp>
    </p:spTree>
    <p:extLst>
      <p:ext uri="{BB962C8B-B14F-4D97-AF65-F5344CB8AC3E}">
        <p14:creationId xmlns:p14="http://schemas.microsoft.com/office/powerpoint/2010/main" val="2521486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Ocean</Template>
  <TotalTime>9133</TotalTime>
  <Words>755</Words>
  <Application>Microsoft Office PowerPoint</Application>
  <PresentationFormat>On-screen Show (4:3)</PresentationFormat>
  <Paragraphs>133</Paragraphs>
  <Slides>40</Slides>
  <Notes>38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2" baseType="lpstr">
      <vt:lpstr>Default Design</vt:lpstr>
      <vt:lpstr>Document</vt:lpstr>
      <vt:lpstr>PowerPoint Presentation</vt:lpstr>
      <vt:lpstr>PowerPoint Presentation</vt:lpstr>
      <vt:lpstr>PowerPoint Presentation</vt:lpstr>
      <vt:lpstr>PowerPoint Presentation</vt:lpstr>
      <vt:lpstr>PowerPoint Presentation</vt:lpstr>
      <vt:lpstr>Lead State Partners</vt:lpstr>
      <vt:lpstr>Lead State Partners</vt:lpstr>
      <vt:lpstr>Lead State Partners and NGSS Writing Team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Washington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MIchael Wysession</dc:creator>
  <cp:lastModifiedBy>John McDaris</cp:lastModifiedBy>
  <cp:revision>188</cp:revision>
  <dcterms:created xsi:type="dcterms:W3CDTF">2011-11-14T23:06:16Z</dcterms:created>
  <dcterms:modified xsi:type="dcterms:W3CDTF">2013-01-24T16:17:08Z</dcterms:modified>
</cp:coreProperties>
</file>