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60" r:id="rId4"/>
    <p:sldId id="259" r:id="rId5"/>
    <p:sldId id="261" r:id="rId6"/>
    <p:sldId id="257" r:id="rId7"/>
    <p:sldId id="262" r:id="rId8"/>
    <p:sldId id="263" r:id="rId9"/>
    <p:sldId id="269" r:id="rId10"/>
    <p:sldId id="265" r:id="rId11"/>
    <p:sldId id="266" r:id="rId12"/>
    <p:sldId id="267" r:id="rId13"/>
    <p:sldId id="268" r:id="rId14"/>
    <p:sldId id="264" r:id="rId15"/>
    <p:sldId id="270" r:id="rId16"/>
    <p:sldId id="271" r:id="rId17"/>
    <p:sldId id="272" r:id="rId18"/>
    <p:sldId id="273" r:id="rId19"/>
    <p:sldId id="274" r:id="rId20"/>
    <p:sldId id="279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83" d="100"/>
          <a:sy n="83" d="100"/>
        </p:scale>
        <p:origin x="-1712" y="-96"/>
      </p:cViewPr>
      <p:guideLst>
        <p:guide orient="horz" pos="2661"/>
        <p:guide orient="horz" pos="1960"/>
        <p:guide pos="2705"/>
        <p:guide pos="31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Ilmenite:Users:peter:Downloads:2011-10-05-Teaching_with_Google_Eart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Ilmenite:Users:peter:Downloads:2011-10-05-Teaching_with_Google_Eart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Ilmenite:Users:peter:Downloads:2011-10-05-Teaching_with_Google_Eart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Ilmenite:Users:peter:Downloads:2011-10-05-Teaching_with_Google_Eart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Ilmenite:Users:peter:Downloads:2011-10-05-Teaching_with_Google_Ear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Summary!$B$3:$G$3</c:f>
              <c:strCache>
                <c:ptCount val="6"/>
                <c:pt idx="0">
                  <c:v>Very Frequently</c:v>
                </c:pt>
                <c:pt idx="1">
                  <c:v>Frequently</c:v>
                </c:pt>
                <c:pt idx="2">
                  <c:v>Occasionally</c:v>
                </c:pt>
                <c:pt idx="3">
                  <c:v>Rarely</c:v>
                </c:pt>
                <c:pt idx="4">
                  <c:v>Once or twice ever</c:v>
                </c:pt>
                <c:pt idx="5">
                  <c:v>Never</c:v>
                </c:pt>
              </c:strCache>
            </c:strRef>
          </c:cat>
          <c:val>
            <c:numRef>
              <c:f>Summary!$B$5:$G$5</c:f>
              <c:numCache>
                <c:formatCode>0%</c:formatCode>
                <c:ptCount val="6"/>
                <c:pt idx="0">
                  <c:v>0.0769230769230769</c:v>
                </c:pt>
                <c:pt idx="1">
                  <c:v>0.269230769230769</c:v>
                </c:pt>
                <c:pt idx="2">
                  <c:v>0.269230769230769</c:v>
                </c:pt>
                <c:pt idx="3">
                  <c:v>0.269230769230769</c:v>
                </c:pt>
                <c:pt idx="4">
                  <c:v>0.0384615384615385</c:v>
                </c:pt>
                <c:pt idx="5">
                  <c:v>0.0769230769230769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529028376"/>
        <c:axId val="599481240"/>
      </c:barChart>
      <c:catAx>
        <c:axId val="529028376"/>
        <c:scaling>
          <c:orientation val="maxMin"/>
        </c:scaling>
        <c:delete val="0"/>
        <c:axPos val="l"/>
        <c:majorTickMark val="out"/>
        <c:minorTickMark val="none"/>
        <c:tickLblPos val="nextTo"/>
        <c:crossAx val="599481240"/>
        <c:crosses val="autoZero"/>
        <c:auto val="0"/>
        <c:lblAlgn val="ctr"/>
        <c:lblOffset val="100"/>
        <c:noMultiLvlLbl val="0"/>
      </c:catAx>
      <c:valAx>
        <c:axId val="599481240"/>
        <c:scaling>
          <c:orientation val="minMax"/>
        </c:scaling>
        <c:delete val="0"/>
        <c:axPos val="t"/>
        <c:title>
          <c:tx>
            <c:rich>
              <a:bodyPr/>
              <a:lstStyle/>
              <a:p>
                <a:pPr>
                  <a:defRPr b="1">
                    <a:solidFill>
                      <a:schemeClr val="tx1">
                        <a:lumMod val="75000"/>
                      </a:schemeClr>
                    </a:solidFill>
                  </a:defRPr>
                </a:pPr>
                <a:r>
                  <a:rPr lang="en-US" b="1">
                    <a:solidFill>
                      <a:schemeClr val="tx1">
                        <a:lumMod val="75000"/>
                      </a:schemeClr>
                    </a:solidFill>
                  </a:rPr>
                  <a:t>Percent Responding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spPr>
          <a:ln>
            <a:solidFill>
              <a:schemeClr val="tx1">
                <a:lumMod val="75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tx1">
                    <a:lumMod val="75000"/>
                  </a:schemeClr>
                </a:solidFill>
              </a:defRPr>
            </a:pPr>
            <a:endParaRPr lang="en-US"/>
          </a:p>
        </c:txPr>
        <c:crossAx val="5290283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Helvetica Neue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F81BD">
                <a:lumMod val="50000"/>
              </a:srgbClr>
            </a:solidFill>
            <a:ln>
              <a:noFill/>
            </a:ln>
            <a:effectLst/>
          </c:spPr>
          <c:invertIfNegative val="0"/>
          <c:cat>
            <c:strRef>
              <c:f>Summary!$B$3:$G$3</c:f>
              <c:strCache>
                <c:ptCount val="6"/>
                <c:pt idx="0">
                  <c:v>Very Frequently</c:v>
                </c:pt>
                <c:pt idx="1">
                  <c:v>Frequently</c:v>
                </c:pt>
                <c:pt idx="2">
                  <c:v>Occasionally</c:v>
                </c:pt>
                <c:pt idx="3">
                  <c:v>Rarely</c:v>
                </c:pt>
                <c:pt idx="4">
                  <c:v>Once or twice ever</c:v>
                </c:pt>
                <c:pt idx="5">
                  <c:v>Never</c:v>
                </c:pt>
              </c:strCache>
            </c:strRef>
          </c:cat>
          <c:val>
            <c:numRef>
              <c:f>Summary!$B$5:$G$5</c:f>
              <c:numCache>
                <c:formatCode>0%</c:formatCode>
                <c:ptCount val="6"/>
                <c:pt idx="0">
                  <c:v>0.0769230769230769</c:v>
                </c:pt>
                <c:pt idx="1">
                  <c:v>0.269230769230769</c:v>
                </c:pt>
                <c:pt idx="2">
                  <c:v>0.269230769230769</c:v>
                </c:pt>
                <c:pt idx="3">
                  <c:v>0.269230769230769</c:v>
                </c:pt>
                <c:pt idx="4">
                  <c:v>0.0384615384615385</c:v>
                </c:pt>
                <c:pt idx="5">
                  <c:v>0.0769230769230769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509952872"/>
        <c:axId val="684618472"/>
      </c:barChart>
      <c:catAx>
        <c:axId val="50995287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BFBFBF"/>
                </a:solidFill>
              </a:defRPr>
            </a:pPr>
            <a:endParaRPr lang="en-US"/>
          </a:p>
        </c:txPr>
        <c:crossAx val="684618472"/>
        <c:crosses val="autoZero"/>
        <c:auto val="0"/>
        <c:lblAlgn val="ctr"/>
        <c:lblOffset val="100"/>
        <c:noMultiLvlLbl val="0"/>
      </c:catAx>
      <c:valAx>
        <c:axId val="684618472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nextTo"/>
        <c:spPr>
          <a:ln>
            <a:solidFill>
              <a:schemeClr val="tx1">
                <a:lumMod val="75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tx1">
                    <a:lumMod val="75000"/>
                  </a:schemeClr>
                </a:solidFill>
              </a:defRPr>
            </a:pPr>
            <a:endParaRPr lang="en-US"/>
          </a:p>
        </c:txPr>
        <c:crossAx val="5099528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Helvetica Neue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Summary!$B$14:$E$14</c:f>
              <c:strCache>
                <c:ptCount val="4"/>
                <c:pt idx="0">
                  <c:v>Frequently (or more)</c:v>
                </c:pt>
                <c:pt idx="1">
                  <c:v>Occasionally</c:v>
                </c:pt>
                <c:pt idx="2">
                  <c:v>Rarely</c:v>
                </c:pt>
                <c:pt idx="3">
                  <c:v>Less than twice</c:v>
                </c:pt>
              </c:strCache>
            </c:strRef>
          </c:cat>
          <c:val>
            <c:numRef>
              <c:f>Summary!$B$16:$E$16</c:f>
              <c:numCache>
                <c:formatCode>0%</c:formatCode>
                <c:ptCount val="4"/>
                <c:pt idx="0">
                  <c:v>0.153846153846154</c:v>
                </c:pt>
                <c:pt idx="1">
                  <c:v>0.230769230769231</c:v>
                </c:pt>
                <c:pt idx="2">
                  <c:v>0.153846153846154</c:v>
                </c:pt>
                <c:pt idx="3">
                  <c:v>0.461538461538462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513343784"/>
        <c:axId val="535123400"/>
      </c:barChart>
      <c:catAx>
        <c:axId val="513343784"/>
        <c:scaling>
          <c:orientation val="maxMin"/>
        </c:scaling>
        <c:delete val="0"/>
        <c:axPos val="l"/>
        <c:majorTickMark val="out"/>
        <c:minorTickMark val="none"/>
        <c:tickLblPos val="nextTo"/>
        <c:crossAx val="535123400"/>
        <c:crosses val="autoZero"/>
        <c:auto val="0"/>
        <c:lblAlgn val="ctr"/>
        <c:lblOffset val="100"/>
        <c:noMultiLvlLbl val="0"/>
      </c:catAx>
      <c:valAx>
        <c:axId val="535123400"/>
        <c:scaling>
          <c:orientation val="minMax"/>
        </c:scaling>
        <c:delete val="0"/>
        <c:axPos val="t"/>
        <c:numFmt formatCode="0%" sourceLinked="1"/>
        <c:majorTickMark val="out"/>
        <c:minorTickMark val="out"/>
        <c:tickLblPos val="nextTo"/>
        <c:crossAx val="513343784"/>
        <c:crosses val="autoZero"/>
        <c:crossBetween val="between"/>
        <c:majorUnit val="0.2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>
        <a:alpha val="31000"/>
      </a:schemeClr>
    </a:solidFill>
    <a:ln>
      <a:noFill/>
    </a:ln>
  </c:spPr>
  <c:txPr>
    <a:bodyPr/>
    <a:lstStyle/>
    <a:p>
      <a:pPr>
        <a:defRPr sz="1800">
          <a:latin typeface="Helvetica Neue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effectLst/>
          </c:spPr>
          <c:invertIfNegative val="0"/>
          <c:cat>
            <c:strRef>
              <c:f>Summary!$B$10:$G$10</c:f>
              <c:strCache>
                <c:ptCount val="6"/>
                <c:pt idx="0">
                  <c:v>General use</c:v>
                </c:pt>
                <c:pt idx="1">
                  <c:v>Task-specific use</c:v>
                </c:pt>
                <c:pt idx="2">
                  <c:v>Content creation</c:v>
                </c:pt>
                <c:pt idx="3">
                  <c:v>Content distribution</c:v>
                </c:pt>
                <c:pt idx="4">
                  <c:v>Specialized content creation</c:v>
                </c:pt>
                <c:pt idx="5">
                  <c:v>Pro users</c:v>
                </c:pt>
              </c:strCache>
            </c:strRef>
          </c:cat>
          <c:val>
            <c:numRef>
              <c:f>Summary!$B$12:$G$12</c:f>
              <c:numCache>
                <c:formatCode>0%</c:formatCode>
                <c:ptCount val="6"/>
                <c:pt idx="0">
                  <c:v>0.615384615384615</c:v>
                </c:pt>
                <c:pt idx="1">
                  <c:v>0.238461538461538</c:v>
                </c:pt>
                <c:pt idx="2">
                  <c:v>0.371794871794872</c:v>
                </c:pt>
                <c:pt idx="3">
                  <c:v>0.153846153846154</c:v>
                </c:pt>
                <c:pt idx="4">
                  <c:v>0.0769230769230769</c:v>
                </c:pt>
                <c:pt idx="5">
                  <c:v>0.0384615384615385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817576"/>
        <c:axId val="564670168"/>
      </c:barChart>
      <c:catAx>
        <c:axId val="1817576"/>
        <c:scaling>
          <c:orientation val="maxMin"/>
        </c:scaling>
        <c:delete val="0"/>
        <c:axPos val="l"/>
        <c:majorTickMark val="out"/>
        <c:minorTickMark val="none"/>
        <c:tickLblPos val="nextTo"/>
        <c:crossAx val="564670168"/>
        <c:crosses val="autoZero"/>
        <c:auto val="0"/>
        <c:lblAlgn val="ctr"/>
        <c:lblOffset val="100"/>
        <c:noMultiLvlLbl val="0"/>
      </c:catAx>
      <c:valAx>
        <c:axId val="564670168"/>
        <c:scaling>
          <c:orientation val="minMax"/>
        </c:scaling>
        <c:delete val="0"/>
        <c:axPos val="t"/>
        <c:title>
          <c:tx>
            <c:rich>
              <a:bodyPr/>
              <a:lstStyle/>
              <a:p>
                <a:pPr>
                  <a:defRPr>
                    <a:solidFill>
                      <a:srgbClr val="BFBFBF"/>
                    </a:solidFill>
                  </a:defRPr>
                </a:pPr>
                <a:r>
                  <a:rPr lang="en-US">
                    <a:solidFill>
                      <a:srgbClr val="BFBFBF"/>
                    </a:solidFill>
                  </a:rPr>
                  <a:t>Percent Responding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spPr>
          <a:ln>
            <a:solidFill>
              <a:schemeClr val="tx1">
                <a:lumMod val="75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tx1">
                    <a:lumMod val="75000"/>
                  </a:schemeClr>
                </a:solidFill>
              </a:defRPr>
            </a:pPr>
            <a:endParaRPr lang="en-US"/>
          </a:p>
        </c:txPr>
        <c:crossAx val="18175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Helvetica Neue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Done</c:v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(Summary!$B$28:$C$28,Summary!$E$28:$G$28)</c:f>
              <c:strCache>
                <c:ptCount val="5"/>
                <c:pt idx="0">
                  <c:v>Lower division</c:v>
                </c:pt>
                <c:pt idx="1">
                  <c:v>Upper division</c:v>
                </c:pt>
                <c:pt idx="2">
                  <c:v>Research</c:v>
                </c:pt>
                <c:pt idx="3">
                  <c:v>Outreach</c:v>
                </c:pt>
                <c:pt idx="4">
                  <c:v>Other</c:v>
                </c:pt>
              </c:strCache>
            </c:strRef>
          </c:cat>
          <c:val>
            <c:numRef>
              <c:f>(Summary!$B$26:$C$26,Summary!$E$26:$G$26)</c:f>
              <c:numCache>
                <c:formatCode>0%</c:formatCode>
                <c:ptCount val="5"/>
                <c:pt idx="0">
                  <c:v>0.730769230769231</c:v>
                </c:pt>
                <c:pt idx="1">
                  <c:v>0.230769230769231</c:v>
                </c:pt>
                <c:pt idx="2">
                  <c:v>0.153846153846154</c:v>
                </c:pt>
                <c:pt idx="3">
                  <c:v>0.115384615384615</c:v>
                </c:pt>
                <c:pt idx="4">
                  <c:v>0.0769230769230769</c:v>
                </c:pt>
              </c:numCache>
            </c:numRef>
          </c:val>
        </c:ser>
        <c:ser>
          <c:idx val="1"/>
          <c:order val="1"/>
          <c:tx>
            <c:v>Planned</c:v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(Summary!$B$28:$C$28,Summary!$E$28:$G$28)</c:f>
              <c:strCache>
                <c:ptCount val="5"/>
                <c:pt idx="0">
                  <c:v>Lower division</c:v>
                </c:pt>
                <c:pt idx="1">
                  <c:v>Upper division</c:v>
                </c:pt>
                <c:pt idx="2">
                  <c:v>Research</c:v>
                </c:pt>
                <c:pt idx="3">
                  <c:v>Outreach</c:v>
                </c:pt>
                <c:pt idx="4">
                  <c:v>Other</c:v>
                </c:pt>
              </c:strCache>
            </c:strRef>
          </c:cat>
          <c:val>
            <c:numRef>
              <c:f>(Summary!$B$30:$C$30,Summary!$E$30:$G$30)</c:f>
              <c:numCache>
                <c:formatCode>0%</c:formatCode>
                <c:ptCount val="5"/>
                <c:pt idx="0">
                  <c:v>0.846153846153846</c:v>
                </c:pt>
                <c:pt idx="1">
                  <c:v>0.461538461538462</c:v>
                </c:pt>
                <c:pt idx="2">
                  <c:v>0.269230769230769</c:v>
                </c:pt>
                <c:pt idx="3">
                  <c:v>0.307692307692308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564905784"/>
        <c:axId val="468905992"/>
      </c:barChart>
      <c:catAx>
        <c:axId val="564905784"/>
        <c:scaling>
          <c:orientation val="maxMin"/>
        </c:scaling>
        <c:delete val="0"/>
        <c:axPos val="l"/>
        <c:majorTickMark val="out"/>
        <c:minorTickMark val="none"/>
        <c:tickLblPos val="nextTo"/>
        <c:crossAx val="468905992"/>
        <c:crosses val="autoZero"/>
        <c:auto val="0"/>
        <c:lblAlgn val="ctr"/>
        <c:lblOffset val="100"/>
        <c:noMultiLvlLbl val="0"/>
      </c:catAx>
      <c:valAx>
        <c:axId val="468905992"/>
        <c:scaling>
          <c:orientation val="minMax"/>
        </c:scaling>
        <c:delete val="0"/>
        <c:axPos val="t"/>
        <c:title>
          <c:tx>
            <c:rich>
              <a:bodyPr/>
              <a:lstStyle/>
              <a:p>
                <a:pPr>
                  <a:defRPr b="0">
                    <a:solidFill>
                      <a:schemeClr val="tx1">
                        <a:lumMod val="75000"/>
                      </a:schemeClr>
                    </a:solidFill>
                  </a:defRPr>
                </a:pPr>
                <a:r>
                  <a:rPr lang="en-US" b="0">
                    <a:solidFill>
                      <a:schemeClr val="tx1">
                        <a:lumMod val="75000"/>
                      </a:schemeClr>
                    </a:solidFill>
                  </a:rPr>
                  <a:t>Percent Responding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spPr>
          <a:ln>
            <a:solidFill>
              <a:schemeClr val="tx1">
                <a:lumMod val="75000"/>
              </a:schemeClr>
            </a:solidFill>
          </a:ln>
        </c:spPr>
        <c:txPr>
          <a:bodyPr/>
          <a:lstStyle/>
          <a:p>
            <a:pPr>
              <a:defRPr>
                <a:solidFill>
                  <a:srgbClr val="BFBFBF"/>
                </a:solidFill>
              </a:defRPr>
            </a:pPr>
            <a:endParaRPr lang="en-US"/>
          </a:p>
        </c:txPr>
        <c:crossAx val="5649057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Helvetica Neue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FD578-07FF-2B4B-A410-3DE363F54FC5}" type="datetimeFigureOut">
              <a:rPr lang="en-US" smtClean="0"/>
              <a:t>10/7/11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4278B-5ED3-CE40-9418-79399A74A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406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6FBC0-CA62-DE49-B9FC-CAB862226110}" type="datetimeFigureOut">
              <a:rPr lang="en-US" smtClean="0"/>
              <a:t>10/7/11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7D148-67A2-1E4E-AFDC-7A5059B3F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349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1470025"/>
          </a:xfrm>
        </p:spPr>
        <p:txBody>
          <a:bodyPr/>
          <a:lstStyle>
            <a:lvl1pPr algn="l">
              <a:defRPr b="1" i="0" cap="none" normalizeH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899025"/>
            <a:ext cx="7772400" cy="145732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3F6E-93C0-5047-9648-CF1CBC8A2AD3}" type="datetime1">
              <a:rPr lang="en-US" smtClean="0"/>
              <a:t>10/7/11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6558-4FB0-2846-AAA3-4EA92244B6E2}" type="datetime1">
              <a:rPr lang="en-US" smtClean="0"/>
              <a:t>10/7/11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CE7C-DF41-3646-98CF-A88ABE5A8EF0}" type="datetime1">
              <a:rPr lang="en-US" smtClean="0"/>
              <a:t>10/7/11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3600"/>
            </a:lvl1pPr>
            <a:lvl2pPr marL="457200" indent="0">
              <a:buNone/>
              <a:defRPr sz="3200"/>
            </a:lvl2pPr>
            <a:lvl3pPr marL="914400" indent="0">
              <a:buNone/>
              <a:defRPr sz="28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016C-7E56-7D49-A526-9616BAD12F34}" type="datetime1">
              <a:rPr lang="en-US" smtClean="0"/>
              <a:t>10/7/11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5507-425C-E04E-9996-8BE5B499F272}" type="datetime1">
              <a:rPr lang="en-US" smtClean="0"/>
              <a:t>10/7/11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456-0828-5245-A590-9C2FB296D14F}" type="datetime1">
              <a:rPr lang="en-US" smtClean="0"/>
              <a:t>10/7/11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94EC-96AD-3E45-8035-995B74D58627}" type="datetime1">
              <a:rPr lang="en-US" smtClean="0"/>
              <a:t>10/7/11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826E-F723-0F4F-9BD9-DC4B0012407F}" type="datetime1">
              <a:rPr lang="en-US" smtClean="0"/>
              <a:t>10/7/11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96DA-87F9-1E42-80C9-A8794E880294}" type="datetime1">
              <a:rPr lang="en-US" smtClean="0"/>
              <a:t>10/7/11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DA28-2BB2-2F46-85EC-BABE95F859DA}" type="datetime1">
              <a:rPr lang="en-US" smtClean="0"/>
              <a:t>10/7/11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4D4E-52CE-3C44-A61C-EE446B81181E}" type="datetime1">
              <a:rPr lang="en-US" smtClean="0"/>
              <a:t>10/7/11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fld id="{0E03BA39-014F-3741-BF21-A11E24E75217}" type="datetime1">
              <a:rPr lang="en-US" smtClean="0"/>
              <a:t>10/7/11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r>
              <a:rPr lang="en-US" dirty="0" smtClean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Relationship Id="rId3" Type="http://schemas.openxmlformats.org/officeDocument/2006/relationships/hyperlink" Target="http://www.picturingtolearn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nagt.org/nagt/jge/columns/methodologies.html%23v50p449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reynolds.asu.edu/topo_gallery/topo_gallery.htm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erc.carleton.edu/NAGTWorkshops/teaching_methods/google_earth/how.html" TargetMode="External"/><Relationship Id="rId3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4" Type="http://schemas.openxmlformats.org/officeDocument/2006/relationships/hyperlink" Target="http://www.dartmouth.edu/~volcano/texts/DekMtStHelen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hyperlink" Target="http://reynolds.asu.edu/topo_gallery/topo_gallery.htm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alityprime.com/articles/notes-on-the-origin-of-google-earth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file://localhost/Users/peter/Documents/Teaching/GSA2011/Demo%20Tour.km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jpg"/>
          <p:cNvPicPr>
            <a:picLocks noChangeAspect="1"/>
          </p:cNvPicPr>
          <p:nvPr/>
        </p:nvPicPr>
        <p:blipFill rotWithShape="1"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0" y="25400"/>
            <a:ext cx="9144000" cy="4873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sz="7200" dirty="0" smtClean="0"/>
              <a:t>Teaching with Google Earth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Peter Selkin, University of Washington Tacoma</a:t>
            </a:r>
          </a:p>
          <a:p>
            <a:pPr algn="l"/>
            <a:r>
              <a:rPr lang="en-US" sz="2400" dirty="0" smtClean="0"/>
              <a:t>Declan De </a:t>
            </a:r>
            <a:r>
              <a:rPr lang="en-US" sz="2400" dirty="0" err="1" smtClean="0"/>
              <a:t>Paor</a:t>
            </a:r>
            <a:r>
              <a:rPr lang="en-US" sz="2400" dirty="0" smtClean="0"/>
              <a:t>, Old Dominion University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-581421" y="5431322"/>
            <a:ext cx="1846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000" dirty="0" smtClean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92166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did you see?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016C-7E56-7D49-A526-9616BAD12F34}" type="datetime1">
              <a:rPr lang="en-US" smtClean="0"/>
              <a:t>10/7/11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89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What did you see?</a:t>
            </a:r>
          </a:p>
          <a:p>
            <a:r>
              <a:rPr lang="en-US" dirty="0" smtClean="0"/>
              <a:t>What do you think your students might see?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016C-7E56-7D49-A526-9616BAD12F34}" type="datetime1">
              <a:rPr lang="en-US" smtClean="0"/>
              <a:t>10/7/11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0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Which of the following might </a:t>
            </a:r>
            <a:r>
              <a:rPr lang="en-US" b="1" dirty="0" smtClean="0"/>
              <a:t>not</a:t>
            </a:r>
            <a:r>
              <a:rPr lang="en-US" dirty="0" smtClean="0"/>
              <a:t> be best demonstrated using a tour?</a:t>
            </a:r>
          </a:p>
          <a:p>
            <a:pPr marL="742950" indent="-742950">
              <a:buAutoNum type="alphaLcPeriod"/>
            </a:pPr>
            <a:r>
              <a:rPr lang="en-US" dirty="0" smtClean="0"/>
              <a:t>Illustrating topography at plate boundaries</a:t>
            </a:r>
          </a:p>
          <a:p>
            <a:pPr marL="742950" indent="-742950">
              <a:buAutoNum type="alphaLcPeriod"/>
            </a:pPr>
            <a:r>
              <a:rPr lang="en-US" dirty="0" smtClean="0"/>
              <a:t>Demonstrating the idea of a topographic profile</a:t>
            </a:r>
          </a:p>
          <a:p>
            <a:pPr marL="742950" indent="-742950">
              <a:buAutoNum type="alphaLcPeriod"/>
            </a:pPr>
            <a:r>
              <a:rPr lang="en-US" dirty="0" smtClean="0"/>
              <a:t>Animating the process of river avulsion</a:t>
            </a:r>
          </a:p>
          <a:p>
            <a:pPr marL="742950" indent="-742950">
              <a:buAutoNum type="alphaLcPeriod"/>
            </a:pPr>
            <a:r>
              <a:rPr lang="en-US" dirty="0" smtClean="0"/>
              <a:t>Visualizing lithospheric thickness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016C-7E56-7D49-A526-9616BAD12F34}" type="datetime1">
              <a:rPr lang="en-US" smtClean="0"/>
              <a:t>10/7/11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24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Which of the following might </a:t>
            </a:r>
            <a:r>
              <a:rPr lang="en-US" b="1" dirty="0" smtClean="0">
                <a:solidFill>
                  <a:srgbClr val="BFBFBF"/>
                </a:solidFill>
              </a:rPr>
              <a:t>not</a:t>
            </a:r>
            <a:r>
              <a:rPr lang="en-US" dirty="0" smtClean="0">
                <a:solidFill>
                  <a:srgbClr val="BFBFBF"/>
                </a:solidFill>
              </a:rPr>
              <a:t> be best demonstrated using a tour?</a:t>
            </a:r>
          </a:p>
          <a:p>
            <a:r>
              <a:rPr lang="en-US" dirty="0" smtClean="0"/>
              <a:t>e. Visualizing subsurface geology in 3D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016C-7E56-7D49-A526-9616BAD12F34}" type="datetime1">
              <a:rPr lang="en-US" smtClean="0"/>
              <a:t>10/7/11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34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96DA-87F9-1E42-80C9-A8794E880294}" type="datetime1">
              <a:rPr lang="en-US" smtClean="0"/>
              <a:t>10/7/11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0400"/>
            <a:ext cx="9144000" cy="5521234"/>
          </a:xfrm>
          <a:prstGeom prst="rect">
            <a:avLst/>
          </a:prstGeom>
        </p:spPr>
      </p:pic>
      <p:sp>
        <p:nvSpPr>
          <p:cNvPr id="5" name="TextBox 4">
            <a:hlinkClick r:id="rId3" tooltip="Link: Picturing to Learn"/>
          </p:cNvPr>
          <p:cNvSpPr txBox="1"/>
          <p:nvPr/>
        </p:nvSpPr>
        <p:spPr>
          <a:xfrm>
            <a:off x="8547278" y="6027003"/>
            <a:ext cx="596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Helvetica Neue"/>
                <a:cs typeface="Helvetica Neue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163968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96DA-87F9-1E42-80C9-A8794E880294}" type="datetime1">
              <a:rPr lang="en-US" smtClean="0"/>
              <a:t>10/7/11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 descr="Libarkin2002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58800"/>
            <a:ext cx="7759691" cy="57176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33900" y="3479800"/>
            <a:ext cx="3302000" cy="9017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hlinkClick r:id="rId3" tooltip="Link: Picturing to Learn"/>
          </p:cNvPr>
          <p:cNvSpPr txBox="1"/>
          <p:nvPr/>
        </p:nvSpPr>
        <p:spPr>
          <a:xfrm>
            <a:off x="8547278" y="6027003"/>
            <a:ext cx="596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Helvetica Neue"/>
                <a:cs typeface="Helvetica Neue"/>
              </a:rPr>
              <a:t>&gt;</a:t>
            </a:r>
          </a:p>
        </p:txBody>
      </p:sp>
      <p:pic>
        <p:nvPicPr>
          <p:cNvPr id="9" name="Picture 8" descr="Libarkin2002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00" y="6314567"/>
            <a:ext cx="3858511" cy="21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70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gives students trouble?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016C-7E56-7D49-A526-9616BAD12F34}" type="datetime1">
              <a:rPr lang="en-US" smtClean="0"/>
              <a:t>10/7/11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57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96DA-87F9-1E42-80C9-A8794E880294}" type="datetime1">
              <a:rPr lang="en-US" smtClean="0"/>
              <a:t>10/7/11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 descr="Ekstrom197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1422400"/>
            <a:ext cx="7332999" cy="39987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326" y="5434111"/>
            <a:ext cx="6327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BFBFBF"/>
                </a:solidFill>
                <a:latin typeface="Helvetica Neue"/>
                <a:cs typeface="Helvetica Neue"/>
              </a:rPr>
              <a:t>R.B. </a:t>
            </a:r>
            <a:r>
              <a:rPr lang="en-US" sz="1400" dirty="0" err="1" smtClean="0">
                <a:solidFill>
                  <a:srgbClr val="BFBFBF"/>
                </a:solidFill>
                <a:latin typeface="Helvetica Neue"/>
                <a:cs typeface="Helvetica Neue"/>
              </a:rPr>
              <a:t>Ekstrom</a:t>
            </a:r>
            <a:r>
              <a:rPr lang="en-US" sz="1400" dirty="0" smtClean="0">
                <a:solidFill>
                  <a:srgbClr val="BFBFBF"/>
                </a:solidFill>
                <a:latin typeface="Helvetica Neue"/>
                <a:cs typeface="Helvetica Neue"/>
              </a:rPr>
              <a:t> </a:t>
            </a:r>
            <a:r>
              <a:rPr lang="en-US" sz="1400" i="1" dirty="0" smtClean="0">
                <a:solidFill>
                  <a:srgbClr val="BFBFBF"/>
                </a:solidFill>
                <a:latin typeface="Helvetica Neue"/>
                <a:cs typeface="Helvetica Neue"/>
              </a:rPr>
              <a:t>et al.</a:t>
            </a:r>
            <a:r>
              <a:rPr lang="en-US" sz="1400" dirty="0" smtClean="0">
                <a:solidFill>
                  <a:srgbClr val="BFBFBF"/>
                </a:solidFill>
                <a:latin typeface="Helvetica Neue"/>
                <a:cs typeface="Helvetica Neue"/>
              </a:rPr>
              <a:t> 1976 Manual for Kit of Factor-Referenced Cognitive Tests</a:t>
            </a:r>
          </a:p>
        </p:txBody>
      </p:sp>
    </p:spTree>
    <p:extLst>
      <p:ext uri="{BB962C8B-B14F-4D97-AF65-F5344CB8AC3E}">
        <p14:creationId xmlns:p14="http://schemas.microsoft.com/office/powerpoint/2010/main" val="341220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oosema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88" y="571500"/>
            <a:ext cx="4483100" cy="5080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96DA-87F9-1E42-80C9-A8794E880294}" type="datetime1">
              <a:rPr lang="en-US" smtClean="0"/>
              <a:t>10/7/11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 descr="mountains-draw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3" y="1778000"/>
            <a:ext cx="4694093" cy="176530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</p:pic>
      <p:sp>
        <p:nvSpPr>
          <p:cNvPr id="6" name="Left-Right Arrow 5"/>
          <p:cNvSpPr/>
          <p:nvPr/>
        </p:nvSpPr>
        <p:spPr>
          <a:xfrm>
            <a:off x="4294188" y="2451100"/>
            <a:ext cx="1308100" cy="7366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hlinkClick r:id="rId4" tooltip="Link: Reynolds Gallery of Virtual Topography"/>
          </p:cNvPr>
          <p:cNvSpPr txBox="1"/>
          <p:nvPr/>
        </p:nvSpPr>
        <p:spPr>
          <a:xfrm>
            <a:off x="8547278" y="6027003"/>
            <a:ext cx="596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Helvetica Neue"/>
                <a:cs typeface="Helvetica Neue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813935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Earth </a:t>
            </a:r>
            <a:r>
              <a:rPr lang="en-US" b="1" dirty="0" smtClean="0"/>
              <a:t>is</a:t>
            </a:r>
            <a:r>
              <a:rPr lang="en-US" dirty="0" smtClean="0"/>
              <a:t> good for:</a:t>
            </a:r>
          </a:p>
          <a:p>
            <a:pPr lvl="1"/>
            <a:r>
              <a:rPr lang="en-US" dirty="0" smtClean="0"/>
              <a:t>Developing spatial skills</a:t>
            </a:r>
          </a:p>
          <a:p>
            <a:pPr lvl="1"/>
            <a:r>
              <a:rPr lang="en-US" dirty="0" smtClean="0"/>
              <a:t>Concepts that involve </a:t>
            </a:r>
            <a:r>
              <a:rPr lang="en-US" dirty="0"/>
              <a:t>surface </a:t>
            </a:r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Regional to local-scale patterns</a:t>
            </a:r>
          </a:p>
          <a:p>
            <a:pPr lvl="1"/>
            <a:r>
              <a:rPr lang="en-US" dirty="0"/>
              <a:t>Illustrating </a:t>
            </a:r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Integrating data from different sources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016C-7E56-7D49-A526-9616BAD12F34}" type="datetime1">
              <a:rPr lang="en-US" smtClean="0"/>
              <a:t>10/7/11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39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96DA-87F9-1E42-80C9-A8794E880294}" type="datetime1">
              <a:rPr lang="en-US" smtClean="0"/>
              <a:t>10/7/11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443685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Helvetica Neue"/>
                <a:cs typeface="Helvetica Neue"/>
              </a:rPr>
              <a:t>Most of you have used Google Earth:</a:t>
            </a:r>
            <a:endParaRPr lang="en-US" sz="3000" dirty="0">
              <a:latin typeface="Helvetica Neue"/>
              <a:cs typeface="Helvetica Neue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3395973"/>
              </p:ext>
            </p:extLst>
          </p:nvPr>
        </p:nvGraphicFramePr>
        <p:xfrm>
          <a:off x="374426" y="1816099"/>
          <a:ext cx="8312374" cy="3584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97277" y="4772103"/>
            <a:ext cx="933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Helvetica Neue"/>
                <a:cs typeface="Helvetica Neue"/>
              </a:rPr>
              <a:t>N=26</a:t>
            </a:r>
          </a:p>
        </p:txBody>
      </p:sp>
    </p:spTree>
    <p:extLst>
      <p:ext uri="{BB962C8B-B14F-4D97-AF65-F5344CB8AC3E}">
        <p14:creationId xmlns:p14="http://schemas.microsoft.com/office/powerpoint/2010/main" val="76158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24338"/>
            <a:ext cx="8229600" cy="1306705"/>
          </a:xfrm>
        </p:spPr>
        <p:txBody>
          <a:bodyPr/>
          <a:lstStyle/>
          <a:p>
            <a:r>
              <a:rPr lang="en-US" dirty="0" smtClean="0"/>
              <a:t>SERC resources for teaching with Google Earth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016C-7E56-7D49-A526-9616BAD12F34}" type="datetime1">
              <a:rPr lang="en-US" smtClean="0"/>
              <a:t>10/7/11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>
            <a:hlinkClick r:id="rId2" tooltip="Link: Glenn Richard's How to Teach with Google Earth"/>
          </p:cNvPr>
          <p:cNvSpPr txBox="1"/>
          <p:nvPr/>
        </p:nvSpPr>
        <p:spPr>
          <a:xfrm>
            <a:off x="8547278" y="6027003"/>
            <a:ext cx="596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Helvetica Neue"/>
                <a:cs typeface="Helvetica Neue"/>
              </a:rPr>
              <a:t>&gt;</a:t>
            </a:r>
          </a:p>
        </p:txBody>
      </p:sp>
      <p:pic>
        <p:nvPicPr>
          <p:cNvPr id="2" name="Picture 1" descr="serc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66"/>
          <a:stretch/>
        </p:blipFill>
        <p:spPr>
          <a:xfrm>
            <a:off x="0" y="1016000"/>
            <a:ext cx="9144000" cy="320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94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However…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016C-7E56-7D49-A526-9616BAD12F34}" type="datetime1">
              <a:rPr lang="en-US" smtClean="0"/>
              <a:t>10/7/11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2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96DA-87F9-1E42-80C9-A8794E880294}" type="datetime1">
              <a:rPr lang="en-US" smtClean="0"/>
              <a:t>10/7/11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 descr="sthele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783659"/>
          </a:xfrm>
          <a:prstGeom prst="rect">
            <a:avLst/>
          </a:prstGeom>
        </p:spPr>
      </p:pic>
      <p:pic>
        <p:nvPicPr>
          <p:cNvPr id="5" name="Picture 4" descr="DMSHp1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2806700" cy="302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048000"/>
            <a:ext cx="969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BFBFBF"/>
                </a:solidFill>
                <a:latin typeface="Helvetica Neue"/>
                <a:cs typeface="Helvetica Neue"/>
              </a:rPr>
              <a:t>R. </a:t>
            </a:r>
            <a:r>
              <a:rPr lang="en-US" sz="1400" dirty="0" err="1" smtClean="0">
                <a:solidFill>
                  <a:srgbClr val="BFBFBF"/>
                </a:solidFill>
                <a:latin typeface="Helvetica Neue"/>
                <a:cs typeface="Helvetica Neue"/>
              </a:rPr>
              <a:t>Hazlett</a:t>
            </a:r>
            <a:endParaRPr lang="en-US" sz="1400" dirty="0" smtClean="0">
              <a:solidFill>
                <a:srgbClr val="BFBFBF"/>
              </a:solidFill>
              <a:latin typeface="Helvetica Neue"/>
              <a:cs typeface="Helvetica Neue"/>
            </a:endParaRPr>
          </a:p>
        </p:txBody>
      </p:sp>
      <p:sp>
        <p:nvSpPr>
          <p:cNvPr id="7" name="TextBox 6">
            <a:hlinkClick r:id="rId4" tooltip="Link: Decker and Decker MSH Road Guide"/>
          </p:cNvPr>
          <p:cNvSpPr txBox="1"/>
          <p:nvPr/>
        </p:nvSpPr>
        <p:spPr>
          <a:xfrm>
            <a:off x="8547278" y="6027003"/>
            <a:ext cx="596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cs typeface="Helvetica Neue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695553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96DA-87F9-1E42-80C9-A8794E880294}" type="datetime1">
              <a:rPr lang="en-US" smtClean="0"/>
              <a:t>10/7/11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3" descr="iranfol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7836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58475" y="2004235"/>
            <a:ext cx="8691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atin typeface="Helvetica Neue"/>
                <a:cs typeface="Helvetica Neue"/>
              </a:rPr>
              <a:t>?</a:t>
            </a:r>
          </a:p>
        </p:txBody>
      </p:sp>
      <p:pic>
        <p:nvPicPr>
          <p:cNvPr id="6" name="Picture 5" descr="reynoldsblock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7"/>
          <a:stretch/>
        </p:blipFill>
        <p:spPr>
          <a:xfrm>
            <a:off x="0" y="25400"/>
            <a:ext cx="3962846" cy="3848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873500"/>
            <a:ext cx="1148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Helvetica Neue"/>
                <a:cs typeface="Helvetica Neue"/>
              </a:rPr>
              <a:t>S. Reynolds</a:t>
            </a:r>
          </a:p>
        </p:txBody>
      </p:sp>
      <p:sp>
        <p:nvSpPr>
          <p:cNvPr id="8" name="TextBox 7">
            <a:hlinkClick r:id="rId4" tooltip="Link: Reynolds Gallery of Virtual Topography"/>
          </p:cNvPr>
          <p:cNvSpPr txBox="1"/>
          <p:nvPr/>
        </p:nvSpPr>
        <p:spPr>
          <a:xfrm>
            <a:off x="8547278" y="6027003"/>
            <a:ext cx="596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Helvetica Neue"/>
                <a:cs typeface="Helvetica Neue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450393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prepare for some of the potential problems you might encounter using Google Earth, it’s worthwhile pretending to be a student.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Temporarily.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016C-7E56-7D49-A526-9616BAD12F34}" type="datetime1">
              <a:rPr lang="en-US" smtClean="0"/>
              <a:t>10/7/11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45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96DA-87F9-1E42-80C9-A8794E880294}" type="datetime1">
              <a:rPr lang="en-US" smtClean="0"/>
              <a:t>10/7/11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443685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Helvetica Neue"/>
                <a:cs typeface="Helvetica Neue"/>
              </a:rPr>
              <a:t>While few use Google </a:t>
            </a:r>
            <a:r>
              <a:rPr lang="en-US" sz="3000" dirty="0">
                <a:latin typeface="Helvetica Neue"/>
                <a:cs typeface="Helvetica Neue"/>
              </a:rPr>
              <a:t>Earth </a:t>
            </a:r>
            <a:r>
              <a:rPr lang="en-US" sz="3000" dirty="0" smtClean="0">
                <a:latin typeface="Helvetica Neue"/>
                <a:cs typeface="Helvetica Neue"/>
              </a:rPr>
              <a:t>in </a:t>
            </a:r>
            <a:r>
              <a:rPr lang="en-US" sz="3000" i="1" dirty="0" smtClean="0">
                <a:latin typeface="Helvetica Neue"/>
                <a:cs typeface="Helvetica Neue"/>
              </a:rPr>
              <a:t>teaching</a:t>
            </a:r>
            <a:r>
              <a:rPr lang="en-US" sz="3000" dirty="0" smtClean="0">
                <a:latin typeface="Helvetica Neue"/>
                <a:cs typeface="Helvetica Neue"/>
              </a:rPr>
              <a:t>:</a:t>
            </a:r>
            <a:endParaRPr lang="en-US" sz="3000" dirty="0">
              <a:latin typeface="Helvetica Neue"/>
              <a:cs typeface="Helvetica Neue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3645595"/>
              </p:ext>
            </p:extLst>
          </p:nvPr>
        </p:nvGraphicFramePr>
        <p:xfrm>
          <a:off x="374426" y="1816099"/>
          <a:ext cx="3753074" cy="3584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8144348"/>
              </p:ext>
            </p:extLst>
          </p:nvPr>
        </p:nvGraphicFramePr>
        <p:xfrm>
          <a:off x="3835877" y="2287075"/>
          <a:ext cx="5308123" cy="2589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97277" y="4772103"/>
            <a:ext cx="933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Helvetica Neue"/>
                <a:cs typeface="Helvetica Neue"/>
              </a:rPr>
              <a:t>N=26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39000" y="42672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 Neue"/>
                <a:cs typeface="Helvetica Neue"/>
              </a:rPr>
              <a:t>6 never</a:t>
            </a:r>
          </a:p>
        </p:txBody>
      </p:sp>
    </p:spTree>
    <p:extLst>
      <p:ext uri="{BB962C8B-B14F-4D97-AF65-F5344CB8AC3E}">
        <p14:creationId xmlns:p14="http://schemas.microsoft.com/office/powerpoint/2010/main" val="1335141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36836" y="3151696"/>
            <a:ext cx="8667154" cy="1759443"/>
            <a:chOff x="236836" y="3151696"/>
            <a:chExt cx="8667154" cy="1759443"/>
          </a:xfrm>
        </p:grpSpPr>
        <p:sp>
          <p:nvSpPr>
            <p:cNvPr id="7" name="Rectangle 6"/>
            <p:cNvSpPr/>
            <p:nvPr/>
          </p:nvSpPr>
          <p:spPr>
            <a:xfrm>
              <a:off x="236836" y="3151696"/>
              <a:ext cx="8667154" cy="1315757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6836" y="4467453"/>
              <a:ext cx="8667154" cy="443686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8030559"/>
              </p:ext>
            </p:extLst>
          </p:nvPr>
        </p:nvGraphicFramePr>
        <p:xfrm>
          <a:off x="236836" y="1796260"/>
          <a:ext cx="8667154" cy="3737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96DA-87F9-1E42-80C9-A8794E880294}" type="datetime1">
              <a:rPr lang="en-US" smtClean="0"/>
              <a:t>10/7/11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443685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Helvetica Neue"/>
                <a:cs typeface="Helvetica Neue"/>
              </a:rPr>
              <a:t>Most of you can navigate and make basic </a:t>
            </a:r>
            <a:r>
              <a:rPr lang="en-US" sz="3000" dirty="0" err="1" smtClean="0">
                <a:latin typeface="Helvetica Neue"/>
                <a:cs typeface="Helvetica Neue"/>
              </a:rPr>
              <a:t>placemarks</a:t>
            </a:r>
            <a:r>
              <a:rPr lang="en-US" sz="3000" dirty="0" smtClean="0">
                <a:latin typeface="Helvetica Neue"/>
                <a:cs typeface="Helvetica Neue"/>
              </a:rPr>
              <a:t>:</a:t>
            </a:r>
            <a:endParaRPr lang="en-US" sz="3000" dirty="0">
              <a:latin typeface="Helvetica Neue"/>
              <a:cs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7277" y="4772103"/>
            <a:ext cx="933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Helvetica Neue"/>
                <a:cs typeface="Helvetica Neue"/>
              </a:rPr>
              <a:t>N=26</a:t>
            </a:r>
          </a:p>
        </p:txBody>
      </p:sp>
    </p:spTree>
    <p:extLst>
      <p:ext uri="{BB962C8B-B14F-4D97-AF65-F5344CB8AC3E}">
        <p14:creationId xmlns:p14="http://schemas.microsoft.com/office/powerpoint/2010/main" val="1734419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96DA-87F9-1E42-80C9-A8794E880294}" type="datetime1">
              <a:rPr lang="en-US" smtClean="0"/>
              <a:t>10/7/11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443685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Helvetica Neue"/>
                <a:cs typeface="Helvetica Neue"/>
              </a:rPr>
              <a:t>Mostly focused on lower-division teaching:</a:t>
            </a:r>
            <a:endParaRPr lang="en-US" sz="3000" dirty="0">
              <a:latin typeface="Helvetica Neue"/>
              <a:cs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97277" y="4772103"/>
            <a:ext cx="933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Helvetica Neue"/>
                <a:cs typeface="Helvetica Neue"/>
              </a:rPr>
              <a:t>N=26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7443558"/>
              </p:ext>
            </p:extLst>
          </p:nvPr>
        </p:nvGraphicFramePr>
        <p:xfrm>
          <a:off x="160290" y="1601906"/>
          <a:ext cx="8817069" cy="4395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400800" y="2362200"/>
            <a:ext cx="191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 Neue"/>
                <a:cs typeface="Helvetica Neue"/>
              </a:rPr>
              <a:t>Actual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2667000"/>
            <a:ext cx="191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 Neue"/>
                <a:cs typeface="Helvetica Neue"/>
              </a:rPr>
              <a:t>Planned</a:t>
            </a:r>
          </a:p>
        </p:txBody>
      </p:sp>
    </p:spTree>
    <p:extLst>
      <p:ext uri="{BB962C8B-B14F-4D97-AF65-F5344CB8AC3E}">
        <p14:creationId xmlns:p14="http://schemas.microsoft.com/office/powerpoint/2010/main" val="3536169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How can Google Earth be helpful in the classroom?</a:t>
            </a:r>
          </a:p>
          <a:p>
            <a:endParaRPr lang="en-US" sz="4400" dirty="0" smtClean="0"/>
          </a:p>
          <a:p>
            <a:r>
              <a:rPr lang="en-US" sz="4400" dirty="0" smtClean="0"/>
              <a:t>What are its limitations?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016C-7E56-7D49-A526-9616BAD12F34}" type="datetime1">
              <a:rPr lang="en-US" smtClean="0"/>
              <a:t>10/7/11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20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was Google Earth designed to do?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016C-7E56-7D49-A526-9616BAD12F34}" type="datetime1">
              <a:rPr lang="en-US" smtClean="0"/>
              <a:t>10/7/11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4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en-US" dirty="0" smtClean="0"/>
              <a:t>“[O]ne </a:t>
            </a:r>
            <a:r>
              <a:rPr lang="en-US" dirty="0"/>
              <a:t>of the clear motivations behind GE was a shared desire to give people a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vision of the Earth as a seamless whole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/>
              <a:t>and give them the </a:t>
            </a:r>
            <a:r>
              <a:rPr lang="en-US" dirty="0">
                <a:solidFill>
                  <a:srgbClr val="B9CDE5"/>
                </a:solidFill>
              </a:rPr>
              <a:t>tools to do something with that vision</a:t>
            </a:r>
            <a:r>
              <a:rPr lang="en-US" dirty="0" smtClean="0"/>
              <a:t>.”</a:t>
            </a:r>
          </a:p>
          <a:p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tx1">
                    <a:lumMod val="75000"/>
                  </a:schemeClr>
                </a:solidFill>
              </a:rPr>
              <a:t>Avi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 Bar-</a:t>
            </a:r>
            <a:r>
              <a:rPr lang="en-US" sz="2800" dirty="0" err="1" smtClean="0">
                <a:solidFill>
                  <a:schemeClr val="tx1">
                    <a:lumMod val="75000"/>
                  </a:schemeClr>
                </a:solidFill>
              </a:rPr>
              <a:t>Ze’ev</a:t>
            </a: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Co-founder, Keyhole Inc.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016C-7E56-7D49-A526-9616BAD12F34}" type="datetime1">
              <a:rPr lang="en-US" smtClean="0"/>
              <a:t>10/7/11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8</a:t>
            </a:fld>
            <a:endParaRPr lang="en-US"/>
          </a:p>
        </p:txBody>
      </p:sp>
      <p:sp>
        <p:nvSpPr>
          <p:cNvPr id="2" name="TextBox 1">
            <a:hlinkClick r:id="rId2" tooltip="Link: Avi Bar-Ze'ev's history of Google Earth"/>
          </p:cNvPr>
          <p:cNvSpPr txBox="1"/>
          <p:nvPr/>
        </p:nvSpPr>
        <p:spPr>
          <a:xfrm>
            <a:off x="8547278" y="6027003"/>
            <a:ext cx="596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Helvetica Neue"/>
                <a:cs typeface="Helvetica Neue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671460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96DA-87F9-1E42-80C9-A8794E880294}" type="datetime1">
              <a:rPr lang="en-US" smtClean="0"/>
              <a:t>10/7/11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78222" y="2875002"/>
            <a:ext cx="17748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BFBFBF"/>
                </a:solidFill>
                <a:latin typeface="Helvetica Neue"/>
                <a:cs typeface="Helvetica Neue"/>
              </a:rPr>
              <a:t>Play Tour</a:t>
            </a:r>
          </a:p>
        </p:txBody>
      </p:sp>
      <p:sp>
        <p:nvSpPr>
          <p:cNvPr id="5" name="TextBox 4">
            <a:hlinkClick r:id="rId2" action="ppaction://hlinkfile" tooltip="Link: Demo Tour in Google Earth"/>
          </p:cNvPr>
          <p:cNvSpPr txBox="1"/>
          <p:nvPr/>
        </p:nvSpPr>
        <p:spPr>
          <a:xfrm>
            <a:off x="8547278" y="6027003"/>
            <a:ext cx="596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Helvetica Neue"/>
                <a:cs typeface="Helvetica Neue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192461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sc117su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000" dirty="0" smtClean="0">
            <a:latin typeface="Helvetica Neue"/>
            <a:cs typeface="Helvetica Neue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tesc117su11.potx</Template>
  <TotalTime>808</TotalTime>
  <Words>366</Words>
  <Application>Microsoft Macintosh PowerPoint</Application>
  <PresentationFormat>On-screen Show (4:3)</PresentationFormat>
  <Paragraphs>105</Paragraphs>
  <Slides>24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tesc117su11</vt:lpstr>
      <vt:lpstr>Teaching with Google Earth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Washington Tacoma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Peter Selkin</dc:creator>
  <cp:lastModifiedBy>Peter Selkin</cp:lastModifiedBy>
  <cp:revision>22</cp:revision>
  <dcterms:created xsi:type="dcterms:W3CDTF">2011-06-18T19:34:03Z</dcterms:created>
  <dcterms:modified xsi:type="dcterms:W3CDTF">2011-10-07T20:05:35Z</dcterms:modified>
</cp:coreProperties>
</file>