
<file path=[Content_Types].xml><?xml version="1.0" encoding="utf-8"?>
<Types xmlns="http://schemas.openxmlformats.org/package/2006/content-types">
  <Override PartName="/ppt/comments/comment2.xml" ContentType="application/vnd.openxmlformats-officedocument.presentationml.comments+xml"/>
  <Override PartName="/ppt/drawings/drawing1.xml" ContentType="application/vnd.openxmlformats-officedocument.drawingml.chartshapes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4176" r:id="rId1"/>
  </p:sldMasterIdLst>
  <p:notesMasterIdLst>
    <p:notesMasterId r:id="rId21"/>
  </p:notesMasterIdLst>
  <p:handoutMasterIdLst>
    <p:handoutMasterId r:id="rId22"/>
  </p:handoutMasterIdLst>
  <p:sldIdLst>
    <p:sldId id="331" r:id="rId2"/>
    <p:sldId id="526" r:id="rId3"/>
    <p:sldId id="527" r:id="rId4"/>
    <p:sldId id="534" r:id="rId5"/>
    <p:sldId id="511" r:id="rId6"/>
    <p:sldId id="512" r:id="rId7"/>
    <p:sldId id="513" r:id="rId8"/>
    <p:sldId id="514" r:id="rId9"/>
    <p:sldId id="479" r:id="rId10"/>
    <p:sldId id="529" r:id="rId11"/>
    <p:sldId id="535" r:id="rId12"/>
    <p:sldId id="536" r:id="rId13"/>
    <p:sldId id="537" r:id="rId14"/>
    <p:sldId id="532" r:id="rId15"/>
    <p:sldId id="538" r:id="rId16"/>
    <p:sldId id="539" r:id="rId17"/>
    <p:sldId id="425" r:id="rId18"/>
    <p:sldId id="451" r:id="rId19"/>
    <p:sldId id="433" r:id="rId20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buhr" initials="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FF0000"/>
    <a:srgbClr val="000000"/>
    <a:srgbClr val="66FFCC"/>
    <a:srgbClr val="66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225" autoAdjust="0"/>
    <p:restoredTop sz="95565" autoAdjust="0"/>
  </p:normalViewPr>
  <p:slideViewPr>
    <p:cSldViewPr>
      <p:cViewPr>
        <p:scale>
          <a:sx n="100" d="100"/>
          <a:sy n="100" d="100"/>
        </p:scale>
        <p:origin x="-1048" y="-57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8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notesViewPr>
    <p:cSldViewPr>
      <p:cViewPr>
        <p:scale>
          <a:sx n="100" d="100"/>
          <a:sy n="100" d="100"/>
        </p:scale>
        <p:origin x="-200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buhr\My%20Documents\My%20Documents\CIRES%20Projects\Susan%20B%20projects\ICEE%20NASA%20GCEE\Workshops-GSA%20October%208%202011\Graph_teaching%20strateg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buhr\My%20Documents\My%20Documents\CIRES%20Projects\Susan%20B%20projects\ICEE%20NASA%20GCEE\Workshops-GSA%20October%208%202011\Graph_teaching%20strategies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plotArea>
      <c:layout/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Lower Div Interest</c:v>
                </c:pt>
              </c:strCache>
            </c:strRef>
          </c:tx>
          <c:cat>
            <c:strRef>
              <c:f>Sheet2!$A$2:$A$9</c:f>
              <c:strCache>
                <c:ptCount val="8"/>
                <c:pt idx="0">
                  <c:v>Hands-on labs</c:v>
                </c:pt>
                <c:pt idx="1">
                  <c:v>Visualizations/simulations</c:v>
                </c:pt>
                <c:pt idx="2">
                  <c:v>Studying a local issue </c:v>
                </c:pt>
                <c:pt idx="3">
                  <c:v>Real data </c:v>
                </c:pt>
                <c:pt idx="4">
                  <c:v>Researching topics </c:v>
                </c:pt>
                <c:pt idx="5">
                  <c:v>Discussions</c:v>
                </c:pt>
                <c:pt idx="6">
                  <c:v>Fieldwork</c:v>
                </c:pt>
                <c:pt idx="7">
                  <c:v>Lectures</c:v>
                </c:pt>
              </c:strCache>
            </c:strRef>
          </c:cat>
          <c:val>
            <c:numRef>
              <c:f>Sheet2!$B$2:$B$9</c:f>
              <c:numCache>
                <c:formatCode>0%</c:formatCode>
                <c:ptCount val="8"/>
                <c:pt idx="0">
                  <c:v>0.77</c:v>
                </c:pt>
                <c:pt idx="1">
                  <c:v>0.32</c:v>
                </c:pt>
                <c:pt idx="2">
                  <c:v>0.55</c:v>
                </c:pt>
                <c:pt idx="3">
                  <c:v>0.35</c:v>
                </c:pt>
                <c:pt idx="4">
                  <c:v>0.35</c:v>
                </c:pt>
                <c:pt idx="5">
                  <c:v>0.29</c:v>
                </c:pt>
                <c:pt idx="6">
                  <c:v>0.19</c:v>
                </c:pt>
                <c:pt idx="7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Practice  (LD)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cat>
            <c:strRef>
              <c:f>Sheet2!$A$2:$A$9</c:f>
              <c:strCache>
                <c:ptCount val="8"/>
                <c:pt idx="0">
                  <c:v>Hands-on labs</c:v>
                </c:pt>
                <c:pt idx="1">
                  <c:v>Visualizations/simulations</c:v>
                </c:pt>
                <c:pt idx="2">
                  <c:v>Studying a local issue </c:v>
                </c:pt>
                <c:pt idx="3">
                  <c:v>Real data </c:v>
                </c:pt>
                <c:pt idx="4">
                  <c:v>Researching topics </c:v>
                </c:pt>
                <c:pt idx="5">
                  <c:v>Discussions</c:v>
                </c:pt>
                <c:pt idx="6">
                  <c:v>Fieldwork</c:v>
                </c:pt>
                <c:pt idx="7">
                  <c:v>Lectures</c:v>
                </c:pt>
              </c:strCache>
            </c:strRef>
          </c:cat>
          <c:val>
            <c:numRef>
              <c:f>Sheet2!$C$2:$C$9</c:f>
              <c:numCache>
                <c:formatCode>General</c:formatCode>
                <c:ptCount val="8"/>
                <c:pt idx="0" formatCode="0%">
                  <c:v>0.7</c:v>
                </c:pt>
                <c:pt idx="4" formatCode="0%">
                  <c:v>0.53</c:v>
                </c:pt>
                <c:pt idx="5" formatCode="0%">
                  <c:v>0.87</c:v>
                </c:pt>
                <c:pt idx="6" formatCode="0%">
                  <c:v>0.23</c:v>
                </c:pt>
                <c:pt idx="7" formatCode="0%">
                  <c:v>0.97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Upper Div interest</c:v>
                </c:pt>
              </c:strCache>
            </c:strRef>
          </c:tx>
          <c:cat>
            <c:strRef>
              <c:f>Sheet2!$A$2:$A$9</c:f>
              <c:strCache>
                <c:ptCount val="8"/>
                <c:pt idx="0">
                  <c:v>Hands-on labs</c:v>
                </c:pt>
                <c:pt idx="1">
                  <c:v>Visualizations/simulations</c:v>
                </c:pt>
                <c:pt idx="2">
                  <c:v>Studying a local issue </c:v>
                </c:pt>
                <c:pt idx="3">
                  <c:v>Real data </c:v>
                </c:pt>
                <c:pt idx="4">
                  <c:v>Researching topics </c:v>
                </c:pt>
                <c:pt idx="5">
                  <c:v>Discussions</c:v>
                </c:pt>
                <c:pt idx="6">
                  <c:v>Fieldwork</c:v>
                </c:pt>
                <c:pt idx="7">
                  <c:v>Lectures</c:v>
                </c:pt>
              </c:strCache>
            </c:strRef>
          </c:cat>
          <c:val>
            <c:numRef>
              <c:f>Sheet2!$D$2:$D$9</c:f>
              <c:numCache>
                <c:formatCode>0%</c:formatCode>
                <c:ptCount val="8"/>
                <c:pt idx="0">
                  <c:v>0.72</c:v>
                </c:pt>
                <c:pt idx="1">
                  <c:v>0.5</c:v>
                </c:pt>
                <c:pt idx="2">
                  <c:v>0.33</c:v>
                </c:pt>
                <c:pt idx="3">
                  <c:v>0.39</c:v>
                </c:pt>
                <c:pt idx="4">
                  <c:v>0.5</c:v>
                </c:pt>
                <c:pt idx="5">
                  <c:v>0.44</c:v>
                </c:pt>
                <c:pt idx="6">
                  <c:v>0.17</c:v>
                </c:pt>
                <c:pt idx="7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Practice (UD)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Sheet2!$A$2:$A$9</c:f>
              <c:strCache>
                <c:ptCount val="8"/>
                <c:pt idx="0">
                  <c:v>Hands-on labs</c:v>
                </c:pt>
                <c:pt idx="1">
                  <c:v>Visualizations/simulations</c:v>
                </c:pt>
                <c:pt idx="2">
                  <c:v>Studying a local issue </c:v>
                </c:pt>
                <c:pt idx="3">
                  <c:v>Real data </c:v>
                </c:pt>
                <c:pt idx="4">
                  <c:v>Researching topics </c:v>
                </c:pt>
                <c:pt idx="5">
                  <c:v>Discussions</c:v>
                </c:pt>
                <c:pt idx="6">
                  <c:v>Fieldwork</c:v>
                </c:pt>
                <c:pt idx="7">
                  <c:v>Lectures</c:v>
                </c:pt>
              </c:strCache>
            </c:strRef>
          </c:cat>
          <c:val>
            <c:numRef>
              <c:f>Sheet2!$E$2:$E$9</c:f>
              <c:numCache>
                <c:formatCode>General</c:formatCode>
                <c:ptCount val="8"/>
                <c:pt idx="0" formatCode="0%">
                  <c:v>0.71</c:v>
                </c:pt>
                <c:pt idx="4" formatCode="0%">
                  <c:v>0.53</c:v>
                </c:pt>
                <c:pt idx="5" formatCode="0%">
                  <c:v>0.94</c:v>
                </c:pt>
                <c:pt idx="6" formatCode="0%">
                  <c:v>0.12</c:v>
                </c:pt>
                <c:pt idx="7" formatCode="0%">
                  <c:v>0.71</c:v>
                </c:pt>
              </c:numCache>
            </c:numRef>
          </c:val>
        </c:ser>
        <c:axId val="466954136"/>
        <c:axId val="466957240"/>
      </c:barChart>
      <c:catAx>
        <c:axId val="466954136"/>
        <c:scaling>
          <c:orientation val="minMax"/>
        </c:scaling>
        <c:axPos val="b"/>
        <c:tickLblPos val="nextTo"/>
        <c:crossAx val="466957240"/>
        <c:crosses val="autoZero"/>
        <c:auto val="1"/>
        <c:lblAlgn val="ctr"/>
        <c:lblOffset val="100"/>
      </c:catAx>
      <c:valAx>
        <c:axId val="466957240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4669541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plotArea>
      <c:layout/>
      <c:barChart>
        <c:barDir val="col"/>
        <c:grouping val="clustered"/>
        <c:ser>
          <c:idx val="0"/>
          <c:order val="0"/>
          <c:tx>
            <c:strRef>
              <c:f>Sheet2!$B$1</c:f>
              <c:strCache>
                <c:ptCount val="1"/>
                <c:pt idx="0">
                  <c:v>Lower Div Interest</c:v>
                </c:pt>
              </c:strCache>
            </c:strRef>
          </c:tx>
          <c:cat>
            <c:strRef>
              <c:f>Sheet2!$A$2:$A$9</c:f>
              <c:strCache>
                <c:ptCount val="8"/>
                <c:pt idx="0">
                  <c:v>Hands-on labs</c:v>
                </c:pt>
                <c:pt idx="1">
                  <c:v>Visualizations/simulations</c:v>
                </c:pt>
                <c:pt idx="2">
                  <c:v>Studying a local issue </c:v>
                </c:pt>
                <c:pt idx="3">
                  <c:v>Real data </c:v>
                </c:pt>
                <c:pt idx="4">
                  <c:v>Researching topics </c:v>
                </c:pt>
                <c:pt idx="5">
                  <c:v>Discussions</c:v>
                </c:pt>
                <c:pt idx="6">
                  <c:v>Fieldwork</c:v>
                </c:pt>
                <c:pt idx="7">
                  <c:v>Lectures</c:v>
                </c:pt>
              </c:strCache>
            </c:strRef>
          </c:cat>
          <c:val>
            <c:numRef>
              <c:f>Sheet2!$B$2:$B$9</c:f>
              <c:numCache>
                <c:formatCode>0%</c:formatCode>
                <c:ptCount val="8"/>
                <c:pt idx="0">
                  <c:v>0.77</c:v>
                </c:pt>
                <c:pt idx="1">
                  <c:v>0.32</c:v>
                </c:pt>
                <c:pt idx="2">
                  <c:v>0.55</c:v>
                </c:pt>
                <c:pt idx="3">
                  <c:v>0.35</c:v>
                </c:pt>
                <c:pt idx="4">
                  <c:v>0.35</c:v>
                </c:pt>
                <c:pt idx="5">
                  <c:v>0.29</c:v>
                </c:pt>
                <c:pt idx="6">
                  <c:v>0.19</c:v>
                </c:pt>
                <c:pt idx="7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Practice  (LD)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cat>
            <c:strRef>
              <c:f>Sheet2!$A$2:$A$9</c:f>
              <c:strCache>
                <c:ptCount val="8"/>
                <c:pt idx="0">
                  <c:v>Hands-on labs</c:v>
                </c:pt>
                <c:pt idx="1">
                  <c:v>Visualizations/simulations</c:v>
                </c:pt>
                <c:pt idx="2">
                  <c:v>Studying a local issue </c:v>
                </c:pt>
                <c:pt idx="3">
                  <c:v>Real data </c:v>
                </c:pt>
                <c:pt idx="4">
                  <c:v>Researching topics </c:v>
                </c:pt>
                <c:pt idx="5">
                  <c:v>Discussions</c:v>
                </c:pt>
                <c:pt idx="6">
                  <c:v>Fieldwork</c:v>
                </c:pt>
                <c:pt idx="7">
                  <c:v>Lectures</c:v>
                </c:pt>
              </c:strCache>
            </c:strRef>
          </c:cat>
          <c:val>
            <c:numRef>
              <c:f>Sheet2!$C$2:$C$9</c:f>
              <c:numCache>
                <c:formatCode>General</c:formatCode>
                <c:ptCount val="8"/>
                <c:pt idx="0" formatCode="0%">
                  <c:v>0.7</c:v>
                </c:pt>
                <c:pt idx="4" formatCode="0%">
                  <c:v>0.53</c:v>
                </c:pt>
                <c:pt idx="5" formatCode="0%">
                  <c:v>0.87</c:v>
                </c:pt>
                <c:pt idx="6" formatCode="0%">
                  <c:v>0.23</c:v>
                </c:pt>
                <c:pt idx="7" formatCode="0%">
                  <c:v>0.97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Upper Div interest</c:v>
                </c:pt>
              </c:strCache>
            </c:strRef>
          </c:tx>
          <c:cat>
            <c:strRef>
              <c:f>Sheet2!$A$2:$A$9</c:f>
              <c:strCache>
                <c:ptCount val="8"/>
                <c:pt idx="0">
                  <c:v>Hands-on labs</c:v>
                </c:pt>
                <c:pt idx="1">
                  <c:v>Visualizations/simulations</c:v>
                </c:pt>
                <c:pt idx="2">
                  <c:v>Studying a local issue </c:v>
                </c:pt>
                <c:pt idx="3">
                  <c:v>Real data </c:v>
                </c:pt>
                <c:pt idx="4">
                  <c:v>Researching topics </c:v>
                </c:pt>
                <c:pt idx="5">
                  <c:v>Discussions</c:v>
                </c:pt>
                <c:pt idx="6">
                  <c:v>Fieldwork</c:v>
                </c:pt>
                <c:pt idx="7">
                  <c:v>Lectures</c:v>
                </c:pt>
              </c:strCache>
            </c:strRef>
          </c:cat>
          <c:val>
            <c:numRef>
              <c:f>Sheet2!$D$2:$D$9</c:f>
              <c:numCache>
                <c:formatCode>0%</c:formatCode>
                <c:ptCount val="8"/>
                <c:pt idx="0">
                  <c:v>0.72</c:v>
                </c:pt>
                <c:pt idx="1">
                  <c:v>0.5</c:v>
                </c:pt>
                <c:pt idx="2">
                  <c:v>0.33</c:v>
                </c:pt>
                <c:pt idx="3">
                  <c:v>0.39</c:v>
                </c:pt>
                <c:pt idx="4">
                  <c:v>0.5</c:v>
                </c:pt>
                <c:pt idx="5">
                  <c:v>0.44</c:v>
                </c:pt>
                <c:pt idx="6">
                  <c:v>0.17</c:v>
                </c:pt>
                <c:pt idx="7">
                  <c:v>0.11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Practice (UD)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Sheet2!$A$2:$A$9</c:f>
              <c:strCache>
                <c:ptCount val="8"/>
                <c:pt idx="0">
                  <c:v>Hands-on labs</c:v>
                </c:pt>
                <c:pt idx="1">
                  <c:v>Visualizations/simulations</c:v>
                </c:pt>
                <c:pt idx="2">
                  <c:v>Studying a local issue </c:v>
                </c:pt>
                <c:pt idx="3">
                  <c:v>Real data </c:v>
                </c:pt>
                <c:pt idx="4">
                  <c:v>Researching topics </c:v>
                </c:pt>
                <c:pt idx="5">
                  <c:v>Discussions</c:v>
                </c:pt>
                <c:pt idx="6">
                  <c:v>Fieldwork</c:v>
                </c:pt>
                <c:pt idx="7">
                  <c:v>Lectures</c:v>
                </c:pt>
              </c:strCache>
            </c:strRef>
          </c:cat>
          <c:val>
            <c:numRef>
              <c:f>Sheet2!$E$2:$E$9</c:f>
              <c:numCache>
                <c:formatCode>General</c:formatCode>
                <c:ptCount val="8"/>
                <c:pt idx="0" formatCode="0%">
                  <c:v>0.71</c:v>
                </c:pt>
                <c:pt idx="4" formatCode="0%">
                  <c:v>0.53</c:v>
                </c:pt>
                <c:pt idx="5" formatCode="0%">
                  <c:v>0.94</c:v>
                </c:pt>
                <c:pt idx="6" formatCode="0%">
                  <c:v>0.12</c:v>
                </c:pt>
                <c:pt idx="7" formatCode="0%">
                  <c:v>0.71</c:v>
                </c:pt>
              </c:numCache>
            </c:numRef>
          </c:val>
        </c:ser>
        <c:axId val="465943672"/>
        <c:axId val="465946872"/>
      </c:barChart>
      <c:catAx>
        <c:axId val="465943672"/>
        <c:scaling>
          <c:orientation val="minMax"/>
        </c:scaling>
        <c:axPos val="b"/>
        <c:tickLblPos val="nextTo"/>
        <c:crossAx val="465946872"/>
        <c:crosses val="autoZero"/>
        <c:auto val="1"/>
        <c:lblAlgn val="ctr"/>
        <c:lblOffset val="100"/>
      </c:catAx>
      <c:valAx>
        <c:axId val="465946872"/>
        <c:scaling>
          <c:orientation val="minMax"/>
          <c:max val="1.0"/>
        </c:scaling>
        <c:axPos val="l"/>
        <c:majorGridlines/>
        <c:numFmt formatCode="0%" sourceLinked="1"/>
        <c:tickLblPos val="nextTo"/>
        <c:crossAx val="46594367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1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cat>
            <c:strRef>
              <c:f>Sheet1!$A$2:$A$7</c:f>
              <c:strCache>
                <c:ptCount val="6"/>
                <c:pt idx="0">
                  <c:v>Human activity</c:v>
                </c:pt>
                <c:pt idx="1">
                  <c:v>Both</c:v>
                </c:pt>
                <c:pt idx="2">
                  <c:v>Natural changes</c:v>
                </c:pt>
                <c:pt idx="3">
                  <c:v>Isn't happening</c:v>
                </c:pt>
                <c:pt idx="4">
                  <c:v>Other</c:v>
                </c:pt>
                <c:pt idx="5">
                  <c:v>Don't know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50.0</c:v>
                </c:pt>
                <c:pt idx="1">
                  <c:v>6.0</c:v>
                </c:pt>
                <c:pt idx="2">
                  <c:v>35.0</c:v>
                </c:pt>
                <c:pt idx="3">
                  <c:v>7.0</c:v>
                </c:pt>
                <c:pt idx="4">
                  <c:v>2.0</c:v>
                </c:pt>
                <c:pt idx="5">
                  <c:v>1.0</c:v>
                </c:pt>
              </c:numCache>
            </c:numRef>
          </c:val>
        </c:ser>
        <c:axId val="507379112"/>
        <c:axId val="507387416"/>
      </c:barChart>
      <c:catAx>
        <c:axId val="507379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Perceived</a:t>
                </a:r>
                <a:r>
                  <a:rPr lang="en-US" baseline="0" dirty="0" smtClean="0"/>
                  <a:t> cause of global warming</a:t>
                </a:r>
                <a:endParaRPr lang="en-US" dirty="0"/>
              </a:p>
            </c:rich>
          </c:tx>
          <c:layout/>
        </c:title>
        <c:tickLblPos val="nextTo"/>
        <c:crossAx val="507387416"/>
        <c:crosses val="autoZero"/>
        <c:auto val="1"/>
        <c:lblAlgn val="ctr"/>
        <c:lblOffset val="100"/>
      </c:catAx>
      <c:valAx>
        <c:axId val="5073874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</a:t>
                </a:r>
                <a:endParaRPr lang="en-US" b="0" dirty="0"/>
              </a:p>
            </c:rich>
          </c:tx>
          <c:layout/>
        </c:title>
        <c:numFmt formatCode="General" sourceLinked="1"/>
        <c:tickLblPos val="nextTo"/>
        <c:crossAx val="507379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Percentage selected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cat>
            <c:strRef>
              <c:f>'Sheet1'!$A$2:$A$7</c:f>
              <c:strCache>
                <c:ptCount val="6"/>
                <c:pt idx="0">
                  <c:v>150 ppm</c:v>
                </c:pt>
                <c:pt idx="1">
                  <c:v>290 ppm</c:v>
                </c:pt>
                <c:pt idx="2">
                  <c:v>350 ppm</c:v>
                </c:pt>
                <c:pt idx="3">
                  <c:v>390 ppm</c:v>
                </c:pt>
                <c:pt idx="4">
                  <c:v>450 ppm</c:v>
                </c:pt>
                <c:pt idx="5">
                  <c:v>Don't know</c:v>
                </c:pt>
              </c:strCache>
            </c:strRef>
          </c:cat>
          <c:val>
            <c:numRef>
              <c:f>'Sheet1'!$B$2:$B$7</c:f>
              <c:numCache>
                <c:formatCode>General</c:formatCode>
                <c:ptCount val="6"/>
                <c:pt idx="0">
                  <c:v>2.0</c:v>
                </c:pt>
                <c:pt idx="1">
                  <c:v>3.0</c:v>
                </c:pt>
                <c:pt idx="2">
                  <c:v>6.0</c:v>
                </c:pt>
                <c:pt idx="3">
                  <c:v>7.0</c:v>
                </c:pt>
                <c:pt idx="4">
                  <c:v>6.0</c:v>
                </c:pt>
                <c:pt idx="5">
                  <c:v>76.0</c:v>
                </c:pt>
              </c:numCache>
            </c:numRef>
          </c:val>
        </c:ser>
        <c:axId val="527229976"/>
        <c:axId val="507277880"/>
      </c:barChart>
      <c:catAx>
        <c:axId val="527229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Concentration CO2</a:t>
                </a:r>
                <a:endParaRPr lang="en-US" dirty="0"/>
              </a:p>
            </c:rich>
          </c:tx>
          <c:layout/>
        </c:title>
        <c:tickLblPos val="nextTo"/>
        <c:crossAx val="507277880"/>
        <c:crosses val="autoZero"/>
        <c:auto val="1"/>
        <c:lblAlgn val="ctr"/>
        <c:lblOffset val="100"/>
      </c:catAx>
      <c:valAx>
        <c:axId val="5072778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Percentage  selecting answer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5272299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1-10-07T13:49:37.750" idx="5">
    <p:pos x="3300" y="3270"/>
    <p:text>check this reference-sources of information in American Teen study by Leiserowitz 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1-01-18T12:54:34.187" idx="6">
    <p:pos x="10" y="10"/>
    <p:text>add more college-focused photos here.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0.70085</cdr:x>
      <cdr:y>0.01389</cdr:y>
    </cdr:from>
    <cdr:to>
      <cdr:x>0.7265</cdr:x>
      <cdr:y>0.06944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6248400" y="76200"/>
          <a:ext cx="228600" cy="30480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0.93162</cdr:x>
      <cdr:y>0.01389</cdr:y>
    </cdr:from>
    <cdr:to>
      <cdr:x>0.95726</cdr:x>
      <cdr:y>0.06944</cdr:y>
    </cdr:to>
    <cdr:sp macro="" textlink="">
      <cdr:nvSpPr>
        <cdr:cNvPr id="4" name="Down Arrow 3"/>
        <cdr:cNvSpPr/>
      </cdr:nvSpPr>
      <cdr:spPr>
        <a:xfrm xmlns:a="http://schemas.openxmlformats.org/drawingml/2006/main">
          <a:off x="8305800" y="76200"/>
          <a:ext cx="228600" cy="30480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3300"/>
        </a:solidFill>
        <a:ln xmlns:a="http://schemas.openxmlformats.org/drawingml/2006/main" w="55000" cap="flat" cmpd="thickThin" algn="ctr">
          <a:solidFill>
            <a:srgbClr val="FF33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Lucida Sans Unicode"/>
            </a:defRPr>
          </a:lvl1pPr>
          <a:lvl2pPr marL="457200" indent="0">
            <a:defRPr sz="1100">
              <a:solidFill>
                <a:sysClr val="window" lastClr="FFFFFF"/>
              </a:solidFill>
              <a:latin typeface="Lucida Sans Unicode"/>
            </a:defRPr>
          </a:lvl2pPr>
          <a:lvl3pPr marL="914400" indent="0">
            <a:defRPr sz="1100">
              <a:solidFill>
                <a:sysClr val="window" lastClr="FFFFFF"/>
              </a:solidFill>
              <a:latin typeface="Lucida Sans Unicode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Lucida Sans Unicode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Lucida Sans Unicode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Lucida Sans Unicode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Lucida Sans Unicode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Lucida Sans Unicode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Lucida Sans Unicode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Times"/>
              </a:defRPr>
            </a:lvl1pPr>
          </a:lstStyle>
          <a:p>
            <a:pPr>
              <a:defRPr/>
            </a:pPr>
            <a:r>
              <a:rPr lang="en-US" dirty="0" smtClean="0"/>
              <a:t>Inspiring Climate Education Excellence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Times"/>
              </a:defRPr>
            </a:lvl1pPr>
          </a:lstStyle>
          <a:p>
            <a:pPr>
              <a:defRPr/>
            </a:pPr>
            <a:r>
              <a:rPr lang="en-US" dirty="0" smtClean="0"/>
              <a:t>October 12, 2011</a:t>
            </a: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Times"/>
              </a:defRPr>
            </a:lvl1pPr>
          </a:lstStyle>
          <a:p>
            <a:pPr>
              <a:defRPr/>
            </a:pPr>
            <a:r>
              <a:rPr lang="en-US"/>
              <a:t>Susan.buhr@colorado.edu</a:t>
            </a:r>
          </a:p>
          <a:p>
            <a:pPr>
              <a:defRPr/>
            </a:pPr>
            <a:r>
              <a:rPr lang="en-US"/>
              <a:t>http://cires.colorado.edu/education/k12/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D16868F-55A2-4919-8C1A-907E71E65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fld id="{1200D6E7-BCB6-4D81-9EA1-10A4301D6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1066800"/>
            <a:ext cx="4572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724400"/>
            <a:ext cx="5029200" cy="4114800"/>
          </a:xfrm>
          <a:noFill/>
          <a:ln/>
        </p:spPr>
        <p:txBody>
          <a:bodyPr/>
          <a:lstStyle/>
          <a:p>
            <a:r>
              <a:rPr lang="en-US" dirty="0" smtClean="0">
                <a:latin typeface="Times" pitchFamily="18" charset="0"/>
              </a:rPr>
              <a:t>Give your introduction here-who you are, CIRES outreach and this topic.</a:t>
            </a:r>
          </a:p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DB817-18F7-4824-A662-F30273D3508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identify when we simply</a:t>
            </a:r>
            <a:r>
              <a:rPr lang="en-US" baseline="0" dirty="0" smtClean="0"/>
              <a:t> heard something and don’t know where we heard it, something based on reading a sound source, something learned through research of credible sources or our own use of data.  This is not always so for everyone on every topic though.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0D6E7-BCB6-4D81-9EA1-10A4301D68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59A35-130E-40C8-9DA2-8349BBC7980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Less than 25% of students take a geoscience course in high school</a:t>
            </a:r>
          </a:p>
          <a:p>
            <a:r>
              <a:rPr lang="en-US" smtClean="0">
                <a:latin typeface="Times" pitchFamily="18" charset="0"/>
              </a:rPr>
              <a:t>Often, these are not the college-bound students</a:t>
            </a:r>
          </a:p>
          <a:p>
            <a:r>
              <a:rPr lang="en-US" smtClean="0">
                <a:latin typeface="Times" pitchFamily="18" charset="0"/>
              </a:rPr>
              <a:t>Less than 1.2% of college bound seniors identify physical or interdisciplinary science as their intended major (sources AGI Workforce report)</a:t>
            </a:r>
          </a:p>
          <a:p>
            <a:endParaRPr lang="en-US" smtClean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DDB2C-91B4-4BE5-9810-3C5B500D503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39096-47EA-4B4E-9041-7615F1D1A20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91974-8115-4FC0-AFAB-DA47ED554C7C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24" descr="Ama Dablam_Silhouett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0018F0-C538-4A81-8BFE-3B3E93C20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2pPr>
            <a:lvl3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3pPr>
            <a:lvl4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4pPr>
            <a:lvl5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AGU Fall 20007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AE69-020D-431C-A240-ADE331D7A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buClr>
                <a:schemeClr val="bg1"/>
              </a:buClr>
              <a:buSzPct val="111000"/>
              <a:buFont typeface="Arial" pitchFamily="34" charset="0"/>
              <a:buChar char="•"/>
              <a:defRPr sz="2800"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buSzPct val="111000"/>
              <a:buFont typeface="Arial" pitchFamily="34" charset="0"/>
              <a:buChar char="•"/>
              <a:defRPr sz="2400"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buSzPct val="111000"/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buSzPct val="111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buSzPct val="111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buClr>
                <a:srgbClr val="000000"/>
              </a:buClr>
              <a:buSzPct val="116000"/>
              <a:buFont typeface="Arial" pitchFamily="34" charset="0"/>
              <a:buChar char="•"/>
              <a:defRPr sz="28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116000"/>
              <a:buFont typeface="Arial" pitchFamily="34" charset="0"/>
              <a:buChar char="•"/>
              <a:defRPr sz="24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116000"/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116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116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A498B-D995-4B0B-ACFA-C8E0041D5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0C62-0955-4793-900F-3CA57DDD0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4BDC1-289A-4594-A556-BF4813CC3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7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DBC1CE-E6CF-4456-A7D7-DA1DE1BD5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NAGT logo.png"/>
          <p:cNvPicPr>
            <a:picLocks noChangeAspect="1"/>
          </p:cNvPicPr>
          <p:nvPr userDrawn="1"/>
        </p:nvPicPr>
        <p:blipFill>
          <a:blip r:embed="rId8"/>
          <a:srcRect b="15551"/>
          <a:stretch>
            <a:fillRect/>
          </a:stretch>
        </p:blipFill>
        <p:spPr>
          <a:xfrm>
            <a:off x="8077200" y="0"/>
            <a:ext cx="1066800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SzPct val="12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SzPct val="120000"/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SzPct val="120000"/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SzPct val="120000"/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SzPct val="12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ceeonline.org/foru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ires.colorado.edu/education/k12/" TargetMode="External"/><Relationship Id="rId4" Type="http://schemas.openxmlformats.org/officeDocument/2006/relationships/hyperlink" Target="mailto:kkirk@carleton.edu" TargetMode="External"/><Relationship Id="rId5" Type="http://schemas.openxmlformats.org/officeDocument/2006/relationships/hyperlink" Target="mailto:Susan.buhr@colorado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8153400" cy="1920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 smtClean="0">
                <a:solidFill>
                  <a:srgbClr val="000000"/>
                </a:solidFill>
                <a:cs typeface="Arial" pitchFamily="34" charset="0"/>
              </a:rPr>
              <a:t>Using Active Strategies to teach Climate Science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" y="3352800"/>
            <a:ext cx="8839200" cy="2133600"/>
          </a:xfrm>
        </p:spPr>
        <p:txBody>
          <a:bodyPr/>
          <a:lstStyle/>
          <a:p>
            <a:pPr marR="0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Karin Kirk</a:t>
            </a:r>
            <a:r>
              <a:rPr lang="en-US" sz="2800" b="1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and Susan Buhr</a:t>
            </a:r>
            <a:r>
              <a:rPr lang="en-US" sz="2800" b="1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R="0"/>
            <a:endParaRPr lang="en-US" sz="3600" b="1" baseline="30000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R="0"/>
            <a:r>
              <a:rPr lang="en-US" sz="3600" b="1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1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Science Education Research Center, Carleton College</a:t>
            </a:r>
            <a:endParaRPr lang="en-US" sz="3600" b="1" dirty="0" smtClean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R="0"/>
            <a:r>
              <a:rPr lang="en-US" sz="2400" b="1" baseline="300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CIRES Education and Outreach, University of Colorado, Boulder</a:t>
            </a:r>
          </a:p>
          <a:p>
            <a:pPr marR="0"/>
            <a:endParaRPr lang="en-US" sz="2000" b="1" dirty="0" smtClean="0">
              <a:latin typeface="Arial" charset="0"/>
              <a:cs typeface="Arial" charset="0"/>
            </a:endParaRPr>
          </a:p>
          <a:p>
            <a:pPr marR="0"/>
            <a:endParaRPr lang="en-US" sz="2400" b="1" dirty="0" smtClean="0">
              <a:latin typeface="Arial" charset="0"/>
              <a:cs typeface="Arial" charset="0"/>
            </a:endParaRPr>
          </a:p>
          <a:p>
            <a:pPr marR="0"/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8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j-ea"/>
                <a:cs typeface="+mj-cs"/>
              </a:rPr>
              <a:t>Who are your students?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62000" y="1066800"/>
            <a:ext cx="7924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kern="0" dirty="0">
                <a:latin typeface="Calibri" pitchFamily="34" charset="0"/>
              </a:rPr>
              <a:t>Students probably did not learn </a:t>
            </a:r>
            <a:r>
              <a:rPr lang="en-US" sz="3200" b="1" kern="0" dirty="0" err="1">
                <a:latin typeface="Calibri" pitchFamily="34" charset="0"/>
              </a:rPr>
              <a:t>geoscience</a:t>
            </a:r>
            <a:r>
              <a:rPr lang="en-US" sz="3200" b="1" kern="0" dirty="0">
                <a:latin typeface="Calibri" pitchFamily="34" charset="0"/>
              </a:rPr>
              <a:t> in high school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kern="0" dirty="0">
                <a:latin typeface="Calibri" pitchFamily="34" charset="0"/>
              </a:rPr>
              <a:t>Undergraduate conceptions similar to secondary students and public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kern="0" dirty="0" smtClean="0">
                <a:latin typeface="Calibri" pitchFamily="34" charset="0"/>
              </a:rPr>
              <a:t>Deep experiences for deeper learning</a:t>
            </a:r>
            <a:endParaRPr lang="en-US" sz="32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defRPr/>
            </a:pPr>
            <a:endParaRPr lang="en-US" sz="12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defRPr/>
            </a:pPr>
            <a:endParaRPr lang="en-US" sz="1200" b="1" kern="0" dirty="0">
              <a:latin typeface="Calibri" pitchFamily="34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5791200"/>
            <a:ext cx="8089900" cy="914400"/>
            <a:chOff x="144" y="3696"/>
            <a:chExt cx="4831" cy="480"/>
          </a:xfrm>
        </p:grpSpPr>
        <p:pic>
          <p:nvPicPr>
            <p:cNvPr id="14345" name="Picture 24" descr="black_man_green_shirt"/>
            <p:cNvPicPr>
              <a:picLocks noChangeAspect="1" noChangeArrowheads="1"/>
            </p:cNvPicPr>
            <p:nvPr/>
          </p:nvPicPr>
          <p:blipFill>
            <a:blip r:embed="rId3" cstate="print"/>
            <a:srcRect r="27600" b="12962"/>
            <a:stretch>
              <a:fillRect/>
            </a:stretch>
          </p:blipFill>
          <p:spPr bwMode="auto">
            <a:xfrm>
              <a:off x="4512" y="3696"/>
              <a:ext cx="46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26" descr="japanese_woman"/>
            <p:cNvPicPr>
              <a:picLocks noChangeAspect="1" noChangeArrowheads="1"/>
            </p:cNvPicPr>
            <p:nvPr/>
          </p:nvPicPr>
          <p:blipFill>
            <a:blip r:embed="rId4" cstate="print"/>
            <a:srcRect l="15094" r="12453" b="36758"/>
            <a:stretch>
              <a:fillRect/>
            </a:stretch>
          </p:blipFill>
          <p:spPr bwMode="auto">
            <a:xfrm>
              <a:off x="144" y="3744"/>
              <a:ext cx="48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8" descr="3243816_1"/>
            <p:cNvPicPr>
              <a:picLocks noChangeAspect="1" noChangeArrowheads="1"/>
            </p:cNvPicPr>
            <p:nvPr/>
          </p:nvPicPr>
          <p:blipFill>
            <a:blip r:embed="rId5" cstate="print"/>
            <a:srcRect l="12914" t="1852" r="12914" b="38889"/>
            <a:stretch>
              <a:fillRect/>
            </a:stretch>
          </p:blipFill>
          <p:spPr bwMode="auto">
            <a:xfrm>
              <a:off x="3840" y="3696"/>
              <a:ext cx="4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30" descr="man1"/>
            <p:cNvPicPr>
              <a:picLocks noChangeAspect="1" noChangeArrowheads="1"/>
            </p:cNvPicPr>
            <p:nvPr/>
          </p:nvPicPr>
          <p:blipFill>
            <a:blip r:embed="rId6" cstate="print"/>
            <a:srcRect b="13846"/>
            <a:stretch>
              <a:fillRect/>
            </a:stretch>
          </p:blipFill>
          <p:spPr bwMode="auto">
            <a:xfrm>
              <a:off x="816" y="3696"/>
              <a:ext cx="4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36" descr="dawson"/>
            <p:cNvPicPr>
              <a:picLocks noChangeAspect="1" noChangeArrowheads="1"/>
            </p:cNvPicPr>
            <p:nvPr/>
          </p:nvPicPr>
          <p:blipFill>
            <a:blip r:embed="rId7" cstate="print"/>
            <a:srcRect l="33333" r="25510" b="40881"/>
            <a:stretch>
              <a:fillRect/>
            </a:stretch>
          </p:blipFill>
          <p:spPr bwMode="auto">
            <a:xfrm>
              <a:off x="1440" y="3744"/>
              <a:ext cx="37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40" descr="e_lgron2"/>
            <p:cNvPicPr>
              <a:picLocks noChangeAspect="1" noChangeArrowheads="1"/>
            </p:cNvPicPr>
            <p:nvPr/>
          </p:nvPicPr>
          <p:blipFill>
            <a:blip r:embed="rId8" cstate="print"/>
            <a:srcRect l="12000" t="5333" r="12000" b="36000"/>
            <a:stretch>
              <a:fillRect/>
            </a:stretch>
          </p:blipFill>
          <p:spPr bwMode="auto">
            <a:xfrm>
              <a:off x="3216" y="3744"/>
              <a:ext cx="37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57200" y="4953000"/>
            <a:ext cx="8001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Know thy audience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342" name="Picture 15" descr="belushi_in_animal_hous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4175" y="5791200"/>
            <a:ext cx="6064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8" descr="student_desk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2000" y="5791200"/>
            <a:ext cx="762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9" descr="perky_student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62300" y="5848350"/>
            <a:ext cx="7239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Why is active learning especially important for teaching climate science?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525963"/>
          </a:xfrm>
        </p:spPr>
        <p:txBody>
          <a:bodyPr/>
          <a:lstStyle/>
          <a:p>
            <a:r>
              <a:rPr lang="en-US" dirty="0" smtClean="0"/>
              <a:t>Is helpful for overcoming misconceptions</a:t>
            </a:r>
          </a:p>
          <a:p>
            <a:r>
              <a:rPr lang="en-US" dirty="0" smtClean="0"/>
              <a:t>Is effective with controversial topics</a:t>
            </a:r>
          </a:p>
          <a:p>
            <a:r>
              <a:rPr lang="en-US" dirty="0" smtClean="0"/>
              <a:t>Helps students understand complexity</a:t>
            </a:r>
          </a:p>
          <a:p>
            <a:r>
              <a:rPr lang="en-US" dirty="0" smtClean="0"/>
              <a:t>Emulates the process of science</a:t>
            </a:r>
          </a:p>
          <a:p>
            <a:r>
              <a:rPr lang="en-US" dirty="0" smtClean="0"/>
              <a:t>Can help take an abstract topic and make it relevant</a:t>
            </a:r>
          </a:p>
          <a:p>
            <a:r>
              <a:rPr lang="en-US" dirty="0" smtClean="0"/>
              <a:t>Group work can simulate role play or negotiations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specific active learning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Working with datasets, especially real-time or locally-derived</a:t>
            </a:r>
          </a:p>
          <a:p>
            <a:r>
              <a:rPr lang="en-US" dirty="0" smtClean="0"/>
              <a:t>Using your campus as a lab or local field trip</a:t>
            </a:r>
          </a:p>
          <a:p>
            <a:r>
              <a:rPr lang="en-US" dirty="0" smtClean="0"/>
              <a:t>Working in groups</a:t>
            </a:r>
          </a:p>
          <a:p>
            <a:r>
              <a:rPr lang="en-US" dirty="0" smtClean="0"/>
              <a:t>Role play or structured academic controversy</a:t>
            </a:r>
          </a:p>
          <a:p>
            <a:r>
              <a:rPr lang="en-US" dirty="0" smtClean="0"/>
              <a:t>Simulations or interactive visualizations (</a:t>
            </a:r>
            <a:r>
              <a:rPr lang="en-US" dirty="0" err="1" smtClean="0"/>
              <a:t>PhET</a:t>
            </a:r>
            <a:r>
              <a:rPr lang="en-US" dirty="0" smtClean="0"/>
              <a:t> or Google Earth)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036637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Cooperative learning</a:t>
            </a:r>
          </a:p>
          <a:p>
            <a:r>
              <a:rPr lang="en-US" dirty="0" smtClean="0"/>
              <a:t>Place-based learning</a:t>
            </a:r>
          </a:p>
          <a:p>
            <a:r>
              <a:rPr lang="en-US" dirty="0" smtClean="0"/>
              <a:t>Service learning</a:t>
            </a:r>
          </a:p>
          <a:p>
            <a:r>
              <a:rPr lang="en-US" dirty="0" smtClean="0"/>
              <a:t>Problem-solving</a:t>
            </a:r>
          </a:p>
          <a:p>
            <a:r>
              <a:rPr lang="en-US" dirty="0" smtClean="0"/>
              <a:t>Policy-related scenarios</a:t>
            </a:r>
          </a:p>
          <a:p>
            <a:r>
              <a:rPr lang="en-US" dirty="0" smtClean="0"/>
              <a:t>Jigsaws</a:t>
            </a:r>
          </a:p>
          <a:p>
            <a:r>
              <a:rPr lang="en-US" dirty="0" smtClean="0"/>
              <a:t>Working with models</a:t>
            </a:r>
          </a:p>
          <a:p>
            <a:r>
              <a:rPr lang="en-US" dirty="0" smtClean="0"/>
              <a:t>Lecture tutorials</a:t>
            </a:r>
          </a:p>
          <a:p>
            <a:r>
              <a:rPr lang="en-US" dirty="0" smtClean="0"/>
              <a:t>Think-pair-share</a:t>
            </a:r>
          </a:p>
          <a:p>
            <a:r>
              <a:rPr lang="en-US" dirty="0" smtClean="0"/>
              <a:t>Gallery walk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7117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Teaching Climate Change with Google Earth, Northwest </a:t>
            </a:r>
            <a:r>
              <a:rPr lang="en-US" b="1" dirty="0" smtClean="0"/>
              <a:t>Passage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Glenn </a:t>
            </a:r>
            <a:r>
              <a:rPr lang="en-US" dirty="0"/>
              <a:t>Richard</a:t>
            </a:r>
          </a:p>
          <a:p>
            <a:r>
              <a:rPr lang="en-US" b="1" dirty="0"/>
              <a:t>Isotope Fractionation using M&amp;Ms</a:t>
            </a:r>
            <a:r>
              <a:rPr lang="en-US" b="1" dirty="0" smtClean="0"/>
              <a:t> </a:t>
            </a:r>
            <a:r>
              <a:rPr lang="en-US" dirty="0" smtClean="0"/>
              <a:t>Kelly </a:t>
            </a:r>
            <a:r>
              <a:rPr lang="en-US" dirty="0" err="1"/>
              <a:t>MacGregor</a:t>
            </a:r>
            <a:endParaRPr lang="en-US" dirty="0"/>
          </a:p>
          <a:p>
            <a:r>
              <a:rPr lang="en-US" b="1" dirty="0"/>
              <a:t>Unexpected Impacts of Sea Level Rise in South Florida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Jeff </a:t>
            </a:r>
            <a:r>
              <a:rPr lang="en-US" dirty="0"/>
              <a:t>Ryan</a:t>
            </a:r>
          </a:p>
          <a:p>
            <a:r>
              <a:rPr lang="en-US" b="1" dirty="0"/>
              <a:t>Climate Around the World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 err="1"/>
              <a:t>McDaris</a:t>
            </a:r>
            <a:endParaRPr lang="en-US" dirty="0"/>
          </a:p>
          <a:p>
            <a:r>
              <a:rPr lang="en-US" b="1" dirty="0"/>
              <a:t>Stabilization Wedges Game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Susan </a:t>
            </a:r>
            <a:r>
              <a:rPr lang="en-US" dirty="0" err="1"/>
              <a:t>Buhr</a:t>
            </a:r>
            <a:endParaRPr lang="en-US" dirty="0" smtClean="0"/>
          </a:p>
          <a:p>
            <a:r>
              <a:rPr lang="en-US" b="1" dirty="0" smtClean="0"/>
              <a:t>Graphing Atmospheric Carbon </a:t>
            </a:r>
            <a:r>
              <a:rPr lang="en-US" b="1" dirty="0"/>
              <a:t>Dioxide</a:t>
            </a:r>
            <a:r>
              <a:rPr lang="en-US" b="1" dirty="0" smtClean="0"/>
              <a:t> in Lecture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Karin </a:t>
            </a:r>
            <a:r>
              <a:rPr lang="en-US" dirty="0"/>
              <a:t>Kirk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902200" y="1600200"/>
            <a:ext cx="4241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/>
              <a:t>9:10 - 9:30 - Round </a:t>
            </a:r>
            <a:r>
              <a:rPr lang="en-US" sz="3400" dirty="0" smtClean="0"/>
              <a:t>1</a:t>
            </a:r>
          </a:p>
          <a:p>
            <a:pPr>
              <a:buNone/>
            </a:pPr>
            <a:r>
              <a:rPr lang="en-US" sz="3400" dirty="0" smtClean="0"/>
              <a:t>9</a:t>
            </a:r>
            <a:r>
              <a:rPr lang="en-US" sz="3400" dirty="0"/>
              <a:t>:35 - 9:55 - Round </a:t>
            </a:r>
            <a:r>
              <a:rPr lang="en-US" sz="3400" dirty="0" smtClean="0"/>
              <a:t>2</a:t>
            </a:r>
          </a:p>
          <a:p>
            <a:pPr>
              <a:buNone/>
            </a:pPr>
            <a:r>
              <a:rPr lang="en-US" sz="3400" dirty="0" smtClean="0"/>
              <a:t>10</a:t>
            </a:r>
            <a:r>
              <a:rPr lang="en-US" sz="3400" dirty="0"/>
              <a:t>:00 - 10:20 - Round </a:t>
            </a:r>
            <a:r>
              <a:rPr lang="en-US" sz="3400" dirty="0" smtClean="0"/>
              <a:t>3</a:t>
            </a:r>
          </a:p>
          <a:p>
            <a:pPr>
              <a:buNone/>
            </a:pPr>
            <a:r>
              <a:rPr lang="en-US" sz="3400" dirty="0" smtClean="0"/>
              <a:t>10</a:t>
            </a:r>
            <a:r>
              <a:rPr lang="en-US" sz="3400" dirty="0"/>
              <a:t>:25 - 10:45 - Round </a:t>
            </a:r>
            <a:r>
              <a:rPr lang="en-US" sz="3400" dirty="0" smtClean="0"/>
              <a:t>4</a:t>
            </a:r>
          </a:p>
          <a:p>
            <a:pPr>
              <a:buNone/>
            </a:pPr>
            <a:r>
              <a:rPr lang="en-US" sz="3400" dirty="0" smtClean="0"/>
              <a:t>10</a:t>
            </a:r>
            <a:r>
              <a:rPr lang="en-US" sz="3400" dirty="0"/>
              <a:t>:50 - 11:10 - Round </a:t>
            </a:r>
            <a:r>
              <a:rPr lang="en-US" sz="3400" dirty="0" smtClean="0"/>
              <a:t>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most effective for your learning?</a:t>
            </a:r>
          </a:p>
          <a:p>
            <a:r>
              <a:rPr lang="en-US" dirty="0" smtClean="0"/>
              <a:t>Would you use this activity in your course? How?</a:t>
            </a:r>
          </a:p>
          <a:p>
            <a:r>
              <a:rPr lang="en-US" dirty="0" smtClean="0"/>
              <a:t>What are your next steps?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out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Upcoming events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CLEAN-ICEE Interactive webinars for teachers of grades 6-12. Held monthly, Sept-May</a:t>
            </a:r>
          </a:p>
          <a:p>
            <a:r>
              <a:rPr lang="en-US" dirty="0" smtClean="0"/>
              <a:t>Online workshops for college faculty</a:t>
            </a:r>
          </a:p>
          <a:p>
            <a:pPr lvl="2">
              <a:buNone/>
            </a:pPr>
            <a:r>
              <a:rPr lang="en-US" i="1" dirty="0" smtClean="0"/>
              <a:t>Climate Communication </a:t>
            </a:r>
            <a:r>
              <a:rPr lang="en-US" dirty="0" smtClean="0"/>
              <a:t>– April 2-11, 2012</a:t>
            </a:r>
          </a:p>
          <a:p>
            <a:pPr lvl="2">
              <a:buNone/>
            </a:pPr>
            <a:r>
              <a:rPr lang="en-US" i="1" dirty="0" smtClean="0"/>
              <a:t>Interactions within the Climate System </a:t>
            </a:r>
            <a:r>
              <a:rPr lang="en-US" dirty="0" smtClean="0"/>
              <a:t>– May 7-16, 2012</a:t>
            </a:r>
          </a:p>
          <a:p>
            <a:r>
              <a:rPr lang="en-US" b="1" dirty="0" smtClean="0"/>
              <a:t>ICEE</a:t>
            </a:r>
            <a:r>
              <a:rPr lang="en-US" dirty="0" smtClean="0"/>
              <a:t> online course for teachers of grades 6-12.   </a:t>
            </a:r>
            <a:r>
              <a:rPr lang="en-US" i="1" dirty="0" smtClean="0"/>
              <a:t>“Climate Science in Your Classroom:  Essential Teaching Strategies” </a:t>
            </a:r>
            <a:r>
              <a:rPr lang="en-US" dirty="0" smtClean="0"/>
              <a:t>January 2011- March 2012</a:t>
            </a:r>
          </a:p>
          <a:p>
            <a:r>
              <a:rPr lang="en-US" b="1" dirty="0" smtClean="0"/>
              <a:t>Cutting Edge</a:t>
            </a:r>
            <a:r>
              <a:rPr lang="en-US" dirty="0" smtClean="0"/>
              <a:t> webinar - November 18, 2011: </a:t>
            </a:r>
            <a:r>
              <a:rPr lang="en-US" i="1" dirty="0" smtClean="0"/>
              <a:t>Climate Change Risk in an Unknowable Future - Risk Perception Strategies in the Classroom. 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 more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CLEAN reviewed collection</a:t>
            </a:r>
          </a:p>
          <a:p>
            <a:r>
              <a:rPr lang="en-US" sz="2800" dirty="0" smtClean="0"/>
              <a:t>On the Cutting Edge – Teaching Climate Change</a:t>
            </a:r>
          </a:p>
          <a:p>
            <a:r>
              <a:rPr lang="en-US" sz="2800" dirty="0" smtClean="0"/>
              <a:t>SERC Guide to Climate Change</a:t>
            </a:r>
          </a:p>
          <a:p>
            <a:r>
              <a:rPr lang="en-US" sz="2800" dirty="0" smtClean="0"/>
              <a:t>Pedagogy in Action – many types of active learning pedagogies are presented here</a:t>
            </a:r>
          </a:p>
          <a:p>
            <a:r>
              <a:rPr lang="en-US" sz="2800" dirty="0" smtClean="0"/>
              <a:t>Inspiring Climate Education Excellence Forum </a:t>
            </a:r>
            <a:r>
              <a:rPr lang="en-US" sz="2800" u="sng" dirty="0" smtClean="0">
                <a:hlinkClick r:id="rId2"/>
              </a:rPr>
              <a:t>http://iceeonline.org/forum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>effective climate education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49530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/>
              <a:t>Lock-step</a:t>
            </a:r>
            <a:endParaRPr lang="en-US" sz="2800" dirty="0"/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/>
              <a:t>Superficial</a:t>
            </a:r>
            <a:endParaRPr lang="en-US" sz="2800" dirty="0"/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/>
              <a:t>Privileging authority over reasoning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800" dirty="0"/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381000" y="15240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/>
              <a:t>Strategic:  where are students starting?</a:t>
            </a:r>
            <a:endParaRPr lang="en-US" sz="2800" dirty="0"/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/>
              <a:t>Inquiry and evidence-based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 smtClean="0"/>
              <a:t>Dialogue and experience </a:t>
            </a:r>
            <a:r>
              <a:rPr lang="en-US" sz="2800" dirty="0"/>
              <a:t>focused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charset="0"/>
              <a:buChar char="•"/>
            </a:pPr>
            <a:r>
              <a:rPr lang="en-US" sz="2800" dirty="0"/>
              <a:t>Examines </a:t>
            </a:r>
            <a:r>
              <a:rPr lang="en-US" sz="2800" dirty="0" smtClean="0"/>
              <a:t>learning</a:t>
            </a:r>
            <a:endParaRPr lang="en-US" sz="2800" dirty="0"/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603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/>
              <a:t>is:</a:t>
            </a:r>
            <a:r>
              <a:rPr lang="en-US"/>
              <a:t> 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4953000" y="990600"/>
            <a:ext cx="119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FF0000"/>
                </a:solidFill>
              </a:rPr>
              <a:t>is not:</a:t>
            </a:r>
            <a:r>
              <a:rPr lang="en-US" dirty="0"/>
              <a:t> </a:t>
            </a: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990600" y="5334000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latin typeface="Calibri" pitchFamily="34" charset="0"/>
              </a:rPr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2227" name="Picture 4" descr="C:\Documents and Settings\sbuhr\Local Settings\Temporary Internet Files\Content.IE5\C90VQB4U\MCj04414650000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8200"/>
            <a:ext cx="2743200" cy="2743200"/>
          </a:xfrm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00400" y="5715000"/>
            <a:ext cx="8645525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2"/>
          </a:xfrm>
        </p:spPr>
        <p:txBody>
          <a:bodyPr/>
          <a:lstStyle/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/>
              <a:t>Karin Kirk</a:t>
            </a:r>
          </a:p>
          <a:p>
            <a:pPr>
              <a:buNone/>
            </a:pPr>
            <a:r>
              <a:rPr lang="en-US" dirty="0" smtClean="0">
                <a:hlinkClick r:id="rId4"/>
              </a:rPr>
              <a:t>kkirk@carleton.edu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Susan Buhr</a:t>
            </a:r>
          </a:p>
          <a:p>
            <a:pPr>
              <a:buNone/>
            </a:pPr>
            <a:r>
              <a:rPr lang="en-US" dirty="0" smtClean="0">
                <a:hlinkClick r:id="rId5"/>
              </a:rPr>
              <a:t>Susan.buhr@colorado.edu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303-492-5657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2"/>
          </a:xfrm>
        </p:spPr>
        <p:txBody>
          <a:bodyPr/>
          <a:lstStyle/>
          <a:p>
            <a:r>
              <a:rPr lang="en-US" sz="2400" dirty="0" smtClean="0"/>
              <a:t>Glenn Richard, Stony Brook University</a:t>
            </a:r>
            <a:br>
              <a:rPr lang="en-US" sz="2400" dirty="0" smtClean="0"/>
            </a:br>
            <a:r>
              <a:rPr lang="en-US" sz="2400" b="1" dirty="0" smtClean="0"/>
              <a:t>Teaching Climate Change with Google Earth, Northwest Passage</a:t>
            </a:r>
            <a:endParaRPr lang="en-US" sz="2400" dirty="0" smtClean="0"/>
          </a:p>
          <a:p>
            <a:r>
              <a:rPr lang="en-US" sz="2400" dirty="0" smtClean="0"/>
              <a:t>Kelly </a:t>
            </a:r>
            <a:r>
              <a:rPr lang="en-US" sz="2400" dirty="0" err="1" smtClean="0"/>
              <a:t>MacGregor</a:t>
            </a:r>
            <a:r>
              <a:rPr lang="en-US" sz="2400" dirty="0" smtClean="0"/>
              <a:t>, Macalester College</a:t>
            </a:r>
            <a:br>
              <a:rPr lang="en-US" sz="2400" dirty="0" smtClean="0"/>
            </a:br>
            <a:r>
              <a:rPr lang="en-US" sz="2400" b="1" dirty="0" smtClean="0"/>
              <a:t>Isotope Fractionation using M&amp;Ms </a:t>
            </a:r>
            <a:endParaRPr lang="en-US" sz="2400" dirty="0" smtClean="0"/>
          </a:p>
          <a:p>
            <a:r>
              <a:rPr lang="en-US" sz="2400" dirty="0" smtClean="0"/>
              <a:t>Jeff Ryan, University of South Florida</a:t>
            </a:r>
            <a:br>
              <a:rPr lang="en-US" sz="2400" dirty="0" smtClean="0"/>
            </a:br>
            <a:r>
              <a:rPr lang="en-US" sz="2400" b="1" dirty="0" smtClean="0"/>
              <a:t>Unexpected Impacts of Sea Level Rise in South Florida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John McDaris, SERC, </a:t>
            </a:r>
            <a:r>
              <a:rPr lang="en-US" sz="2400" smtClean="0"/>
              <a:t>Carleton College</a:t>
            </a:r>
            <a:br>
              <a:rPr lang="en-US" sz="2400" smtClean="0"/>
            </a:br>
            <a:r>
              <a:rPr lang="en-US" sz="2400" b="1" smtClean="0"/>
              <a:t>Climate Around the World</a:t>
            </a:r>
            <a:r>
              <a:rPr lang="en-US" sz="2400" smtClean="0"/>
              <a:t> </a:t>
            </a:r>
          </a:p>
          <a:p>
            <a:r>
              <a:rPr lang="en-US" sz="2400" b="1" dirty="0" smtClean="0"/>
              <a:t>Stabilization Wedges Game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Susan Buhr, CIRES, University of Colorado</a:t>
            </a:r>
          </a:p>
          <a:p>
            <a:r>
              <a:rPr lang="en-US" sz="2400" b="1" dirty="0" smtClean="0"/>
              <a:t>Graphing Atmospheric Carbon Dioxide in Lecture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Karin Kirk, SERC, Carleton College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6248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Survey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9906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57800" y="6248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Survey 2011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Take out your Prior Conception sheet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Try this:</a:t>
            </a:r>
          </a:p>
          <a:p>
            <a:r>
              <a:rPr lang="en-US" dirty="0" smtClean="0"/>
              <a:t>Answer each question</a:t>
            </a:r>
          </a:p>
          <a:p>
            <a:r>
              <a:rPr lang="en-US" dirty="0" smtClean="0"/>
              <a:t>Pick one of your answers</a:t>
            </a:r>
          </a:p>
          <a:p>
            <a:r>
              <a:rPr lang="en-US" dirty="0" smtClean="0"/>
              <a:t>Describe how you know what you know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active strategies?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answers?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Take home message:  We can judge the basis for our conceptions (we hope).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what you know?</a:t>
            </a:r>
            <a:endParaRPr lang="en-US" dirty="0"/>
          </a:p>
        </p:txBody>
      </p:sp>
      <p:pic>
        <p:nvPicPr>
          <p:cNvPr id="4" name="Picture 4" descr="C:\Documents and Settings\sbuhr\Local Settings\Temporary Internet Files\Content.IE5\C90VQB4U\MCj044146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066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514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global warming?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99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Leiserowitz,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Amount CO</a:t>
            </a:r>
            <a:r>
              <a:rPr lang="en-US" baseline="-25000" dirty="0" smtClean="0"/>
              <a:t>2</a:t>
            </a:r>
            <a:r>
              <a:rPr lang="en-US" dirty="0" smtClean="0"/>
              <a:t> in atmosphere?</a:t>
            </a:r>
            <a:endParaRPr lang="en-US" baseline="-250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0668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32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Leiserowitz,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57200" y="2941638"/>
            <a:ext cx="4953000" cy="45259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Everyday experience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Parents, friends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Vicarious experience- movies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Internet-blogs, websites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School, textbook graphics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Sources of climate concepts </a:t>
            </a:r>
            <a:endParaRPr lang="en-US" dirty="0"/>
          </a:p>
        </p:txBody>
      </p:sp>
      <p:pic>
        <p:nvPicPr>
          <p:cNvPr id="21508" name="Picture 3" descr="DayAfterTomorro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293846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81000" y="1016000"/>
            <a:ext cx="38862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“The greatest obstacle to new learning often is not the student’s lack of prior knowledge but, rather, the existence of prior knowledge” Angelo and Cross, Classroom Assessment Techniques, 1993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5486400" y="58674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Help or hindrance?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38862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 err="1" smtClean="0"/>
              <a:t>ain't</a:t>
            </a:r>
            <a:r>
              <a:rPr lang="en-US" sz="2000" dirty="0" smtClean="0"/>
              <a:t> what </a:t>
            </a:r>
            <a:r>
              <a:rPr lang="en-US" sz="2000" i="1" dirty="0" smtClean="0"/>
              <a:t>you don't know</a:t>
            </a:r>
            <a:r>
              <a:rPr lang="en-US" sz="2000" dirty="0" smtClean="0"/>
              <a:t> that gets you into trouble. It's what you know for sure that just </a:t>
            </a:r>
            <a:r>
              <a:rPr lang="en-US" sz="2000" dirty="0" err="1" smtClean="0"/>
              <a:t>ain't</a:t>
            </a:r>
            <a:r>
              <a:rPr lang="en-US" sz="2000" dirty="0" smtClean="0"/>
              <a:t> so.  </a:t>
            </a:r>
          </a:p>
          <a:p>
            <a:pPr algn="r"/>
            <a:r>
              <a:rPr lang="en-US" sz="2000" dirty="0" smtClean="0"/>
              <a:t>Mark Twain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C-mini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39933"/>
      </a:accent1>
      <a:accent2>
        <a:srgbClr val="FF3300"/>
      </a:accent2>
      <a:accent3>
        <a:srgbClr val="002E15"/>
      </a:accent3>
      <a:accent4>
        <a:srgbClr val="006600"/>
      </a:accent4>
      <a:accent5>
        <a:srgbClr val="474B78"/>
      </a:accent5>
      <a:accent6>
        <a:srgbClr val="339966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C-mini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339933"/>
    </a:accent1>
    <a:accent2>
      <a:srgbClr val="FF3300"/>
    </a:accent2>
    <a:accent3>
      <a:srgbClr val="002E15"/>
    </a:accent3>
    <a:accent4>
      <a:srgbClr val="006600"/>
    </a:accent4>
    <a:accent5>
      <a:srgbClr val="474B78"/>
    </a:accent5>
    <a:accent6>
      <a:srgbClr val="339966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8712</TotalTime>
  <Words>901</Words>
  <Application>Microsoft Macintosh PowerPoint</Application>
  <PresentationFormat>Overhead</PresentationFormat>
  <Paragraphs>141</Paragraphs>
  <Slides>19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Using Active Strategies to teach Climate Science </vt:lpstr>
      <vt:lpstr>Introductions</vt:lpstr>
      <vt:lpstr>Why are we here?</vt:lpstr>
      <vt:lpstr>Why are we here?</vt:lpstr>
      <vt:lpstr>Why use active strategies?</vt:lpstr>
      <vt:lpstr>How do you know what you know?</vt:lpstr>
      <vt:lpstr>What causes global warming?</vt:lpstr>
      <vt:lpstr>Amount CO2 in atmosphere?</vt:lpstr>
      <vt:lpstr>Sources of climate concepts </vt:lpstr>
      <vt:lpstr>Slide 10</vt:lpstr>
      <vt:lpstr>Why is active learning especially important for teaching climate science?</vt:lpstr>
      <vt:lpstr>Some specific active learning strategies</vt:lpstr>
      <vt:lpstr>Demos</vt:lpstr>
      <vt:lpstr>Report out</vt:lpstr>
      <vt:lpstr>Upcoming events</vt:lpstr>
      <vt:lpstr>Learn more here</vt:lpstr>
      <vt:lpstr>effective climate education</vt:lpstr>
      <vt:lpstr>Questions?</vt:lpstr>
      <vt:lpstr>Contact information</vt:lpstr>
    </vt:vector>
  </TitlesOfParts>
  <Company>CIRES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CIRES Outreach Program: Involving Research Scientists in K-12 Education</dc:title>
  <dc:creator>Susan Buhr</dc:creator>
  <cp:lastModifiedBy>Karen Kirk</cp:lastModifiedBy>
  <cp:revision>516</cp:revision>
  <cp:lastPrinted>2002-06-26T20:33:47Z</cp:lastPrinted>
  <dcterms:created xsi:type="dcterms:W3CDTF">2011-10-26T15:24:38Z</dcterms:created>
  <dcterms:modified xsi:type="dcterms:W3CDTF">2011-10-26T15:25:59Z</dcterms:modified>
</cp:coreProperties>
</file>