
<file path=[Content_Types].xml><?xml version="1.0" encoding="utf-8"?>
<Types xmlns="http://schemas.openxmlformats.org/package/2006/content-types">
  <Default Extension="pict" ContentType="image/pict"/>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slideLayouts/slideLayout17.xml" ContentType="application/vnd.openxmlformats-officedocument.presentationml.slideLayout+xml"/>
  <Default Extension="gif" ContentType="image/gif"/>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embeddings/Microsoft_Equation1.bin" ContentType="application/vnd.openxmlformats-officedocument.oleObject"/>
  <Default Extension="tiff" ContentType="image/tiff"/>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0" r:id="rId1"/>
  </p:sldMasterIdLst>
  <p:notesMasterIdLst>
    <p:notesMasterId r:id="rId15"/>
  </p:notesMasterIdLst>
  <p:handoutMasterIdLst>
    <p:handoutMasterId r:id="rId16"/>
  </p:handoutMasterIdLst>
  <p:sldIdLst>
    <p:sldId id="256" r:id="rId2"/>
    <p:sldId id="257" r:id="rId3"/>
    <p:sldId id="259" r:id="rId4"/>
    <p:sldId id="262" r:id="rId5"/>
    <p:sldId id="263" r:id="rId6"/>
    <p:sldId id="264" r:id="rId7"/>
    <p:sldId id="260" r:id="rId8"/>
    <p:sldId id="266" r:id="rId9"/>
    <p:sldId id="261" r:id="rId10"/>
    <p:sldId id="258" r:id="rId11"/>
    <p:sldId id="267" r:id="rId12"/>
    <p:sldId id="268"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1698" autoAdjust="0"/>
  </p:normalViewPr>
  <p:slideViewPr>
    <p:cSldViewPr snapToGrid="0" snapToObjects="1">
      <p:cViewPr varScale="1">
        <p:scale>
          <a:sx n="98" d="100"/>
          <a:sy n="98" d="100"/>
        </p:scale>
        <p:origin x="-110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ict"/><Relationship Id="rId2" Type="http://schemas.openxmlformats.org/officeDocument/2006/relationships/image" Target="../media/image9.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443F8E-0638-064F-AFAF-9C1B7FFFE45A}" type="datetimeFigureOut">
              <a:rPr lang="en-US" smtClean="0"/>
              <a:t>7/24/10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95BE85-4F78-7C4A-94E6-BAFE6063769B}"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66C4F-76B3-DE4A-AD57-2DDDDBAE6BEE}" type="datetimeFigureOut">
              <a:rPr lang="en-US" smtClean="0"/>
              <a:t>7/24/10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5FB62-877D-1D40-8A14-CE350ACA5E80}"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During El Niño (bottom panel of the schematic diagram), the trade winds relax in the central and western Pacific leading to a depression of the </a:t>
            </a:r>
            <a:r>
              <a:rPr lang="en-US" sz="1200" kern="1200" dirty="0" err="1" smtClean="0">
                <a:solidFill>
                  <a:schemeClr val="tx1"/>
                </a:solidFill>
                <a:latin typeface="+mn-lt"/>
                <a:ea typeface="+mn-ea"/>
                <a:cs typeface="+mn-cs"/>
              </a:rPr>
              <a:t>thermocline</a:t>
            </a:r>
            <a:r>
              <a:rPr lang="en-US" sz="1200" kern="1200" dirty="0" smtClean="0">
                <a:solidFill>
                  <a:schemeClr val="tx1"/>
                </a:solidFill>
                <a:latin typeface="+mn-lt"/>
                <a:ea typeface="+mn-ea"/>
                <a:cs typeface="+mn-cs"/>
              </a:rPr>
              <a:t> in the eastern Pacific, and an elevation of the </a:t>
            </a:r>
            <a:r>
              <a:rPr lang="en-US" sz="1200" kern="1200" dirty="0" err="1" smtClean="0">
                <a:solidFill>
                  <a:schemeClr val="tx1"/>
                </a:solidFill>
                <a:latin typeface="+mn-lt"/>
                <a:ea typeface="+mn-ea"/>
                <a:cs typeface="+mn-cs"/>
              </a:rPr>
              <a:t>thermocline</a:t>
            </a:r>
            <a:r>
              <a:rPr lang="en-US" sz="1200" kern="1200" dirty="0" smtClean="0">
                <a:solidFill>
                  <a:schemeClr val="tx1"/>
                </a:solidFill>
                <a:latin typeface="+mn-lt"/>
                <a:ea typeface="+mn-ea"/>
                <a:cs typeface="+mn-cs"/>
              </a:rPr>
              <a:t> in the west. The observations at 110W show, for example, that during 1982-1983, the 17-degree isotherm dropped to about 150m depth. This reduced the efficiency of upwelling to cool the </a:t>
            </a:r>
            <a:r>
              <a:rPr lang="en-US" sz="1200" kern="1200" dirty="0" err="1" smtClean="0">
                <a:solidFill>
                  <a:schemeClr val="tx1"/>
                </a:solidFill>
                <a:latin typeface="+mn-lt"/>
                <a:ea typeface="+mn-ea"/>
                <a:cs typeface="+mn-cs"/>
              </a:rPr>
              <a:t>suface</a:t>
            </a:r>
            <a:r>
              <a:rPr lang="en-US" sz="1200" kern="1200" dirty="0" smtClean="0">
                <a:solidFill>
                  <a:schemeClr val="tx1"/>
                </a:solidFill>
                <a:latin typeface="+mn-lt"/>
                <a:ea typeface="+mn-ea"/>
                <a:cs typeface="+mn-cs"/>
              </a:rPr>
              <a:t> and cut off the supply of nutrient rich </a:t>
            </a:r>
            <a:r>
              <a:rPr lang="en-US" sz="1200" kern="1200" dirty="0" err="1" smtClean="0">
                <a:solidFill>
                  <a:schemeClr val="tx1"/>
                </a:solidFill>
                <a:latin typeface="+mn-lt"/>
                <a:ea typeface="+mn-ea"/>
                <a:cs typeface="+mn-cs"/>
              </a:rPr>
              <a:t>thermocline</a:t>
            </a:r>
            <a:r>
              <a:rPr lang="en-US" sz="1200" kern="1200" dirty="0" smtClean="0">
                <a:solidFill>
                  <a:schemeClr val="tx1"/>
                </a:solidFill>
                <a:latin typeface="+mn-lt"/>
                <a:ea typeface="+mn-ea"/>
                <a:cs typeface="+mn-cs"/>
              </a:rPr>
              <a:t> water to the </a:t>
            </a:r>
            <a:r>
              <a:rPr lang="en-US" sz="1200" kern="1200" dirty="0" err="1" smtClean="0">
                <a:solidFill>
                  <a:schemeClr val="tx1"/>
                </a:solidFill>
                <a:latin typeface="+mn-lt"/>
                <a:ea typeface="+mn-ea"/>
                <a:cs typeface="+mn-cs"/>
              </a:rPr>
              <a:t>euphotic</a:t>
            </a:r>
            <a:r>
              <a:rPr lang="en-US" sz="1200" kern="1200" dirty="0" smtClean="0">
                <a:solidFill>
                  <a:schemeClr val="tx1"/>
                </a:solidFill>
                <a:latin typeface="+mn-lt"/>
                <a:ea typeface="+mn-ea"/>
                <a:cs typeface="+mn-cs"/>
              </a:rPr>
              <a:t> zone. The result was a rise in sea surface temperature and a drastic decline in primary productivity, the latter of which adversely affected higher </a:t>
            </a:r>
            <a:r>
              <a:rPr lang="en-US" sz="1200" kern="1200" dirty="0" err="1" smtClean="0">
                <a:solidFill>
                  <a:schemeClr val="tx1"/>
                </a:solidFill>
                <a:latin typeface="+mn-lt"/>
                <a:ea typeface="+mn-ea"/>
                <a:cs typeface="+mn-cs"/>
              </a:rPr>
              <a:t>trophic</a:t>
            </a:r>
            <a:r>
              <a:rPr lang="en-US" sz="1200" kern="1200" dirty="0" smtClean="0">
                <a:solidFill>
                  <a:schemeClr val="tx1"/>
                </a:solidFill>
                <a:latin typeface="+mn-lt"/>
                <a:ea typeface="+mn-ea"/>
                <a:cs typeface="+mn-cs"/>
              </a:rPr>
              <a:t> levels of the food chain, including commercial fisheries in this region. The weakening of easterly </a:t>
            </a:r>
            <a:r>
              <a:rPr lang="en-US" sz="1200" kern="1200" dirty="0" err="1" smtClean="0">
                <a:solidFill>
                  <a:schemeClr val="tx1"/>
                </a:solidFill>
                <a:latin typeface="+mn-lt"/>
                <a:ea typeface="+mn-ea"/>
                <a:cs typeface="+mn-cs"/>
              </a:rPr>
              <a:t>tradewinds</a:t>
            </a:r>
            <a:r>
              <a:rPr lang="en-US" sz="1200" kern="1200" dirty="0" smtClean="0">
                <a:solidFill>
                  <a:schemeClr val="tx1"/>
                </a:solidFill>
                <a:latin typeface="+mn-lt"/>
                <a:ea typeface="+mn-ea"/>
                <a:cs typeface="+mn-cs"/>
              </a:rPr>
              <a:t> during El Niño is evident in this figure as well. Rainfall follows the warm water eastward, with associated flooding in Peru and drought in Indonesia and Australia. The eastward displacement of the atmospheric heat source overlaying the warmest water results in large changes in the global atmospheric circulation, which in turn force changes in weather in regions far removed from the tropical Pacific.</a:t>
            </a:r>
            <a:endParaRPr lang="en-US" dirty="0"/>
          </a:p>
        </p:txBody>
      </p:sp>
      <p:sp>
        <p:nvSpPr>
          <p:cNvPr id="4" name="Slide Number Placeholder 3"/>
          <p:cNvSpPr>
            <a:spLocks noGrp="1"/>
          </p:cNvSpPr>
          <p:nvPr>
            <p:ph type="sldNum" sz="quarter" idx="10"/>
          </p:nvPr>
        </p:nvSpPr>
        <p:spPr/>
        <p:txBody>
          <a:bodyPr/>
          <a:lstStyle/>
          <a:p>
            <a:fld id="{CDE5FB62-877D-1D40-8A14-CE350ACA5E80}"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Pacific Ocean in early stages of a La Niña </a:t>
            </a:r>
            <a:r>
              <a:rPr lang="en-US" sz="1200" b="1" kern="1200" dirty="0" err="1" smtClean="0">
                <a:solidFill>
                  <a:schemeClr val="tx1"/>
                </a:solidFill>
                <a:latin typeface="+mn-lt"/>
                <a:ea typeface="+mn-ea"/>
                <a:cs typeface="+mn-cs"/>
              </a:rPr>
              <a:t>eventIssued</a:t>
            </a:r>
            <a:r>
              <a:rPr lang="en-US" sz="1200" b="1" kern="1200" dirty="0" smtClean="0">
                <a:solidFill>
                  <a:schemeClr val="tx1"/>
                </a:solidFill>
                <a:latin typeface="+mn-lt"/>
                <a:ea typeface="+mn-ea"/>
                <a:cs typeface="+mn-cs"/>
              </a:rPr>
              <a:t> on Wednesday 21 July 2010 | Product Code </a:t>
            </a:r>
            <a:r>
              <a:rPr lang="en-US" sz="1200" b="1" kern="1200" dirty="0" err="1" smtClean="0">
                <a:solidFill>
                  <a:schemeClr val="tx1"/>
                </a:solidFill>
                <a:latin typeface="+mn-lt"/>
                <a:ea typeface="+mn-ea"/>
                <a:cs typeface="+mn-cs"/>
              </a:rPr>
              <a:t>IDCKGEWWOOTropical</a:t>
            </a:r>
            <a:r>
              <a:rPr lang="en-US" sz="1200" b="1" kern="1200" dirty="0" smtClean="0">
                <a:solidFill>
                  <a:schemeClr val="tx1"/>
                </a:solidFill>
                <a:latin typeface="+mn-lt"/>
                <a:ea typeface="+mn-ea"/>
                <a:cs typeface="+mn-cs"/>
              </a:rPr>
              <a:t> Pacific Ocean temperatures continued to cool over the past fortnight, and are now approaching levels typical of a La Niña. Similarly, other ENSO indicators are also at or exceeding La Niña thresholds. As computer models predict the central Pacific will continue to cool over the coming months, it is now highly likely that the Pacific is in the early stages of a La Niña event, and that 2010 will be considered a La Niña </a:t>
            </a:r>
            <a:r>
              <a:rPr lang="en-US" sz="1200" b="1" kern="1200" dirty="0" err="1" smtClean="0">
                <a:solidFill>
                  <a:schemeClr val="tx1"/>
                </a:solidFill>
                <a:latin typeface="+mn-lt"/>
                <a:ea typeface="+mn-ea"/>
                <a:cs typeface="+mn-cs"/>
              </a:rPr>
              <a:t>year.Signs</a:t>
            </a:r>
            <a:r>
              <a:rPr lang="en-US" sz="1200" b="1" kern="1200" dirty="0" smtClean="0">
                <a:solidFill>
                  <a:schemeClr val="tx1"/>
                </a:solidFill>
                <a:latin typeface="+mn-lt"/>
                <a:ea typeface="+mn-ea"/>
                <a:cs typeface="+mn-cs"/>
              </a:rPr>
              <a:t> of an emerging La Niña event have been apparent in the equatorial Pacific for several months. Pacific Ocean temperatures have cooled steadily throughout the year and are now more than 1°C cooler than average in some areas on the equator. The Southern Oscillation Index (SOI) has increased in value and is currently around +14, trade winds continue to be stronger than average and cloudiness has remained suppressed over the central Pacific. All of these key indicators are at levels typical of the early stages of a La Niña </a:t>
            </a:r>
            <a:r>
              <a:rPr lang="en-US" sz="1200" b="1" kern="1200" dirty="0" err="1" smtClean="0">
                <a:solidFill>
                  <a:schemeClr val="tx1"/>
                </a:solidFill>
                <a:latin typeface="+mn-lt"/>
                <a:ea typeface="+mn-ea"/>
                <a:cs typeface="+mn-cs"/>
              </a:rPr>
              <a:t>event.La</a:t>
            </a:r>
            <a:r>
              <a:rPr lang="en-US" sz="1200" b="1" kern="1200" dirty="0" smtClean="0">
                <a:solidFill>
                  <a:schemeClr val="tx1"/>
                </a:solidFill>
                <a:latin typeface="+mn-lt"/>
                <a:ea typeface="+mn-ea"/>
                <a:cs typeface="+mn-cs"/>
              </a:rPr>
              <a:t> Niña periods are usually, but not always, associated with above normal rainfall during the second half of the year across large parts of Australia, most notably eastern and northern regions. Night time temperatures are typically warmer than average and Tropical Cyclone risk for northern Australia increases during the cyclone season (November-April).</a:t>
            </a:r>
            <a:endParaRPr lang="en-US" dirty="0"/>
          </a:p>
        </p:txBody>
      </p:sp>
      <p:sp>
        <p:nvSpPr>
          <p:cNvPr id="4" name="Slide Number Placeholder 3"/>
          <p:cNvSpPr>
            <a:spLocks noGrp="1"/>
          </p:cNvSpPr>
          <p:nvPr>
            <p:ph type="sldNum" sz="quarter" idx="10"/>
          </p:nvPr>
        </p:nvSpPr>
        <p:spPr/>
        <p:txBody>
          <a:bodyPr/>
          <a:lstStyle/>
          <a:p>
            <a:fld id="{CDE5FB62-877D-1D40-8A14-CE350ACA5E80}"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Chile tsunami</a:t>
            </a:r>
            <a:r>
              <a:rPr lang="en-US" baseline="0" dirty="0" smtClean="0"/>
              <a:t> recorded near Japan on DART station</a:t>
            </a:r>
            <a:endParaRPr lang="en-US" dirty="0"/>
          </a:p>
        </p:txBody>
      </p:sp>
      <p:sp>
        <p:nvSpPr>
          <p:cNvPr id="4" name="Slide Number Placeholder 3"/>
          <p:cNvSpPr>
            <a:spLocks noGrp="1"/>
          </p:cNvSpPr>
          <p:nvPr>
            <p:ph type="sldNum" sz="quarter" idx="10"/>
          </p:nvPr>
        </p:nvSpPr>
        <p:spPr/>
        <p:txBody>
          <a:bodyPr/>
          <a:lstStyle/>
          <a:p>
            <a:fld id="{CDE5FB62-877D-1D40-8A14-CE350ACA5E80}" type="slidenum">
              <a:rPr lang="en-US" smtClean="0"/>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From: http://</a:t>
            </a:r>
            <a:r>
              <a:rPr lang="en-US" sz="1200" kern="1200" dirty="0" err="1" smtClean="0">
                <a:solidFill>
                  <a:schemeClr val="tx1"/>
                </a:solidFill>
                <a:latin typeface="+mn-lt"/>
                <a:ea typeface="+mn-ea"/>
                <a:cs typeface="+mn-cs"/>
              </a:rPr>
              <a:t>www.seismo.ethz.ch/staff/stefan/volcanic.html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earth's crust is strongly heterogeneous at scales of 1 to 100 km. New results [</a:t>
            </a:r>
            <a:r>
              <a:rPr lang="en-US" sz="1200" i="1" kern="1200" dirty="0" err="1" smtClean="0">
                <a:solidFill>
                  <a:schemeClr val="tx1"/>
                </a:solidFill>
                <a:latin typeface="+mn-lt"/>
                <a:ea typeface="+mn-ea"/>
                <a:cs typeface="+mn-cs"/>
              </a:rPr>
              <a:t>Wiemer</a:t>
            </a:r>
            <a:r>
              <a:rPr lang="en-US" sz="1200" i="1" kern="1200" dirty="0" smtClean="0">
                <a:solidFill>
                  <a:schemeClr val="tx1"/>
                </a:solidFill>
                <a:latin typeface="+mn-lt"/>
                <a:ea typeface="+mn-ea"/>
                <a:cs typeface="+mn-cs"/>
              </a:rPr>
              <a:t> and Benoit, 1996; </a:t>
            </a:r>
            <a:r>
              <a:rPr lang="en-US" sz="1200" i="1" kern="1200" dirty="0" err="1" smtClean="0">
                <a:solidFill>
                  <a:schemeClr val="tx1"/>
                </a:solidFill>
                <a:latin typeface="+mn-lt"/>
                <a:ea typeface="+mn-ea"/>
                <a:cs typeface="+mn-cs"/>
              </a:rPr>
              <a:t>Wiemer</a:t>
            </a:r>
            <a:r>
              <a:rPr lang="en-US" sz="1200" i="1" kern="1200" dirty="0" smtClean="0">
                <a:solidFill>
                  <a:schemeClr val="tx1"/>
                </a:solidFill>
                <a:latin typeface="+mn-lt"/>
                <a:ea typeface="+mn-ea"/>
                <a:cs typeface="+mn-cs"/>
              </a:rPr>
              <a:t> and McNutt, 1997; </a:t>
            </a:r>
            <a:r>
              <a:rPr lang="en-US" sz="1200" i="1" kern="1200" dirty="0" err="1" smtClean="0">
                <a:solidFill>
                  <a:schemeClr val="tx1"/>
                </a:solidFill>
                <a:latin typeface="+mn-lt"/>
                <a:ea typeface="+mn-ea"/>
                <a:cs typeface="+mn-cs"/>
              </a:rPr>
              <a:t>Wiemer</a:t>
            </a:r>
            <a:r>
              <a:rPr lang="en-US" sz="1200" i="1" kern="1200" dirty="0" smtClean="0">
                <a:solidFill>
                  <a:schemeClr val="tx1"/>
                </a:solidFill>
                <a:latin typeface="+mn-lt"/>
                <a:ea typeface="+mn-ea"/>
                <a:cs typeface="+mn-cs"/>
              </a:rPr>
              <a:t> and Wyss, 1997] suggest that some of these heterogeneities can be mapped by variations in the frequency-magnitude distribution (FMD) of earthquakes. The equationlog</a:t>
            </a:r>
            <a:r>
              <a:rPr lang="en-US" sz="1200" i="1" kern="1200" baseline="-25000" dirty="0" smtClean="0">
                <a:solidFill>
                  <a:schemeClr val="tx1"/>
                </a:solidFill>
                <a:latin typeface="+mn-lt"/>
                <a:ea typeface="+mn-ea"/>
                <a:cs typeface="+mn-cs"/>
              </a:rPr>
              <a:t>10</a:t>
            </a:r>
            <a:r>
              <a:rPr lang="en-US" sz="1200" i="1" kern="1200" baseline="0" dirty="0" smtClean="0">
                <a:solidFill>
                  <a:schemeClr val="tx1"/>
                </a:solidFill>
                <a:latin typeface="+mn-lt"/>
                <a:ea typeface="+mn-ea"/>
                <a:cs typeface="+mn-cs"/>
              </a:rPr>
              <a:t>N = a - </a:t>
            </a:r>
            <a:r>
              <a:rPr lang="en-US" sz="1200" i="1" kern="1200" baseline="0" dirty="0" err="1" smtClean="0">
                <a:solidFill>
                  <a:schemeClr val="tx1"/>
                </a:solidFill>
                <a:latin typeface="+mn-lt"/>
                <a:ea typeface="+mn-ea"/>
                <a:cs typeface="+mn-cs"/>
              </a:rPr>
              <a:t>bM</a:t>
            </a:r>
            <a:r>
              <a:rPr lang="en-US" sz="1200" i="1" kern="1200" baseline="0" dirty="0" smtClean="0">
                <a:solidFill>
                  <a:schemeClr val="tx1"/>
                </a:solidFill>
                <a:latin typeface="+mn-lt"/>
                <a:ea typeface="+mn-ea"/>
                <a:cs typeface="+mn-cs"/>
              </a:rPr>
              <a:t> (1)[Ishimoto and Iida, 1939; Gutenberg and Richter, 1944], where N is the cumulative number of earthquakes having magnitudes larger and equal to M, and a and </a:t>
            </a:r>
            <a:r>
              <a:rPr lang="en-US" sz="1200" i="1" kern="1200" baseline="0" dirty="0" err="1" smtClean="0">
                <a:solidFill>
                  <a:schemeClr val="tx1"/>
                </a:solidFill>
                <a:latin typeface="+mn-lt"/>
                <a:ea typeface="+mn-ea"/>
                <a:cs typeface="+mn-cs"/>
              </a:rPr>
              <a:t>b</a:t>
            </a:r>
            <a:r>
              <a:rPr lang="en-US" sz="1200" i="1" kern="1200" baseline="0" dirty="0" smtClean="0">
                <a:solidFill>
                  <a:schemeClr val="tx1"/>
                </a:solidFill>
                <a:latin typeface="+mn-lt"/>
                <a:ea typeface="+mn-ea"/>
                <a:cs typeface="+mn-cs"/>
              </a:rPr>
              <a:t> are constants, describes the power law decay of frequency of occurrence with increasing magnitude. The </a:t>
            </a:r>
            <a:r>
              <a:rPr lang="en-US" sz="1200" i="1" kern="1200" baseline="0" dirty="0" err="1" smtClean="0">
                <a:solidFill>
                  <a:schemeClr val="tx1"/>
                </a:solidFill>
                <a:latin typeface="+mn-lt"/>
                <a:ea typeface="+mn-ea"/>
                <a:cs typeface="+mn-cs"/>
              </a:rPr>
              <a:t>b</a:t>
            </a:r>
            <a:r>
              <a:rPr lang="en-US" sz="1200" i="1" kern="1200" baseline="0" dirty="0" smtClean="0">
                <a:solidFill>
                  <a:schemeClr val="tx1"/>
                </a:solidFill>
                <a:latin typeface="+mn-lt"/>
                <a:ea typeface="+mn-ea"/>
                <a:cs typeface="+mn-cs"/>
              </a:rPr>
              <a:t>-value is the slope of the straight line that usually fits observed data well, and is inversely proportional to the mean magnitude </a:t>
            </a:r>
            <a:r>
              <a:rPr lang="en-US" sz="1200" b="1" i="1" kern="1200" baseline="0" dirty="0" err="1" smtClean="0">
                <a:solidFill>
                  <a:schemeClr val="tx1"/>
                </a:solidFill>
                <a:latin typeface="+mn-lt"/>
                <a:ea typeface="+mn-ea"/>
                <a:cs typeface="+mn-cs"/>
              </a:rPr>
              <a:t>m</a:t>
            </a:r>
            <a:r>
              <a:rPr lang="en-US" sz="1200" b="1" i="1" kern="1200" baseline="0" dirty="0" smtClean="0">
                <a:solidFill>
                  <a:schemeClr val="tx1"/>
                </a:solidFill>
                <a:latin typeface="+mn-lt"/>
                <a:ea typeface="+mn-ea"/>
                <a:cs typeface="+mn-cs"/>
              </a:rPr>
              <a:t>, given the minimum magnitude, </a:t>
            </a:r>
            <a:r>
              <a:rPr lang="en-US" sz="1200" b="1" i="1" kern="1200" baseline="0" dirty="0" err="1" smtClean="0">
                <a:solidFill>
                  <a:schemeClr val="tx1"/>
                </a:solidFill>
                <a:latin typeface="+mn-lt"/>
                <a:ea typeface="+mn-ea"/>
                <a:cs typeface="+mn-cs"/>
              </a:rPr>
              <a:t>M</a:t>
            </a:r>
            <a:r>
              <a:rPr lang="en-US" sz="1200" b="1" i="1" kern="1200" baseline="-25000" dirty="0" err="1" smtClean="0">
                <a:solidFill>
                  <a:schemeClr val="tx1"/>
                </a:solidFill>
                <a:latin typeface="+mn-lt"/>
                <a:ea typeface="+mn-ea"/>
                <a:cs typeface="+mn-cs"/>
              </a:rPr>
              <a:t>min</a:t>
            </a:r>
            <a:r>
              <a:rPr lang="en-US" sz="1200" b="1" i="1" kern="1200" baseline="0" dirty="0" smtClean="0">
                <a:solidFill>
                  <a:schemeClr val="tx1"/>
                </a:solidFill>
                <a:latin typeface="+mn-lt"/>
                <a:ea typeface="+mn-ea"/>
                <a:cs typeface="+mn-cs"/>
              </a:rPr>
              <a:t>, of the data </a:t>
            </a:r>
            <a:r>
              <a:rPr lang="en-US" sz="1200" b="1" i="1" kern="1200" baseline="0" dirty="0" err="1" smtClean="0">
                <a:solidFill>
                  <a:schemeClr val="tx1"/>
                </a:solidFill>
                <a:latin typeface="+mn-lt"/>
                <a:ea typeface="+mn-ea"/>
                <a:cs typeface="+mn-cs"/>
              </a:rPr>
              <a:t>setm</a:t>
            </a:r>
            <a:r>
              <a:rPr lang="en-US" sz="1200" b="1" i="1" kern="1200" baseline="0" dirty="0" smtClean="0">
                <a:solidFill>
                  <a:schemeClr val="tx1"/>
                </a:solidFill>
                <a:latin typeface="+mn-lt"/>
                <a:ea typeface="+mn-ea"/>
                <a:cs typeface="+mn-cs"/>
              </a:rPr>
              <a:t> = </a:t>
            </a:r>
            <a:r>
              <a:rPr lang="en-US" sz="1200" b="1" i="1" kern="1200" baseline="0" dirty="0" err="1" smtClean="0">
                <a:solidFill>
                  <a:schemeClr val="tx1"/>
                </a:solidFill>
                <a:latin typeface="+mn-lt"/>
                <a:ea typeface="+mn-ea"/>
                <a:cs typeface="+mn-cs"/>
              </a:rPr>
              <a:t>M</a:t>
            </a:r>
            <a:r>
              <a:rPr lang="en-US" sz="1200" b="1" i="1" kern="1200" baseline="-25000" dirty="0" err="1" smtClean="0">
                <a:solidFill>
                  <a:schemeClr val="tx1"/>
                </a:solidFill>
                <a:latin typeface="+mn-lt"/>
                <a:ea typeface="+mn-ea"/>
                <a:cs typeface="+mn-cs"/>
              </a:rPr>
              <a:t>min</a:t>
            </a:r>
            <a:r>
              <a:rPr lang="en-US" sz="1200" b="1" i="1" kern="1200" baseline="0" dirty="0" smtClean="0">
                <a:solidFill>
                  <a:schemeClr val="tx1"/>
                </a:solidFill>
                <a:latin typeface="+mn-lt"/>
                <a:ea typeface="+mn-ea"/>
                <a:cs typeface="+mn-cs"/>
              </a:rPr>
              <a:t> + 1/2.3b (2)[Utsu, 1965; Aki, 1965]. Thus, mapping the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 is equivalent to mapping the mean magnitude, i.e. the mean crack </a:t>
            </a:r>
            <a:r>
              <a:rPr lang="en-US" sz="1200" b="1" i="1" kern="1200" baseline="0" dirty="0" err="1" smtClean="0">
                <a:solidFill>
                  <a:schemeClr val="tx1"/>
                </a:solidFill>
                <a:latin typeface="+mn-lt"/>
                <a:ea typeface="+mn-ea"/>
                <a:cs typeface="+mn-cs"/>
              </a:rPr>
              <a:t>length.The</a:t>
            </a:r>
            <a:r>
              <a:rPr lang="en-US" sz="1200" b="1" i="1" kern="1200" baseline="0" dirty="0" smtClean="0">
                <a:solidFill>
                  <a:schemeClr val="tx1"/>
                </a:solidFill>
                <a:latin typeface="+mn-lt"/>
                <a:ea typeface="+mn-ea"/>
                <a:cs typeface="+mn-cs"/>
              </a:rPr>
              <a:t> gridding technique we use [</a:t>
            </a:r>
            <a:r>
              <a:rPr lang="en-US" sz="1200" b="1" i="1" kern="1200" baseline="0" dirty="0" err="1" smtClean="0">
                <a:solidFill>
                  <a:schemeClr val="tx1"/>
                </a:solidFill>
                <a:latin typeface="+mn-lt"/>
                <a:ea typeface="+mn-ea"/>
                <a:cs typeface="+mn-cs"/>
              </a:rPr>
              <a:t>Wiemer</a:t>
            </a:r>
            <a:r>
              <a:rPr lang="en-US" sz="1200" b="1" i="1" kern="1200" baseline="0" dirty="0" smtClean="0">
                <a:solidFill>
                  <a:schemeClr val="tx1"/>
                </a:solidFill>
                <a:latin typeface="+mn-lt"/>
                <a:ea typeface="+mn-ea"/>
                <a:cs typeface="+mn-cs"/>
              </a:rPr>
              <a:t>, 1996] constructs high resolution images of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 distributions as a function of space, in map and in cross section views. In subduction zones, </a:t>
            </a:r>
            <a:r>
              <a:rPr lang="en-US" sz="1200" b="1" i="1" kern="1200" baseline="0" dirty="0" err="1" smtClean="0">
                <a:solidFill>
                  <a:schemeClr val="tx1"/>
                </a:solidFill>
                <a:latin typeface="+mn-lt"/>
                <a:ea typeface="+mn-ea"/>
                <a:cs typeface="+mn-cs"/>
              </a:rPr>
              <a:t>Wiemer</a:t>
            </a:r>
            <a:r>
              <a:rPr lang="en-US" sz="1200" b="1" i="1" kern="1200" baseline="0" dirty="0" smtClean="0">
                <a:solidFill>
                  <a:schemeClr val="tx1"/>
                </a:solidFill>
                <a:latin typeface="+mn-lt"/>
                <a:ea typeface="+mn-ea"/>
                <a:cs typeface="+mn-cs"/>
              </a:rPr>
              <a:t> and Benoit [1996] found anomalously high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-values in the upper part of the deep seismic zone beneath the volcanic arc. Along fault zones, anomalously low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-values seem to correlate with asperities [</a:t>
            </a:r>
            <a:r>
              <a:rPr lang="en-US" sz="1200" b="1" i="1" kern="1200" baseline="0" dirty="0" err="1" smtClean="0">
                <a:solidFill>
                  <a:schemeClr val="tx1"/>
                </a:solidFill>
                <a:latin typeface="+mn-lt"/>
                <a:ea typeface="+mn-ea"/>
                <a:cs typeface="+mn-cs"/>
              </a:rPr>
              <a:t>Wiemer</a:t>
            </a:r>
            <a:r>
              <a:rPr lang="en-US" sz="1200" b="1" i="1" kern="1200" baseline="0" dirty="0" smtClean="0">
                <a:solidFill>
                  <a:schemeClr val="tx1"/>
                </a:solidFill>
                <a:latin typeface="+mn-lt"/>
                <a:ea typeface="+mn-ea"/>
                <a:cs typeface="+mn-cs"/>
              </a:rPr>
              <a:t> and Wyss, 1997], whereas creeping segments of the fault commonly show high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 [</a:t>
            </a:r>
            <a:r>
              <a:rPr lang="en-US" sz="1200" b="1" i="1" kern="1200" baseline="0" dirty="0" err="1" smtClean="0">
                <a:solidFill>
                  <a:schemeClr val="tx1"/>
                </a:solidFill>
                <a:latin typeface="+mn-lt"/>
                <a:ea typeface="+mn-ea"/>
                <a:cs typeface="+mn-cs"/>
              </a:rPr>
              <a:t>Amelung</a:t>
            </a:r>
            <a:r>
              <a:rPr lang="en-US" sz="1200" b="1" i="1" kern="1200" baseline="0" dirty="0" smtClean="0">
                <a:solidFill>
                  <a:schemeClr val="tx1"/>
                </a:solidFill>
                <a:latin typeface="+mn-lt"/>
                <a:ea typeface="+mn-ea"/>
                <a:cs typeface="+mn-cs"/>
              </a:rPr>
              <a:t> and King, 1996; </a:t>
            </a:r>
            <a:r>
              <a:rPr lang="en-US" sz="1200" b="1" i="1" kern="1200" baseline="0" dirty="0" err="1" smtClean="0">
                <a:solidFill>
                  <a:schemeClr val="tx1"/>
                </a:solidFill>
                <a:latin typeface="+mn-lt"/>
                <a:ea typeface="+mn-ea"/>
                <a:cs typeface="+mn-cs"/>
              </a:rPr>
              <a:t>Wiemer</a:t>
            </a:r>
            <a:r>
              <a:rPr lang="en-US" sz="1200" b="1" i="1" kern="1200" baseline="0" dirty="0" smtClean="0">
                <a:solidFill>
                  <a:schemeClr val="tx1"/>
                </a:solidFill>
                <a:latin typeface="+mn-lt"/>
                <a:ea typeface="+mn-ea"/>
                <a:cs typeface="+mn-cs"/>
              </a:rPr>
              <a:t> and Wyss, 1997]. The subject of this paper is the correlation of anomalously high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-values with active magma chambers, an observation documented thus far for Mount St. Helens [</a:t>
            </a:r>
            <a:r>
              <a:rPr lang="en-US" sz="1200" b="1" i="1" kern="1200" baseline="0" dirty="0" err="1" smtClean="0">
                <a:solidFill>
                  <a:schemeClr val="tx1"/>
                </a:solidFill>
                <a:latin typeface="+mn-lt"/>
                <a:ea typeface="+mn-ea"/>
                <a:cs typeface="+mn-cs"/>
              </a:rPr>
              <a:t>Wiemer</a:t>
            </a:r>
            <a:r>
              <a:rPr lang="en-US" sz="1200" b="1" i="1" kern="1200" baseline="0" dirty="0" smtClean="0">
                <a:solidFill>
                  <a:schemeClr val="tx1"/>
                </a:solidFill>
                <a:latin typeface="+mn-lt"/>
                <a:ea typeface="+mn-ea"/>
                <a:cs typeface="+mn-cs"/>
              </a:rPr>
              <a:t> and McNutt, 1996].It is generally believed that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 does not vary much from its usual value of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 = 1 [e.g. Froehlich and Davis., 1994], except for volcanic areas where high values, up to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 = 2, are commonly reported [e.g. Warren and Latham, 1970]. However, in all </a:t>
            </a:r>
            <a:r>
              <a:rPr lang="en-US" sz="1200" b="1" i="1" kern="1200" baseline="0" dirty="0" err="1" smtClean="0">
                <a:solidFill>
                  <a:schemeClr val="tx1"/>
                </a:solidFill>
                <a:latin typeface="+mn-lt"/>
                <a:ea typeface="+mn-ea"/>
                <a:cs typeface="+mn-cs"/>
              </a:rPr>
              <a:t>seismogenic</a:t>
            </a:r>
            <a:r>
              <a:rPr lang="en-US" sz="1200" b="1" i="1" kern="1200" baseline="0" dirty="0" smtClean="0">
                <a:solidFill>
                  <a:schemeClr val="tx1"/>
                </a:solidFill>
                <a:latin typeface="+mn-lt"/>
                <a:ea typeface="+mn-ea"/>
                <a:cs typeface="+mn-cs"/>
              </a:rPr>
              <a:t> areas where we mapped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-values, we found a great deal of statistically significant variation. In volcanic areas, most of the crust shows normal or even low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-values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&lt;1), with rather small volumes of anomalously high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-values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&gt;1.3). We believe that the ubiquitous observation of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 1 results from mixing crustal volumes with low and high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-values. By mapping the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-values in detail on a fine scale, we recover the information contained in the variation of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 or the mean earthquake size, as a function of </a:t>
            </a:r>
            <a:r>
              <a:rPr lang="en-US" sz="1200" b="1" i="1" kern="1200" baseline="0" dirty="0" err="1" smtClean="0">
                <a:solidFill>
                  <a:schemeClr val="tx1"/>
                </a:solidFill>
                <a:latin typeface="+mn-lt"/>
                <a:ea typeface="+mn-ea"/>
                <a:cs typeface="+mn-cs"/>
              </a:rPr>
              <a:t>space.Factors</a:t>
            </a:r>
            <a:r>
              <a:rPr lang="en-US" sz="1200" b="1" i="1" kern="1200" baseline="0" dirty="0" smtClean="0">
                <a:solidFill>
                  <a:schemeClr val="tx1"/>
                </a:solidFill>
                <a:latin typeface="+mn-lt"/>
                <a:ea typeface="+mn-ea"/>
                <a:cs typeface="+mn-cs"/>
              </a:rPr>
              <a:t> that can cause perturbations of the normal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 are the following. Increased material heterogeneity results in high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-values [Mogi, 1962]. An increase in applied shear stress [</a:t>
            </a:r>
            <a:r>
              <a:rPr lang="en-US" sz="1200" b="1" i="1" kern="1200" baseline="0" dirty="0" err="1" smtClean="0">
                <a:solidFill>
                  <a:schemeClr val="tx1"/>
                </a:solidFill>
                <a:latin typeface="+mn-lt"/>
                <a:ea typeface="+mn-ea"/>
                <a:cs typeface="+mn-cs"/>
              </a:rPr>
              <a:t>Scholz</a:t>
            </a:r>
            <a:r>
              <a:rPr lang="en-US" sz="1200" b="1" i="1" kern="1200" baseline="0" dirty="0" smtClean="0">
                <a:solidFill>
                  <a:schemeClr val="tx1"/>
                </a:solidFill>
                <a:latin typeface="+mn-lt"/>
                <a:ea typeface="+mn-ea"/>
                <a:cs typeface="+mn-cs"/>
              </a:rPr>
              <a:t>, 1968; </a:t>
            </a:r>
            <a:r>
              <a:rPr lang="en-US" sz="1200" b="1" i="1" kern="1200" baseline="0" dirty="0" err="1" smtClean="0">
                <a:solidFill>
                  <a:schemeClr val="tx1"/>
                </a:solidFill>
                <a:latin typeface="+mn-lt"/>
                <a:ea typeface="+mn-ea"/>
                <a:cs typeface="+mn-cs"/>
              </a:rPr>
              <a:t>Urbancic</a:t>
            </a:r>
            <a:r>
              <a:rPr lang="en-US" sz="1200" b="1" i="1" kern="1200" baseline="0" dirty="0" smtClean="0">
                <a:solidFill>
                  <a:schemeClr val="tx1"/>
                </a:solidFill>
                <a:latin typeface="+mn-lt"/>
                <a:ea typeface="+mn-ea"/>
                <a:cs typeface="+mn-cs"/>
              </a:rPr>
              <a:t> et al., 1992], or an increase in effective stress [Wyss, 1973] decreases the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 Also, an increase in the thermal gradient causes an increase in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 [Warren and Latham, 1970]. Thus, it may not always be clear which of these factors causes an observed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 anomaly, unless other clues are available. Therefore, we seek to compare </a:t>
            </a:r>
            <a:r>
              <a:rPr lang="en-US" sz="1200" b="1" i="1" kern="1200" baseline="0" dirty="0" err="1" smtClean="0">
                <a:solidFill>
                  <a:schemeClr val="tx1"/>
                </a:solidFill>
                <a:latin typeface="+mn-lt"/>
                <a:ea typeface="+mn-ea"/>
                <a:cs typeface="+mn-cs"/>
              </a:rPr>
              <a:t>b</a:t>
            </a:r>
            <a:r>
              <a:rPr lang="en-US" sz="1200" b="1" i="1" kern="1200" baseline="0" dirty="0" smtClean="0">
                <a:solidFill>
                  <a:schemeClr val="tx1"/>
                </a:solidFill>
                <a:latin typeface="+mn-lt"/>
                <a:ea typeface="+mn-ea"/>
                <a:cs typeface="+mn-cs"/>
              </a:rPr>
              <a:t>-value anomalies to other known parameters of the crust, with the aim of developing evidence for the cause of the anomaly. </a:t>
            </a:r>
            <a:endParaRPr lang="en-US" dirty="0"/>
          </a:p>
        </p:txBody>
      </p:sp>
      <p:sp>
        <p:nvSpPr>
          <p:cNvPr id="4" name="Slide Number Placeholder 3"/>
          <p:cNvSpPr>
            <a:spLocks noGrp="1"/>
          </p:cNvSpPr>
          <p:nvPr>
            <p:ph type="sldNum" sz="quarter" idx="10"/>
          </p:nvPr>
        </p:nvSpPr>
        <p:spPr/>
        <p:txBody>
          <a:bodyPr/>
          <a:lstStyle/>
          <a:p>
            <a:fld id="{CDE5FB62-877D-1D40-8A14-CE350ACA5E80}"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685800" y="914400"/>
            <a:ext cx="7772400" cy="1143000"/>
          </a:xfrm>
        </p:spPr>
        <p:txBody>
          <a:bodyPr/>
          <a:lstStyle>
            <a:lvl1pPr>
              <a:defRPr sz="3200"/>
            </a:lvl1pPr>
          </a:lstStyle>
          <a:p>
            <a:r>
              <a:rPr lang="en-US" smtClean="0"/>
              <a:t>Click to edit Master title style</a:t>
            </a:r>
            <a:endParaRPr lang="en-US"/>
          </a:p>
        </p:txBody>
      </p:sp>
      <p:sp>
        <p:nvSpPr>
          <p:cNvPr id="252931" name="Rectangle 3"/>
          <p:cNvSpPr>
            <a:spLocks noGrp="1" noChangeArrowheads="1"/>
          </p:cNvSpPr>
          <p:nvPr>
            <p:ph type="subTitle" idx="1"/>
          </p:nvPr>
        </p:nvSpPr>
        <p:spPr>
          <a:xfrm>
            <a:off x="1371600" y="4800600"/>
            <a:ext cx="6400800" cy="990600"/>
          </a:xfrm>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r>
              <a:rPr lang="en-US" smtClean="0"/>
              <a:t>7/27/10</a:t>
            </a:r>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533400"/>
            <a:ext cx="20002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0"/>
            <a:ext cx="58483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r>
              <a:rPr lang="en-US" smtClean="0"/>
              <a:t>7/27/10</a:t>
            </a:r>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9243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600200"/>
            <a:ext cx="39243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304800"/>
          </a:xfrm>
        </p:spPr>
        <p:txBody>
          <a:bodyPr/>
          <a:lstStyle>
            <a:lvl1pPr>
              <a:defRPr smtClean="0"/>
            </a:lvl1pPr>
          </a:lstStyle>
          <a:p>
            <a:r>
              <a:rPr lang="en-US" smtClean="0"/>
              <a:t>7/27/10</a:t>
            </a:r>
            <a:endParaRPr lang="en-US"/>
          </a:p>
        </p:txBody>
      </p:sp>
      <p:sp>
        <p:nvSpPr>
          <p:cNvPr id="6" name="Footer Placeholder 5"/>
          <p:cNvSpPr>
            <a:spLocks noGrp="1"/>
          </p:cNvSpPr>
          <p:nvPr>
            <p:ph type="ftr" sz="quarter" idx="11"/>
          </p:nvPr>
        </p:nvSpPr>
        <p:spPr>
          <a:xfrm>
            <a:off x="3124200" y="6553200"/>
            <a:ext cx="2895600" cy="304800"/>
          </a:xfrm>
        </p:spPr>
        <p:txBody>
          <a:bodyPr/>
          <a:lstStyle>
            <a:lvl1pPr>
              <a:defRPr smtClean="0"/>
            </a:lvl1pPr>
          </a:lstStyle>
          <a:p>
            <a:endParaRPr lang="en-US"/>
          </a:p>
        </p:txBody>
      </p:sp>
      <p:sp>
        <p:nvSpPr>
          <p:cNvPr id="7" name="Slide Number Placeholder 6"/>
          <p:cNvSpPr>
            <a:spLocks noGrp="1"/>
          </p:cNvSpPr>
          <p:nvPr>
            <p:ph type="sldNum" sz="quarter" idx="12"/>
          </p:nvPr>
        </p:nvSpPr>
        <p:spPr>
          <a:xfrm>
            <a:off x="6553200" y="6629400"/>
            <a:ext cx="1905000" cy="228600"/>
          </a:xfrm>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8001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4076700"/>
            <a:ext cx="80010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304800"/>
          </a:xfrm>
        </p:spPr>
        <p:txBody>
          <a:bodyPr/>
          <a:lstStyle>
            <a:lvl1pPr>
              <a:defRPr smtClean="0"/>
            </a:lvl1pPr>
          </a:lstStyle>
          <a:p>
            <a:r>
              <a:rPr lang="en-US" smtClean="0"/>
              <a:t>7/27/10</a:t>
            </a:r>
            <a:endParaRPr lang="en-US"/>
          </a:p>
        </p:txBody>
      </p:sp>
      <p:sp>
        <p:nvSpPr>
          <p:cNvPr id="6" name="Footer Placeholder 5"/>
          <p:cNvSpPr>
            <a:spLocks noGrp="1"/>
          </p:cNvSpPr>
          <p:nvPr>
            <p:ph type="ftr" sz="quarter" idx="11"/>
          </p:nvPr>
        </p:nvSpPr>
        <p:spPr>
          <a:xfrm>
            <a:off x="3124200" y="6553200"/>
            <a:ext cx="2895600" cy="304800"/>
          </a:xfrm>
        </p:spPr>
        <p:txBody>
          <a:bodyPr/>
          <a:lstStyle>
            <a:lvl1pPr>
              <a:defRPr smtClean="0"/>
            </a:lvl1pPr>
          </a:lstStyle>
          <a:p>
            <a:endParaRPr lang="en-US"/>
          </a:p>
        </p:txBody>
      </p:sp>
      <p:sp>
        <p:nvSpPr>
          <p:cNvPr id="7" name="Slide Number Placeholder 6"/>
          <p:cNvSpPr>
            <a:spLocks noGrp="1"/>
          </p:cNvSpPr>
          <p:nvPr>
            <p:ph type="sldNum" sz="quarter" idx="12"/>
          </p:nvPr>
        </p:nvSpPr>
        <p:spPr>
          <a:xfrm>
            <a:off x="6553200" y="6629400"/>
            <a:ext cx="1905000" cy="228600"/>
          </a:xfrm>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9243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600200"/>
            <a:ext cx="39243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76700"/>
            <a:ext cx="39243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553200"/>
            <a:ext cx="1905000" cy="304800"/>
          </a:xfrm>
        </p:spPr>
        <p:txBody>
          <a:bodyPr/>
          <a:lstStyle>
            <a:lvl1pPr>
              <a:defRPr smtClean="0"/>
            </a:lvl1pPr>
          </a:lstStyle>
          <a:p>
            <a:r>
              <a:rPr lang="en-US" smtClean="0"/>
              <a:t>7/27/10</a:t>
            </a:r>
            <a:endParaRPr lang="en-US"/>
          </a:p>
        </p:txBody>
      </p:sp>
      <p:sp>
        <p:nvSpPr>
          <p:cNvPr id="7" name="Footer Placeholder 6"/>
          <p:cNvSpPr>
            <a:spLocks noGrp="1"/>
          </p:cNvSpPr>
          <p:nvPr>
            <p:ph type="ftr" sz="quarter" idx="11"/>
          </p:nvPr>
        </p:nvSpPr>
        <p:spPr>
          <a:xfrm>
            <a:off x="3124200" y="6553200"/>
            <a:ext cx="2895600" cy="304800"/>
          </a:xfrm>
        </p:spPr>
        <p:txBody>
          <a:bodyPr/>
          <a:lstStyle>
            <a:lvl1pPr>
              <a:defRPr smtClean="0"/>
            </a:lvl1pPr>
          </a:lstStyle>
          <a:p>
            <a:endParaRPr lang="en-US"/>
          </a:p>
        </p:txBody>
      </p:sp>
      <p:sp>
        <p:nvSpPr>
          <p:cNvPr id="8" name="Slide Number Placeholder 7"/>
          <p:cNvSpPr>
            <a:spLocks noGrp="1"/>
          </p:cNvSpPr>
          <p:nvPr>
            <p:ph type="sldNum" sz="quarter" idx="12"/>
          </p:nvPr>
        </p:nvSpPr>
        <p:spPr>
          <a:xfrm>
            <a:off x="6553200" y="6629400"/>
            <a:ext cx="1905000" cy="228600"/>
          </a:xfrm>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990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39243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4076700"/>
            <a:ext cx="39243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86300" y="1600200"/>
            <a:ext cx="39243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553200"/>
            <a:ext cx="1905000" cy="304800"/>
          </a:xfrm>
        </p:spPr>
        <p:txBody>
          <a:bodyPr/>
          <a:lstStyle>
            <a:lvl1pPr>
              <a:defRPr smtClean="0"/>
            </a:lvl1pPr>
          </a:lstStyle>
          <a:p>
            <a:r>
              <a:rPr lang="en-US" smtClean="0"/>
              <a:t>7/27/10</a:t>
            </a:r>
            <a:endParaRPr lang="en-US"/>
          </a:p>
        </p:txBody>
      </p:sp>
      <p:sp>
        <p:nvSpPr>
          <p:cNvPr id="7" name="Footer Placeholder 6"/>
          <p:cNvSpPr>
            <a:spLocks noGrp="1"/>
          </p:cNvSpPr>
          <p:nvPr>
            <p:ph type="ftr" sz="quarter" idx="11"/>
          </p:nvPr>
        </p:nvSpPr>
        <p:spPr>
          <a:xfrm>
            <a:off x="3124200" y="6553200"/>
            <a:ext cx="2895600" cy="304800"/>
          </a:xfrm>
        </p:spPr>
        <p:txBody>
          <a:bodyPr/>
          <a:lstStyle>
            <a:lvl1pPr>
              <a:defRPr smtClean="0"/>
            </a:lvl1pPr>
          </a:lstStyle>
          <a:p>
            <a:endParaRPr lang="en-US"/>
          </a:p>
        </p:txBody>
      </p:sp>
      <p:sp>
        <p:nvSpPr>
          <p:cNvPr id="8" name="Slide Number Placeholder 7"/>
          <p:cNvSpPr>
            <a:spLocks noGrp="1"/>
          </p:cNvSpPr>
          <p:nvPr>
            <p:ph type="sldNum" sz="quarter" idx="12"/>
          </p:nvPr>
        </p:nvSpPr>
        <p:spPr>
          <a:xfrm>
            <a:off x="6553200" y="6629400"/>
            <a:ext cx="1905000" cy="228600"/>
          </a:xfrm>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533400"/>
            <a:ext cx="80010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553200"/>
            <a:ext cx="1905000" cy="304800"/>
          </a:xfrm>
        </p:spPr>
        <p:txBody>
          <a:bodyPr/>
          <a:lstStyle>
            <a:lvl1pPr>
              <a:defRPr smtClean="0"/>
            </a:lvl1pPr>
          </a:lstStyle>
          <a:p>
            <a:r>
              <a:rPr lang="en-US" smtClean="0"/>
              <a:t>7/27/10</a:t>
            </a:r>
            <a:endParaRPr lang="en-US"/>
          </a:p>
        </p:txBody>
      </p:sp>
      <p:sp>
        <p:nvSpPr>
          <p:cNvPr id="4" name="Footer Placeholder 3"/>
          <p:cNvSpPr>
            <a:spLocks noGrp="1"/>
          </p:cNvSpPr>
          <p:nvPr>
            <p:ph type="ftr" sz="quarter" idx="11"/>
          </p:nvPr>
        </p:nvSpPr>
        <p:spPr>
          <a:xfrm>
            <a:off x="3124200" y="6553200"/>
            <a:ext cx="2895600" cy="304800"/>
          </a:xfrm>
        </p:spPr>
        <p:txBody>
          <a:bodyPr/>
          <a:lstStyle>
            <a:lvl1pPr>
              <a:defRPr smtClean="0"/>
            </a:lvl1pPr>
          </a:lstStyle>
          <a:p>
            <a:endParaRPr lang="en-US"/>
          </a:p>
        </p:txBody>
      </p:sp>
      <p:sp>
        <p:nvSpPr>
          <p:cNvPr id="5" name="Slide Number Placeholder 4"/>
          <p:cNvSpPr>
            <a:spLocks noGrp="1"/>
          </p:cNvSpPr>
          <p:nvPr>
            <p:ph type="sldNum" sz="quarter" idx="12"/>
          </p:nvPr>
        </p:nvSpPr>
        <p:spPr>
          <a:xfrm>
            <a:off x="6553200" y="6629400"/>
            <a:ext cx="1905000" cy="228600"/>
          </a:xfrm>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9243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39243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304800"/>
          </a:xfrm>
        </p:spPr>
        <p:txBody>
          <a:bodyPr/>
          <a:lstStyle>
            <a:lvl1pPr>
              <a:defRPr smtClean="0"/>
            </a:lvl1pPr>
          </a:lstStyle>
          <a:p>
            <a:r>
              <a:rPr lang="en-US" smtClean="0"/>
              <a:t>7/27/10</a:t>
            </a:r>
            <a:endParaRPr lang="en-US"/>
          </a:p>
        </p:txBody>
      </p:sp>
      <p:sp>
        <p:nvSpPr>
          <p:cNvPr id="6" name="Footer Placeholder 5"/>
          <p:cNvSpPr>
            <a:spLocks noGrp="1"/>
          </p:cNvSpPr>
          <p:nvPr>
            <p:ph type="ftr" sz="quarter" idx="11"/>
          </p:nvPr>
        </p:nvSpPr>
        <p:spPr>
          <a:xfrm>
            <a:off x="3124200" y="6553200"/>
            <a:ext cx="2895600" cy="304800"/>
          </a:xfrm>
        </p:spPr>
        <p:txBody>
          <a:bodyPr/>
          <a:lstStyle>
            <a:lvl1pPr>
              <a:defRPr smtClean="0"/>
            </a:lvl1pPr>
          </a:lstStyle>
          <a:p>
            <a:endParaRPr lang="en-US"/>
          </a:p>
        </p:txBody>
      </p:sp>
      <p:sp>
        <p:nvSpPr>
          <p:cNvPr id="7" name="Slide Number Placeholder 6"/>
          <p:cNvSpPr>
            <a:spLocks noGrp="1"/>
          </p:cNvSpPr>
          <p:nvPr>
            <p:ph type="sldNum" sz="quarter" idx="12"/>
          </p:nvPr>
        </p:nvSpPr>
        <p:spPr>
          <a:xfrm>
            <a:off x="6553200" y="6629400"/>
            <a:ext cx="1905000" cy="228600"/>
          </a:xfrm>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9243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86300" y="1600200"/>
            <a:ext cx="3924300" cy="4800600"/>
          </a:xfrm>
        </p:spPr>
        <p:txBody>
          <a:bodyPr/>
          <a:lstStyle/>
          <a:p>
            <a:r>
              <a:rPr lang="en-US" smtClean="0"/>
              <a:t>Click icon to add media</a:t>
            </a:r>
            <a:endParaRPr lang="en-US"/>
          </a:p>
        </p:txBody>
      </p:sp>
      <p:sp>
        <p:nvSpPr>
          <p:cNvPr id="5" name="Date Placeholder 4"/>
          <p:cNvSpPr>
            <a:spLocks noGrp="1"/>
          </p:cNvSpPr>
          <p:nvPr>
            <p:ph type="dt" sz="half" idx="10"/>
          </p:nvPr>
        </p:nvSpPr>
        <p:spPr>
          <a:xfrm>
            <a:off x="685800" y="6553200"/>
            <a:ext cx="1905000" cy="304800"/>
          </a:xfrm>
        </p:spPr>
        <p:txBody>
          <a:bodyPr/>
          <a:lstStyle>
            <a:lvl1pPr>
              <a:defRPr smtClean="0"/>
            </a:lvl1pPr>
          </a:lstStyle>
          <a:p>
            <a:r>
              <a:rPr lang="en-US" smtClean="0"/>
              <a:t>7/27/10</a:t>
            </a:r>
            <a:endParaRPr lang="en-US"/>
          </a:p>
        </p:txBody>
      </p:sp>
      <p:sp>
        <p:nvSpPr>
          <p:cNvPr id="6" name="Footer Placeholder 5"/>
          <p:cNvSpPr>
            <a:spLocks noGrp="1"/>
          </p:cNvSpPr>
          <p:nvPr>
            <p:ph type="ftr" sz="quarter" idx="11"/>
          </p:nvPr>
        </p:nvSpPr>
        <p:spPr>
          <a:xfrm>
            <a:off x="3124200" y="6553200"/>
            <a:ext cx="2895600" cy="304800"/>
          </a:xfrm>
        </p:spPr>
        <p:txBody>
          <a:bodyPr/>
          <a:lstStyle>
            <a:lvl1pPr>
              <a:defRPr smtClean="0"/>
            </a:lvl1pPr>
          </a:lstStyle>
          <a:p>
            <a:endParaRPr lang="en-US"/>
          </a:p>
        </p:txBody>
      </p:sp>
      <p:sp>
        <p:nvSpPr>
          <p:cNvPr id="7" name="Slide Number Placeholder 6"/>
          <p:cNvSpPr>
            <a:spLocks noGrp="1"/>
          </p:cNvSpPr>
          <p:nvPr>
            <p:ph type="sldNum" sz="quarter" idx="12"/>
          </p:nvPr>
        </p:nvSpPr>
        <p:spPr>
          <a:xfrm>
            <a:off x="6553200" y="6629400"/>
            <a:ext cx="1905000" cy="228600"/>
          </a:xfrm>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9906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09600" y="1600200"/>
            <a:ext cx="3924300" cy="4800600"/>
          </a:xfrm>
        </p:spPr>
        <p:txBody>
          <a:bodyPr/>
          <a:lstStyle/>
          <a:p>
            <a:r>
              <a:rPr lang="en-US" smtClean="0"/>
              <a:t>Click icon to add media</a:t>
            </a:r>
            <a:endParaRPr lang="en-US"/>
          </a:p>
        </p:txBody>
      </p:sp>
      <p:sp>
        <p:nvSpPr>
          <p:cNvPr id="4" name="Text Placeholder 3"/>
          <p:cNvSpPr>
            <a:spLocks noGrp="1"/>
          </p:cNvSpPr>
          <p:nvPr>
            <p:ph type="body" sz="half" idx="2"/>
          </p:nvPr>
        </p:nvSpPr>
        <p:spPr>
          <a:xfrm>
            <a:off x="4686300" y="1600200"/>
            <a:ext cx="39243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304800"/>
          </a:xfrm>
        </p:spPr>
        <p:txBody>
          <a:bodyPr/>
          <a:lstStyle>
            <a:lvl1pPr>
              <a:defRPr smtClean="0"/>
            </a:lvl1pPr>
          </a:lstStyle>
          <a:p>
            <a:r>
              <a:rPr lang="en-US" smtClean="0"/>
              <a:t>7/27/10</a:t>
            </a:r>
            <a:endParaRPr lang="en-US"/>
          </a:p>
        </p:txBody>
      </p:sp>
      <p:sp>
        <p:nvSpPr>
          <p:cNvPr id="6" name="Footer Placeholder 5"/>
          <p:cNvSpPr>
            <a:spLocks noGrp="1"/>
          </p:cNvSpPr>
          <p:nvPr>
            <p:ph type="ftr" sz="quarter" idx="11"/>
          </p:nvPr>
        </p:nvSpPr>
        <p:spPr>
          <a:xfrm>
            <a:off x="3124200" y="6553200"/>
            <a:ext cx="2895600" cy="304800"/>
          </a:xfrm>
        </p:spPr>
        <p:txBody>
          <a:bodyPr/>
          <a:lstStyle>
            <a:lvl1pPr>
              <a:defRPr smtClean="0"/>
            </a:lvl1pPr>
          </a:lstStyle>
          <a:p>
            <a:endParaRPr lang="en-US"/>
          </a:p>
        </p:txBody>
      </p:sp>
      <p:sp>
        <p:nvSpPr>
          <p:cNvPr id="7" name="Slide Number Placeholder 6"/>
          <p:cNvSpPr>
            <a:spLocks noGrp="1"/>
          </p:cNvSpPr>
          <p:nvPr>
            <p:ph type="sldNum" sz="quarter" idx="12"/>
          </p:nvPr>
        </p:nvSpPr>
        <p:spPr>
          <a:xfrm>
            <a:off x="6553200" y="6629400"/>
            <a:ext cx="1905000" cy="228600"/>
          </a:xfrm>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r>
              <a:rPr lang="en-US" smtClean="0"/>
              <a:t>7/27/10</a:t>
            </a:r>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r>
              <a:rPr lang="en-US" smtClean="0"/>
              <a:t>7/27/10</a:t>
            </a:r>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r>
              <a:rPr lang="en-US" smtClean="0"/>
              <a:t>7/27/10</a:t>
            </a:r>
            <a:endParaRPr lang="en-US"/>
          </a:p>
        </p:txBody>
      </p:sp>
      <p:sp>
        <p:nvSpPr>
          <p:cNvPr id="6" name="Footer Placeholder 5"/>
          <p:cNvSpPr>
            <a:spLocks noGrp="1"/>
          </p:cNvSpPr>
          <p:nvPr>
            <p:ph type="ftr" sz="quarter" idx="11"/>
          </p:nvPr>
        </p:nvSpPr>
        <p:spPr/>
        <p:txBody>
          <a:bodyPr/>
          <a:lstStyle>
            <a:lvl1pPr>
              <a:defRPr smtClean="0"/>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r>
              <a:rPr lang="en-US" smtClean="0"/>
              <a:t>7/27/10</a:t>
            </a:r>
            <a:endParaRPr lang="en-US"/>
          </a:p>
        </p:txBody>
      </p:sp>
      <p:sp>
        <p:nvSpPr>
          <p:cNvPr id="8" name="Footer Placeholder 7"/>
          <p:cNvSpPr>
            <a:spLocks noGrp="1"/>
          </p:cNvSpPr>
          <p:nvPr>
            <p:ph type="ftr" sz="quarter" idx="11"/>
          </p:nvPr>
        </p:nvSpPr>
        <p:spPr/>
        <p:txBody>
          <a:bodyPr/>
          <a:lstStyle>
            <a:lvl1pPr>
              <a:defRPr smtClean="0"/>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r>
              <a:rPr lang="en-US" smtClean="0"/>
              <a:t>7/27/10</a:t>
            </a:r>
            <a:endParaRPr lang="en-US"/>
          </a:p>
        </p:txBody>
      </p:sp>
      <p:sp>
        <p:nvSpPr>
          <p:cNvPr id="4" name="Footer Placeholder 3"/>
          <p:cNvSpPr>
            <a:spLocks noGrp="1"/>
          </p:cNvSpPr>
          <p:nvPr>
            <p:ph type="ftr" sz="quarter" idx="11"/>
          </p:nvPr>
        </p:nvSpPr>
        <p:spPr/>
        <p:txBody>
          <a:bodyPr/>
          <a:lstStyle>
            <a:lvl1pPr>
              <a:defRPr smtClean="0"/>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r>
              <a:rPr lang="en-US" smtClean="0"/>
              <a:t>7/27/10</a:t>
            </a:r>
            <a:endParaRPr lang="en-US"/>
          </a:p>
        </p:txBody>
      </p:sp>
      <p:sp>
        <p:nvSpPr>
          <p:cNvPr id="3" name="Footer Placeholder 2"/>
          <p:cNvSpPr>
            <a:spLocks noGrp="1"/>
          </p:cNvSpPr>
          <p:nvPr>
            <p:ph type="ftr" sz="quarter" idx="11"/>
          </p:nvPr>
        </p:nvSpPr>
        <p:spPr/>
        <p:txBody>
          <a:bodyPr/>
          <a:lstStyle>
            <a:lvl1pPr>
              <a:defRPr smtClean="0"/>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r>
              <a:rPr lang="en-US" smtClean="0"/>
              <a:t>7/27/10</a:t>
            </a:r>
            <a:endParaRPr lang="en-US"/>
          </a:p>
        </p:txBody>
      </p:sp>
      <p:sp>
        <p:nvSpPr>
          <p:cNvPr id="6" name="Footer Placeholder 5"/>
          <p:cNvSpPr>
            <a:spLocks noGrp="1"/>
          </p:cNvSpPr>
          <p:nvPr>
            <p:ph type="ftr" sz="quarter" idx="11"/>
          </p:nvPr>
        </p:nvSpPr>
        <p:spPr/>
        <p:txBody>
          <a:bodyPr/>
          <a:lstStyle>
            <a:lvl1pPr>
              <a:defRPr smtClean="0"/>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r>
              <a:rPr lang="en-US" smtClean="0"/>
              <a:t>7/27/10</a:t>
            </a:r>
            <a:endParaRPr lang="en-US"/>
          </a:p>
        </p:txBody>
      </p:sp>
      <p:sp>
        <p:nvSpPr>
          <p:cNvPr id="6" name="Footer Placeholder 5"/>
          <p:cNvSpPr>
            <a:spLocks noGrp="1"/>
          </p:cNvSpPr>
          <p:nvPr>
            <p:ph type="ftr" sz="quarter" idx="11"/>
          </p:nvPr>
        </p:nvSpPr>
        <p:spPr/>
        <p:txBody>
          <a:bodyPr/>
          <a:lstStyle>
            <a:lvl1pPr>
              <a:defRPr smtClean="0"/>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7717780-A304-EF40-B402-AE3F0BE674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251914" name="Picture 10" descr="TS2"/>
          <p:cNvPicPr>
            <a:picLocks noChangeAspect="1" noChangeArrowheads="1"/>
          </p:cNvPicPr>
          <p:nvPr/>
        </p:nvPicPr>
        <p:blipFill>
          <a:blip r:embed="rId21"/>
          <a:srcRect t="45198" b="48280"/>
          <a:stretch>
            <a:fillRect/>
          </a:stretch>
        </p:blipFill>
        <p:spPr bwMode="auto">
          <a:xfrm>
            <a:off x="0" y="0"/>
            <a:ext cx="9144000" cy="461836"/>
          </a:xfrm>
          <a:prstGeom prst="rect">
            <a:avLst/>
          </a:prstGeom>
          <a:noFill/>
        </p:spPr>
      </p:pic>
      <p:sp>
        <p:nvSpPr>
          <p:cNvPr id="251907" name="Rectangle 3"/>
          <p:cNvSpPr>
            <a:spLocks noGrp="1" noChangeArrowheads="1"/>
          </p:cNvSpPr>
          <p:nvPr>
            <p:ph type="title"/>
          </p:nvPr>
        </p:nvSpPr>
        <p:spPr bwMode="auto">
          <a:xfrm>
            <a:off x="609600" y="491416"/>
            <a:ext cx="8001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251908" name="Rectangle 4"/>
          <p:cNvSpPr>
            <a:spLocks noGrp="1" noChangeArrowheads="1"/>
          </p:cNvSpPr>
          <p:nvPr>
            <p:ph type="body" idx="1"/>
          </p:nvPr>
        </p:nvSpPr>
        <p:spPr bwMode="auto">
          <a:xfrm>
            <a:off x="609600" y="1500967"/>
            <a:ext cx="8001000" cy="49857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1909" name="Rectangle 5"/>
          <p:cNvSpPr>
            <a:spLocks noGrp="1" noChangeArrowheads="1"/>
          </p:cNvSpPr>
          <p:nvPr>
            <p:ph type="dt" sz="half" idx="2"/>
          </p:nvPr>
        </p:nvSpPr>
        <p:spPr bwMode="auto">
          <a:xfrm>
            <a:off x="6858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Cambria"/>
                <a:cs typeface="Cambria"/>
              </a:defRPr>
            </a:lvl1pPr>
          </a:lstStyle>
          <a:p>
            <a:r>
              <a:rPr lang="en-US" smtClean="0"/>
              <a:t>7/27/10</a:t>
            </a:r>
            <a:endParaRPr lang="en-US"/>
          </a:p>
        </p:txBody>
      </p:sp>
      <p:sp>
        <p:nvSpPr>
          <p:cNvPr id="251910" name="Rectangle 6"/>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latin typeface="Cambria"/>
                <a:cs typeface="Cambria"/>
              </a:defRPr>
            </a:lvl1pPr>
          </a:lstStyle>
          <a:p>
            <a:endParaRPr lang="en-US" dirty="0"/>
          </a:p>
        </p:txBody>
      </p:sp>
      <p:sp>
        <p:nvSpPr>
          <p:cNvPr id="251911" name="Rectangle 7"/>
          <p:cNvSpPr>
            <a:spLocks noGrp="1" noChangeArrowheads="1"/>
          </p:cNvSpPr>
          <p:nvPr>
            <p:ph type="sldNum" sz="quarter" idx="4"/>
          </p:nvPr>
        </p:nvSpPr>
        <p:spPr bwMode="auto">
          <a:xfrm>
            <a:off x="65532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Cambria"/>
                <a:cs typeface="Cambria"/>
              </a:defRPr>
            </a:lvl1pPr>
          </a:lstStyle>
          <a:p>
            <a:fld id="{C7717780-A304-EF40-B402-AE3F0BE674F0}" type="slidenum">
              <a:rPr lang="en-US" smtClean="0"/>
              <a:t>‹#›</a:t>
            </a:fld>
            <a:endParaRPr lang="en-US"/>
          </a:p>
        </p:txBody>
      </p:sp>
      <p:sp>
        <p:nvSpPr>
          <p:cNvPr id="251912" name="Text Box 8"/>
          <p:cNvSpPr txBox="1">
            <a:spLocks noChangeArrowheads="1"/>
          </p:cNvSpPr>
          <p:nvPr/>
        </p:nvSpPr>
        <p:spPr bwMode="auto">
          <a:xfrm>
            <a:off x="0" y="51941"/>
            <a:ext cx="2286000" cy="314947"/>
          </a:xfrm>
          <a:prstGeom prst="rect">
            <a:avLst/>
          </a:prstGeom>
          <a:noFill/>
          <a:ln w="9525">
            <a:noFill/>
            <a:miter lim="800000"/>
            <a:headEnd/>
            <a:tailEnd/>
          </a:ln>
          <a:effectLst/>
        </p:spPr>
        <p:txBody>
          <a:bodyPr>
            <a:prstTxWarp prst="textNoShape">
              <a:avLst/>
            </a:prstTxWarp>
          </a:bodyPr>
          <a:lstStyle/>
          <a:p>
            <a:pPr eaLnBrk="0" hangingPunct="0">
              <a:lnSpc>
                <a:spcPct val="50000"/>
              </a:lnSpc>
              <a:spcBef>
                <a:spcPct val="50000"/>
              </a:spcBef>
            </a:pPr>
            <a:r>
              <a:rPr lang="en-US" sz="900" b="1" dirty="0" smtClean="0">
                <a:solidFill>
                  <a:schemeClr val="tx1"/>
                </a:solidFill>
                <a:latin typeface="Cambria"/>
                <a:cs typeface="Cambria"/>
              </a:rPr>
              <a:t>The Volcano Exploration Project: </a:t>
            </a:r>
          </a:p>
          <a:p>
            <a:pPr eaLnBrk="0" hangingPunct="0">
              <a:lnSpc>
                <a:spcPct val="50000"/>
              </a:lnSpc>
              <a:spcBef>
                <a:spcPct val="50000"/>
              </a:spcBef>
            </a:pPr>
            <a:r>
              <a:rPr lang="en-US" sz="900" b="1" dirty="0" err="1" smtClean="0">
                <a:solidFill>
                  <a:schemeClr val="tx1"/>
                </a:solidFill>
                <a:latin typeface="Cambria"/>
                <a:cs typeface="Cambria"/>
              </a:rPr>
              <a:t>Pu`u</a:t>
            </a:r>
            <a:r>
              <a:rPr lang="en-US" sz="900" b="1" baseline="0" dirty="0" smtClean="0">
                <a:solidFill>
                  <a:schemeClr val="tx1"/>
                </a:solidFill>
                <a:latin typeface="Cambria"/>
                <a:cs typeface="Cambria"/>
              </a:rPr>
              <a:t> </a:t>
            </a:r>
            <a:r>
              <a:rPr lang="en-US" sz="900" b="1" dirty="0" smtClean="0">
                <a:solidFill>
                  <a:schemeClr val="tx1"/>
                </a:solidFill>
                <a:latin typeface="Cambria"/>
                <a:cs typeface="Cambria"/>
              </a:rPr>
              <a:t>`</a:t>
            </a:r>
            <a:r>
              <a:rPr lang="en-US" sz="900" b="1" dirty="0" err="1" smtClean="0">
                <a:solidFill>
                  <a:schemeClr val="tx1"/>
                </a:solidFill>
                <a:latin typeface="Cambria"/>
                <a:cs typeface="Cambria"/>
              </a:rPr>
              <a:t>O`o</a:t>
            </a:r>
            <a:r>
              <a:rPr lang="en-US" sz="900" b="1" dirty="0" smtClean="0">
                <a:solidFill>
                  <a:schemeClr val="tx1"/>
                </a:solidFill>
                <a:latin typeface="Cambria"/>
                <a:cs typeface="Cambria"/>
              </a:rPr>
              <a:t> (VEPP)</a:t>
            </a:r>
            <a:endParaRPr lang="en-US" sz="900" b="1" dirty="0">
              <a:solidFill>
                <a:schemeClr val="tx1"/>
              </a:solidFill>
              <a:latin typeface="Cambria"/>
              <a:cs typeface="Cambria"/>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p:txStyles>
    <p:titleStyle>
      <a:lvl1pPr algn="ctr" rtl="0" eaLnBrk="1" fontAlgn="base" hangingPunct="1">
        <a:spcBef>
          <a:spcPct val="0"/>
        </a:spcBef>
        <a:spcAft>
          <a:spcPct val="0"/>
        </a:spcAft>
        <a:defRPr sz="3600" b="1">
          <a:solidFill>
            <a:schemeClr val="tx2"/>
          </a:solidFill>
          <a:effectLst/>
          <a:latin typeface="Cambria"/>
          <a:ea typeface="+mj-ea"/>
          <a:cs typeface="Cambria"/>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omic Sans MS" pitchFamily="-112"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omic Sans MS" pitchFamily="-112"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omic Sans MS" pitchFamily="-112"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omic Sans MS" pitchFamily="-112"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omic Sans MS" pitchFamily="-112"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omic Sans MS" pitchFamily="-112"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omic Sans MS" pitchFamily="-112"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omic Sans MS" pitchFamily="-112" charset="0"/>
        </a:defRPr>
      </a:lvl9pPr>
    </p:titleStyle>
    <p:bodyStyle>
      <a:lvl1pPr marL="342900" indent="-342900" algn="l" rtl="0" eaLnBrk="1" fontAlgn="base" hangingPunct="1">
        <a:spcBef>
          <a:spcPct val="20000"/>
        </a:spcBef>
        <a:spcAft>
          <a:spcPct val="0"/>
        </a:spcAft>
        <a:buChar char="•"/>
        <a:defRPr sz="2800">
          <a:solidFill>
            <a:srgbClr val="282834"/>
          </a:solidFill>
          <a:latin typeface="Cambria"/>
          <a:ea typeface="+mn-ea"/>
          <a:cs typeface="Cambria"/>
        </a:defRPr>
      </a:lvl1pPr>
      <a:lvl2pPr marL="742950" indent="-285750" algn="l" rtl="0" eaLnBrk="1" fontAlgn="base" hangingPunct="1">
        <a:spcBef>
          <a:spcPct val="20000"/>
        </a:spcBef>
        <a:spcAft>
          <a:spcPct val="0"/>
        </a:spcAft>
        <a:buChar char="–"/>
        <a:defRPr sz="2400">
          <a:solidFill>
            <a:srgbClr val="282834"/>
          </a:solidFill>
          <a:latin typeface="Cambria"/>
          <a:ea typeface="ＭＳ Ｐゴシック" pitchFamily="-112" charset="-128"/>
          <a:cs typeface="Cambria"/>
        </a:defRPr>
      </a:lvl2pPr>
      <a:lvl3pPr marL="1143000" indent="-228600" algn="l" rtl="0" eaLnBrk="1" fontAlgn="base" hangingPunct="1">
        <a:spcBef>
          <a:spcPct val="20000"/>
        </a:spcBef>
        <a:spcAft>
          <a:spcPct val="0"/>
        </a:spcAft>
        <a:buChar char="•"/>
        <a:defRPr sz="2000">
          <a:solidFill>
            <a:srgbClr val="282834"/>
          </a:solidFill>
          <a:latin typeface="Cambria"/>
          <a:ea typeface="ＭＳ Ｐゴシック" pitchFamily="-112" charset="-128"/>
          <a:cs typeface="Cambria"/>
        </a:defRPr>
      </a:lvl3pPr>
      <a:lvl4pPr marL="1562100" indent="-228600" algn="l" rtl="0" eaLnBrk="1" fontAlgn="base" hangingPunct="1">
        <a:spcBef>
          <a:spcPct val="20000"/>
        </a:spcBef>
        <a:spcAft>
          <a:spcPct val="0"/>
        </a:spcAft>
        <a:buChar char="–"/>
        <a:defRPr>
          <a:solidFill>
            <a:srgbClr val="282834"/>
          </a:solidFill>
          <a:latin typeface="Cambria"/>
          <a:ea typeface="ＭＳ Ｐゴシック" pitchFamily="-112" charset="-128"/>
          <a:cs typeface="Cambria"/>
        </a:defRPr>
      </a:lvl4pPr>
      <a:lvl5pPr marL="1981200" indent="-228600" algn="l" rtl="0" eaLnBrk="1" fontAlgn="base" hangingPunct="1">
        <a:spcBef>
          <a:spcPct val="20000"/>
        </a:spcBef>
        <a:spcAft>
          <a:spcPct val="0"/>
        </a:spcAft>
        <a:buChar char="»"/>
        <a:defRPr>
          <a:solidFill>
            <a:srgbClr val="282834"/>
          </a:solidFill>
          <a:latin typeface="Cambria"/>
          <a:ea typeface="ＭＳ Ｐゴシック" pitchFamily="-112" charset="-128"/>
          <a:cs typeface="Cambria"/>
        </a:defRPr>
      </a:lvl5pPr>
      <a:lvl6pPr marL="2438400" indent="-228600" algn="l" rtl="0" eaLnBrk="1" fontAlgn="base" hangingPunct="1">
        <a:spcBef>
          <a:spcPct val="20000"/>
        </a:spcBef>
        <a:spcAft>
          <a:spcPct val="0"/>
        </a:spcAft>
        <a:buChar char="»"/>
        <a:defRPr>
          <a:solidFill>
            <a:srgbClr val="282834"/>
          </a:solidFill>
          <a:latin typeface="+mn-lt"/>
          <a:ea typeface="ＭＳ Ｐゴシック" pitchFamily="-112" charset="-128"/>
        </a:defRPr>
      </a:lvl6pPr>
      <a:lvl7pPr marL="2895600" indent="-228600" algn="l" rtl="0" eaLnBrk="1" fontAlgn="base" hangingPunct="1">
        <a:spcBef>
          <a:spcPct val="20000"/>
        </a:spcBef>
        <a:spcAft>
          <a:spcPct val="0"/>
        </a:spcAft>
        <a:buChar char="»"/>
        <a:defRPr>
          <a:solidFill>
            <a:srgbClr val="282834"/>
          </a:solidFill>
          <a:latin typeface="+mn-lt"/>
          <a:ea typeface="ＭＳ Ｐゴシック" pitchFamily="-112" charset="-128"/>
        </a:defRPr>
      </a:lvl7pPr>
      <a:lvl8pPr marL="3352800" indent="-228600" algn="l" rtl="0" eaLnBrk="1" fontAlgn="base" hangingPunct="1">
        <a:spcBef>
          <a:spcPct val="20000"/>
        </a:spcBef>
        <a:spcAft>
          <a:spcPct val="0"/>
        </a:spcAft>
        <a:buChar char="»"/>
        <a:defRPr>
          <a:solidFill>
            <a:srgbClr val="282834"/>
          </a:solidFill>
          <a:latin typeface="+mn-lt"/>
          <a:ea typeface="ＭＳ Ｐゴシック" pitchFamily="-112" charset="-128"/>
        </a:defRPr>
      </a:lvl8pPr>
      <a:lvl9pPr marL="3810000" indent="-228600" algn="l" rtl="0" eaLnBrk="1" fontAlgn="base" hangingPunct="1">
        <a:spcBef>
          <a:spcPct val="20000"/>
        </a:spcBef>
        <a:spcAft>
          <a:spcPct val="0"/>
        </a:spcAft>
        <a:buChar char="»"/>
        <a:defRPr>
          <a:solidFill>
            <a:srgbClr val="282834"/>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arthquake.usgs.gov/earthquakes/recenteqscanv/" TargetMode="External"/><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hyperlink" Target="http://earthquake.usgs.gov/earthquakes/recenteqsww/"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oleObject" Target="../embeddings/Microsoft_Equation1.bin"/><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df"/><Relationship Id="rId4" Type="http://schemas.openxmlformats.org/officeDocument/2006/relationships/image" Target="../media/image17.png"/><Relationship Id="rId1" Type="http://schemas.openxmlformats.org/officeDocument/2006/relationships/slideLayout" Target="../slideLayouts/slideLayout15.xml"/><Relationship Id="rId2" Type="http://schemas.openxmlformats.org/officeDocument/2006/relationships/image" Target="../media/image1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mel.noaa.gov/tao/disdel/disdel.html" TargetMode="External"/><Relationship Id="rId3"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2.gif"/><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desandcurrents.noaa.gov/station_retrieve.shtml?type=Tide+Data" TargetMode="External"/><Relationship Id="rId3"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oleObject" Target="!OLE_LINK1" TargetMode="External"/><Relationship Id="rId4" Type="http://schemas.openxmlformats.org/officeDocument/2006/relationships/oleObject" Target="!OLE_LINK2" TargetMode="External"/><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map.ngdc.noaa.gov/website/mgg/dart/viewer.htm"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666012"/>
          </a:xfrm>
        </p:spPr>
        <p:txBody>
          <a:bodyPr/>
          <a:lstStyle/>
          <a:p>
            <a:r>
              <a:rPr lang="en-US" dirty="0" smtClean="0"/>
              <a:t>A Few </a:t>
            </a:r>
            <a:r>
              <a:rPr lang="en-US" dirty="0" smtClean="0"/>
              <a:t>Examples of</a:t>
            </a:r>
            <a:r>
              <a:rPr lang="en-US" dirty="0" smtClean="0"/>
              <a:t> Using </a:t>
            </a:r>
            <a:r>
              <a:rPr lang="en-US" dirty="0" smtClean="0"/>
              <a:t>Online and Near Real-</a:t>
            </a:r>
            <a:r>
              <a:rPr lang="en-US" dirty="0" smtClean="0"/>
              <a:t>time Data in </a:t>
            </a:r>
            <a:r>
              <a:rPr lang="en-US" dirty="0" smtClean="0"/>
              <a:t>Homework and Lab Assignments</a:t>
            </a:r>
            <a:endParaRPr lang="en-US" dirty="0"/>
          </a:p>
        </p:txBody>
      </p:sp>
      <p:sp>
        <p:nvSpPr>
          <p:cNvPr id="3" name="Subtitle 2"/>
          <p:cNvSpPr>
            <a:spLocks noGrp="1"/>
          </p:cNvSpPr>
          <p:nvPr>
            <p:ph type="subTitle" idx="1"/>
          </p:nvPr>
        </p:nvSpPr>
        <p:spPr>
          <a:xfrm>
            <a:off x="1371600" y="4800600"/>
            <a:ext cx="6400800" cy="1509314"/>
          </a:xfrm>
        </p:spPr>
        <p:txBody>
          <a:bodyPr/>
          <a:lstStyle/>
          <a:p>
            <a:r>
              <a:rPr lang="en-US" b="1" dirty="0" smtClean="0"/>
              <a:t>Jascha Polet</a:t>
            </a:r>
          </a:p>
          <a:p>
            <a:r>
              <a:rPr lang="en-US" sz="2400" dirty="0" smtClean="0"/>
              <a:t>California State Polytechnic University, Pomona</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Catalogs</a:t>
            </a:r>
            <a:endParaRPr lang="en-US" dirty="0"/>
          </a:p>
        </p:txBody>
      </p:sp>
      <p:sp>
        <p:nvSpPr>
          <p:cNvPr id="3" name="Content Placeholder 2"/>
          <p:cNvSpPr>
            <a:spLocks noGrp="1"/>
          </p:cNvSpPr>
          <p:nvPr>
            <p:ph idx="1"/>
          </p:nvPr>
        </p:nvSpPr>
        <p:spPr>
          <a:xfrm>
            <a:off x="494150" y="1500967"/>
            <a:ext cx="3899304" cy="4985727"/>
          </a:xfrm>
        </p:spPr>
        <p:txBody>
          <a:bodyPr/>
          <a:lstStyle/>
          <a:p>
            <a:pPr>
              <a:buNone/>
            </a:pPr>
            <a:r>
              <a:rPr lang="en-US" dirty="0" smtClean="0"/>
              <a:t>Global and local earthquake catalogs are available near real-time online</a:t>
            </a:r>
          </a:p>
          <a:p>
            <a:pPr lvl="1"/>
            <a:r>
              <a:rPr lang="en-US" sz="2000" dirty="0" smtClean="0">
                <a:hlinkClick r:id="rId2"/>
              </a:rPr>
              <a:t>http://earthquake.usgs.gov/earthquakes/recenteqsww</a:t>
            </a:r>
            <a:r>
              <a:rPr lang="en-US" sz="2000" dirty="0" smtClean="0">
                <a:hlinkClick r:id="rId2"/>
              </a:rPr>
              <a:t>/</a:t>
            </a:r>
            <a:endParaRPr lang="en-US" sz="2000" dirty="0" smtClean="0"/>
          </a:p>
          <a:p>
            <a:pPr lvl="1"/>
            <a:r>
              <a:rPr lang="en-US" sz="2000" dirty="0" smtClean="0">
                <a:hlinkClick r:id="rId3"/>
              </a:rPr>
              <a:t>http://earthquake.usgs.gov/earthquakes/recenteqscanv</a:t>
            </a:r>
            <a:r>
              <a:rPr lang="en-US" sz="2000" dirty="0" smtClean="0">
                <a:hlinkClick r:id="rId3"/>
              </a:rPr>
              <a:t>/</a:t>
            </a:r>
            <a:r>
              <a:rPr lang="en-US" sz="2000" dirty="0" smtClean="0"/>
              <a:t> </a:t>
            </a:r>
            <a:endParaRPr lang="en-US" sz="2000" dirty="0"/>
          </a:p>
        </p:txBody>
      </p:sp>
      <p:sp>
        <p:nvSpPr>
          <p:cNvPr id="4" name="Date Placeholder 3"/>
          <p:cNvSpPr>
            <a:spLocks noGrp="1"/>
          </p:cNvSpPr>
          <p:nvPr>
            <p:ph type="dt" sz="half" idx="10"/>
          </p:nvPr>
        </p:nvSpPr>
        <p:spPr/>
        <p:txBody>
          <a:bodyPr/>
          <a:lstStyle/>
          <a:p>
            <a:r>
              <a:rPr lang="en-US" smtClean="0"/>
              <a:t>7/27/10</a:t>
            </a:r>
            <a:endParaRPr lang="en-US"/>
          </a:p>
        </p:txBody>
      </p:sp>
      <p:pic>
        <p:nvPicPr>
          <p:cNvPr id="5" name="Picture 4" descr="indexfault_map.gif"/>
          <p:cNvPicPr>
            <a:picLocks noChangeAspect="1"/>
          </p:cNvPicPr>
          <p:nvPr/>
        </p:nvPicPr>
        <p:blipFill>
          <a:blip r:embed="rId4"/>
          <a:stretch>
            <a:fillRect/>
          </a:stretch>
        </p:blipFill>
        <p:spPr>
          <a:xfrm>
            <a:off x="4393454" y="1542195"/>
            <a:ext cx="4588419" cy="43783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48726" y="533400"/>
            <a:ext cx="4361873" cy="1394692"/>
          </a:xfrm>
        </p:spPr>
        <p:txBody>
          <a:bodyPr/>
          <a:lstStyle/>
          <a:p>
            <a:r>
              <a:rPr lang="en-US" dirty="0" smtClean="0"/>
              <a:t>Aftershock Statistics</a:t>
            </a:r>
            <a:endParaRPr lang="en-US" dirty="0"/>
          </a:p>
        </p:txBody>
      </p:sp>
      <p:sp>
        <p:nvSpPr>
          <p:cNvPr id="5" name="Text Placeholder 4"/>
          <p:cNvSpPr>
            <a:spLocks noGrp="1"/>
          </p:cNvSpPr>
          <p:nvPr>
            <p:ph type="body" sz="half" idx="3"/>
          </p:nvPr>
        </p:nvSpPr>
        <p:spPr>
          <a:xfrm>
            <a:off x="4248726" y="1928092"/>
            <a:ext cx="4361874" cy="4472708"/>
          </a:xfrm>
        </p:spPr>
        <p:txBody>
          <a:bodyPr/>
          <a:lstStyle/>
          <a:p>
            <a:r>
              <a:rPr lang="en-US" sz="2400" dirty="0" smtClean="0"/>
              <a:t>Using catalog search interface, students can generate aftershock catalogs</a:t>
            </a:r>
          </a:p>
          <a:p>
            <a:r>
              <a:rPr lang="en-US" sz="2400" dirty="0" smtClean="0"/>
              <a:t>Using Excel, they can determine </a:t>
            </a:r>
            <a:r>
              <a:rPr lang="en-US" sz="2400" dirty="0" err="1" smtClean="0"/>
              <a:t>b</a:t>
            </a:r>
            <a:r>
              <a:rPr lang="en-US" sz="2400" dirty="0" smtClean="0"/>
              <a:t> value of Gutenberg Richter relationship and rate of decay of Omori’s law and compare to those of other sequences</a:t>
            </a:r>
          </a:p>
          <a:p>
            <a:pPr lvl="1"/>
            <a:r>
              <a:rPr lang="en-US" sz="2000" dirty="0" smtClean="0"/>
              <a:t>requires understanding of log and power-law</a:t>
            </a:r>
            <a:endParaRPr lang="en-US" sz="2000" dirty="0"/>
          </a:p>
        </p:txBody>
      </p:sp>
      <p:sp>
        <p:nvSpPr>
          <p:cNvPr id="6" name="Date Placeholder 5"/>
          <p:cNvSpPr>
            <a:spLocks noGrp="1"/>
          </p:cNvSpPr>
          <p:nvPr>
            <p:ph type="dt" sz="half" idx="10"/>
          </p:nvPr>
        </p:nvSpPr>
        <p:spPr/>
        <p:txBody>
          <a:bodyPr/>
          <a:lstStyle/>
          <a:p>
            <a:r>
              <a:rPr lang="en-US" smtClean="0"/>
              <a:t>7/27/10</a:t>
            </a:r>
            <a:endParaRPr lang="en-US"/>
          </a:p>
        </p:txBody>
      </p:sp>
      <p:pic>
        <p:nvPicPr>
          <p:cNvPr id="7" name="Picture 4" descr="gutenbergrichter.gif                                           00174601Macintosh HD                   BD66288B:"/>
          <p:cNvPicPr>
            <a:picLocks noGrp="1" noChangeAspect="1" noChangeArrowheads="1"/>
          </p:cNvPicPr>
          <p:nvPr>
            <p:ph sz="quarter" idx="1"/>
          </p:nvPr>
        </p:nvPicPr>
        <p:blipFill>
          <a:blip r:embed="rId4"/>
          <a:srcRect l="-712" r="-43"/>
          <a:stretch>
            <a:fillRect/>
          </a:stretch>
        </p:blipFill>
        <p:spPr>
          <a:xfrm>
            <a:off x="609599" y="521855"/>
            <a:ext cx="3405135" cy="3032982"/>
          </a:xfrm>
        </p:spPr>
      </p:pic>
      <p:pic>
        <p:nvPicPr>
          <p:cNvPr id="8" name="Picture 5" descr="aftershguideline2.tiff                                         00174601Macintosh HD                   BD66288B:"/>
          <p:cNvPicPr>
            <a:picLocks noChangeAspect="1" noChangeArrowheads="1"/>
          </p:cNvPicPr>
          <p:nvPr/>
        </p:nvPicPr>
        <p:blipFill>
          <a:blip r:embed="rId5"/>
          <a:srcRect/>
          <a:stretch>
            <a:fillRect/>
          </a:stretch>
        </p:blipFill>
        <p:spPr bwMode="auto">
          <a:xfrm>
            <a:off x="609600" y="3612084"/>
            <a:ext cx="3429000" cy="2975751"/>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2317750" y="4034649"/>
          <a:ext cx="1644650" cy="1066800"/>
        </p:xfrm>
        <a:graphic>
          <a:graphicData uri="http://schemas.openxmlformats.org/presentationml/2006/ole">
            <p:oleObj spid="_x0000_s47106" name="Equation" r:id="rId6" imgW="939800" imgH="609600" progId="Equation.3">
              <p:embed/>
            </p:oleObj>
          </a:graphicData>
        </a:graphic>
      </p:graphicFrame>
      <p:sp>
        <p:nvSpPr>
          <p:cNvPr id="10" name="Rectangle 9"/>
          <p:cNvSpPr/>
          <p:nvPr/>
        </p:nvSpPr>
        <p:spPr>
          <a:xfrm>
            <a:off x="1056594" y="681182"/>
            <a:ext cx="1891451" cy="369332"/>
          </a:xfrm>
          <a:prstGeom prst="rect">
            <a:avLst/>
          </a:prstGeom>
        </p:spPr>
        <p:txBody>
          <a:bodyPr wrap="none">
            <a:spAutoFit/>
          </a:bodyPr>
          <a:lstStyle/>
          <a:p>
            <a:r>
              <a:rPr lang="en-US" dirty="0" smtClean="0">
                <a:latin typeface="Cambria"/>
                <a:cs typeface="Cambria"/>
              </a:rPr>
              <a:t>log N(M) = a - </a:t>
            </a:r>
            <a:r>
              <a:rPr lang="en-US" dirty="0" err="1" smtClean="0">
                <a:latin typeface="Cambria"/>
                <a:cs typeface="Cambria"/>
              </a:rPr>
              <a:t>bM</a:t>
            </a:r>
            <a:endParaRPr lang="en-US" dirty="0">
              <a:latin typeface="Cambria"/>
              <a:cs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4106"/>
            <a:ext cx="8001000" cy="990600"/>
          </a:xfrm>
        </p:spPr>
        <p:txBody>
          <a:bodyPr/>
          <a:lstStyle/>
          <a:p>
            <a:r>
              <a:rPr lang="en-US" dirty="0" smtClean="0"/>
              <a:t>Near Real Time Earthquake Source Parameters</a:t>
            </a:r>
            <a:endParaRPr lang="en-US" dirty="0"/>
          </a:p>
        </p:txBody>
      </p:sp>
      <p:pic>
        <p:nvPicPr>
          <p:cNvPr id="7" name="Content Placeholder 6" descr="axes.gif"/>
          <p:cNvPicPr>
            <a:picLocks noGrp="1" noChangeAspect="1"/>
          </p:cNvPicPr>
          <p:nvPr>
            <p:ph sz="quarter" idx="1"/>
          </p:nvPr>
        </p:nvPicPr>
        <p:blipFill>
          <a:blip r:embed="rId2"/>
          <a:srcRect l="-775" r="-1478"/>
          <a:stretch>
            <a:fillRect/>
          </a:stretch>
        </p:blipFill>
        <p:spPr>
          <a:xfrm>
            <a:off x="685800" y="1185545"/>
            <a:ext cx="2047478" cy="2324100"/>
          </a:xfrm>
        </p:spPr>
      </p:pic>
      <p:pic>
        <p:nvPicPr>
          <p:cNvPr id="8" name="Content Placeholder 7" descr="onepager.pdf"/>
          <p:cNvPicPr>
            <a:picLocks noGrp="1" noChangeAspect="1"/>
          </p:cNvPicPr>
          <p:nvPr>
            <p:ph sz="quarter" idx="2"/>
          </p:nvPr>
        </p:nvPicPr>
        <mc:AlternateContent>
          <mc:Choice xmlns:ma="http://schemas.microsoft.com/office/mac/drawingml/2008/main" Requires="ma">
            <p:blipFill>
              <a:blip r:embed="rId3"/>
              <a:srcRect l="603" r="3427"/>
              <a:stretch>
                <a:fillRect/>
              </a:stretch>
            </p:blipFill>
          </mc:Choice>
          <mc:Fallback>
            <p:blipFill>
              <a:blip r:embed="rId4"/>
              <a:srcRect l="603" r="3427"/>
              <a:stretch>
                <a:fillRect/>
              </a:stretch>
            </p:blipFill>
          </mc:Fallback>
        </mc:AlternateContent>
        <p:spPr>
          <a:xfrm>
            <a:off x="1632798" y="2651182"/>
            <a:ext cx="3001666" cy="4047652"/>
          </a:xfrm>
        </p:spPr>
      </p:pic>
      <p:sp>
        <p:nvSpPr>
          <p:cNvPr id="5" name="Text Placeholder 4"/>
          <p:cNvSpPr>
            <a:spLocks noGrp="1"/>
          </p:cNvSpPr>
          <p:nvPr>
            <p:ph type="body" sz="half" idx="3"/>
          </p:nvPr>
        </p:nvSpPr>
        <p:spPr>
          <a:xfrm>
            <a:off x="4660382" y="1891862"/>
            <a:ext cx="3963178" cy="4638518"/>
          </a:xfrm>
        </p:spPr>
        <p:txBody>
          <a:bodyPr/>
          <a:lstStyle/>
          <a:p>
            <a:r>
              <a:rPr lang="en-US" sz="2400" dirty="0" smtClean="0"/>
              <a:t>Earthquakes that occur during class will have been analyzed within one hour of origin time</a:t>
            </a:r>
          </a:p>
          <a:p>
            <a:r>
              <a:rPr lang="en-US" sz="2400" dirty="0" smtClean="0"/>
              <a:t>Can discuss likely impact, </a:t>
            </a:r>
            <a:r>
              <a:rPr lang="en-US" sz="2400" dirty="0" err="1" smtClean="0"/>
              <a:t>seismotectonics</a:t>
            </a:r>
            <a:r>
              <a:rPr lang="en-US" sz="2400" dirty="0" smtClean="0"/>
              <a:t>, tsunami warnings….</a:t>
            </a:r>
            <a:endParaRPr lang="en-US" sz="2400" dirty="0"/>
          </a:p>
        </p:txBody>
      </p:sp>
      <p:sp>
        <p:nvSpPr>
          <p:cNvPr id="6" name="Date Placeholder 5"/>
          <p:cNvSpPr>
            <a:spLocks noGrp="1"/>
          </p:cNvSpPr>
          <p:nvPr>
            <p:ph type="dt" sz="half" idx="10"/>
          </p:nvPr>
        </p:nvSpPr>
        <p:spPr/>
        <p:txBody>
          <a:bodyPr/>
          <a:lstStyle/>
          <a:p>
            <a:r>
              <a:rPr lang="en-US" smtClean="0"/>
              <a:t>7/27/10</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Students complete graded homework and lab exercises</a:t>
            </a:r>
          </a:p>
          <a:p>
            <a:r>
              <a:rPr lang="en-US" dirty="0" smtClean="0"/>
              <a:t>Common sequence:</a:t>
            </a:r>
          </a:p>
          <a:p>
            <a:pPr lvl="1"/>
            <a:r>
              <a:rPr lang="en-US" dirty="0" smtClean="0"/>
              <a:t>replicate and interpret clear example dataset/plots</a:t>
            </a:r>
          </a:p>
          <a:p>
            <a:pPr lvl="2"/>
            <a:r>
              <a:rPr lang="en-US" dirty="0" smtClean="0"/>
              <a:t>includes simple graph reading/interpretation questions</a:t>
            </a:r>
          </a:p>
          <a:p>
            <a:pPr lvl="1"/>
            <a:r>
              <a:rPr lang="en-US" dirty="0" smtClean="0"/>
              <a:t>generate dataset/plots for current date and time or location of choice</a:t>
            </a:r>
          </a:p>
          <a:p>
            <a:pPr lvl="1"/>
            <a:r>
              <a:rPr lang="en-US" dirty="0" smtClean="0"/>
              <a:t>interpret new dataset</a:t>
            </a:r>
            <a:endParaRPr lang="en-US" dirty="0"/>
          </a:p>
        </p:txBody>
      </p:sp>
      <p:sp>
        <p:nvSpPr>
          <p:cNvPr id="4" name="Date Placeholder 3"/>
          <p:cNvSpPr>
            <a:spLocks noGrp="1"/>
          </p:cNvSpPr>
          <p:nvPr>
            <p:ph type="dt" sz="half" idx="10"/>
          </p:nvPr>
        </p:nvSpPr>
        <p:spPr/>
        <p:txBody>
          <a:bodyPr/>
          <a:lstStyle/>
          <a:p>
            <a:r>
              <a:rPr lang="en-US" smtClean="0"/>
              <a:t>7/27/10</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No access to computer classroom</a:t>
            </a:r>
          </a:p>
          <a:p>
            <a:r>
              <a:rPr lang="en-US" dirty="0" smtClean="0"/>
              <a:t>Small number of students are uncomfortable using technology</a:t>
            </a:r>
          </a:p>
          <a:p>
            <a:r>
              <a:rPr lang="en-US" dirty="0" smtClean="0"/>
              <a:t>Some students have trouble dealing with the imperfect nature of data	</a:t>
            </a:r>
          </a:p>
          <a:p>
            <a:pPr lvl="1"/>
            <a:r>
              <a:rPr lang="en-US" dirty="0" smtClean="0"/>
              <a:t>how to get a perfect grade with imperfect data</a:t>
            </a:r>
          </a:p>
          <a:p>
            <a:pPr lvl="1"/>
            <a:r>
              <a:rPr lang="en-US" dirty="0" smtClean="0"/>
              <a:t>discuss nature of scientific process</a:t>
            </a:r>
          </a:p>
          <a:p>
            <a:r>
              <a:rPr lang="en-US" b="1" dirty="0" smtClean="0"/>
              <a:t>But</a:t>
            </a:r>
            <a:r>
              <a:rPr lang="en-US" dirty="0" smtClean="0"/>
              <a:t>: many students </a:t>
            </a:r>
            <a:r>
              <a:rPr lang="en-US" dirty="0" smtClean="0"/>
              <a:t>(geology majors as well as non majors) </a:t>
            </a:r>
            <a:r>
              <a:rPr lang="en-US" dirty="0" smtClean="0"/>
              <a:t>enjoy using “real” data and interacting with websites</a:t>
            </a:r>
            <a:endParaRPr lang="en-US" dirty="0"/>
          </a:p>
        </p:txBody>
      </p:sp>
      <p:sp>
        <p:nvSpPr>
          <p:cNvPr id="4" name="Date Placeholder 3"/>
          <p:cNvSpPr>
            <a:spLocks noGrp="1"/>
          </p:cNvSpPr>
          <p:nvPr>
            <p:ph type="dt" sz="half" idx="10"/>
          </p:nvPr>
        </p:nvSpPr>
        <p:spPr/>
        <p:txBody>
          <a:bodyPr/>
          <a:lstStyle/>
          <a:p>
            <a:r>
              <a:rPr lang="en-US" smtClean="0"/>
              <a:t>7/27/10</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Surface Temperature and Wind</a:t>
            </a:r>
            <a:endParaRPr lang="en-US" dirty="0"/>
          </a:p>
        </p:txBody>
      </p:sp>
      <p:sp>
        <p:nvSpPr>
          <p:cNvPr id="3" name="Content Placeholder 2"/>
          <p:cNvSpPr>
            <a:spLocks noGrp="1"/>
          </p:cNvSpPr>
          <p:nvPr>
            <p:ph idx="1"/>
          </p:nvPr>
        </p:nvSpPr>
        <p:spPr>
          <a:xfrm>
            <a:off x="508809" y="1500967"/>
            <a:ext cx="8310149" cy="4985727"/>
          </a:xfrm>
        </p:spPr>
        <p:txBody>
          <a:bodyPr/>
          <a:lstStyle/>
          <a:p>
            <a:r>
              <a:rPr lang="en-US" dirty="0" smtClean="0"/>
              <a:t>Tropical </a:t>
            </a:r>
            <a:r>
              <a:rPr lang="en-US" dirty="0" smtClean="0"/>
              <a:t>Atmosphere Ocean</a:t>
            </a:r>
            <a:r>
              <a:rPr lang="en-US" dirty="0" smtClean="0"/>
              <a:t> project</a:t>
            </a:r>
          </a:p>
          <a:p>
            <a:r>
              <a:rPr lang="en-US" dirty="0" smtClean="0"/>
              <a:t>Real-time data from moored ocean buoys for improved detection, understanding and prediction of El Niño and La Niña.</a:t>
            </a:r>
            <a:endParaRPr lang="en-US" dirty="0" smtClean="0">
              <a:hlinkClick r:id="rId2"/>
            </a:endParaRPr>
          </a:p>
          <a:p>
            <a:r>
              <a:rPr lang="en-US" dirty="0" smtClean="0">
                <a:hlinkClick r:id="rId2"/>
              </a:rPr>
              <a:t>http</a:t>
            </a:r>
            <a:r>
              <a:rPr lang="en-US" dirty="0" smtClean="0">
                <a:hlinkClick r:id="rId2"/>
              </a:rPr>
              <a:t>://www.pmel.noaa.gov/tao/disdel/</a:t>
            </a:r>
            <a:r>
              <a:rPr lang="en-US" dirty="0" smtClean="0">
                <a:hlinkClick r:id="rId2"/>
              </a:rPr>
              <a:t>disdel.html</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7/27/10</a:t>
            </a:r>
            <a:endParaRPr lang="en-US"/>
          </a:p>
        </p:txBody>
      </p:sp>
      <p:pic>
        <p:nvPicPr>
          <p:cNvPr id="5" name="Picture 4" descr="sst_wind_anom_5day_ps32.gif"/>
          <p:cNvPicPr>
            <a:picLocks noChangeAspect="1"/>
          </p:cNvPicPr>
          <p:nvPr/>
        </p:nvPicPr>
        <p:blipFill>
          <a:blip r:embed="rId3"/>
          <a:srcRect l="1323" t="4712" r="3885" b="45037"/>
          <a:stretch>
            <a:fillRect/>
          </a:stretch>
        </p:blipFill>
        <p:spPr>
          <a:xfrm>
            <a:off x="251973" y="4265392"/>
            <a:ext cx="8667776" cy="23281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07484"/>
            <a:ext cx="4275839" cy="990600"/>
          </a:xfrm>
        </p:spPr>
        <p:txBody>
          <a:bodyPr/>
          <a:lstStyle/>
          <a:p>
            <a:r>
              <a:rPr lang="en-US" dirty="0" smtClean="0"/>
              <a:t>El Niño</a:t>
            </a:r>
            <a:endParaRPr lang="en-US" dirty="0"/>
          </a:p>
        </p:txBody>
      </p:sp>
      <p:sp>
        <p:nvSpPr>
          <p:cNvPr id="6" name="Text Placeholder 5"/>
          <p:cNvSpPr>
            <a:spLocks noGrp="1"/>
          </p:cNvSpPr>
          <p:nvPr>
            <p:ph type="body" sz="half" idx="1"/>
          </p:nvPr>
        </p:nvSpPr>
        <p:spPr>
          <a:xfrm>
            <a:off x="609600" y="1549916"/>
            <a:ext cx="4516754" cy="4734262"/>
          </a:xfrm>
        </p:spPr>
        <p:txBody>
          <a:bodyPr/>
          <a:lstStyle/>
          <a:p>
            <a:r>
              <a:rPr lang="en-US" sz="2400" dirty="0" smtClean="0"/>
              <a:t>In </a:t>
            </a:r>
            <a:r>
              <a:rPr lang="en-US" sz="2400" dirty="0" smtClean="0"/>
              <a:t>normal conditions, trade </a:t>
            </a:r>
            <a:r>
              <a:rPr lang="en-US" sz="2400" dirty="0" smtClean="0"/>
              <a:t>winds blow towards the west across the</a:t>
            </a:r>
            <a:r>
              <a:rPr lang="en-US" sz="2400" dirty="0" smtClean="0"/>
              <a:t> Pacific and pile </a:t>
            </a:r>
            <a:r>
              <a:rPr lang="en-US" sz="2400" dirty="0" smtClean="0"/>
              <a:t>up warm surface water in the west </a:t>
            </a:r>
            <a:r>
              <a:rPr lang="en-US" sz="2400" dirty="0" smtClean="0"/>
              <a:t>Pacific</a:t>
            </a:r>
          </a:p>
          <a:p>
            <a:r>
              <a:rPr lang="en-US" sz="2400" dirty="0" smtClean="0"/>
              <a:t>During </a:t>
            </a:r>
            <a:r>
              <a:rPr lang="en-US" sz="2400" dirty="0" smtClean="0"/>
              <a:t>El </a:t>
            </a:r>
            <a:r>
              <a:rPr lang="en-US" sz="2400" dirty="0" smtClean="0"/>
              <a:t>Niño, trade </a:t>
            </a:r>
            <a:r>
              <a:rPr lang="en-US" sz="2400" dirty="0" smtClean="0"/>
              <a:t>winds relax</a:t>
            </a:r>
            <a:r>
              <a:rPr lang="en-US" sz="2400" dirty="0" smtClean="0"/>
              <a:t> leading to a </a:t>
            </a:r>
            <a:r>
              <a:rPr lang="en-US" sz="2400" dirty="0" smtClean="0"/>
              <a:t>rise in sea surface temperature</a:t>
            </a:r>
            <a:r>
              <a:rPr lang="en-US" sz="2400" dirty="0" smtClean="0"/>
              <a:t> off the coast of South America</a:t>
            </a:r>
          </a:p>
        </p:txBody>
      </p:sp>
      <p:pic>
        <p:nvPicPr>
          <p:cNvPr id="9" name="Content Placeholder 8" descr="nino-only.gif"/>
          <p:cNvPicPr>
            <a:picLocks noGrp="1" noChangeAspect="1"/>
          </p:cNvPicPr>
          <p:nvPr>
            <p:ph sz="quarter" idx="2"/>
          </p:nvPr>
        </p:nvPicPr>
        <p:blipFill>
          <a:blip r:embed="rId3"/>
          <a:srcRect l="-14574" r="-14574"/>
          <a:stretch>
            <a:fillRect/>
          </a:stretch>
        </p:blipFill>
        <p:spPr>
          <a:xfrm>
            <a:off x="4652183" y="3727220"/>
            <a:ext cx="4679678" cy="2771459"/>
          </a:xfrm>
        </p:spPr>
      </p:pic>
      <p:pic>
        <p:nvPicPr>
          <p:cNvPr id="10" name="Content Placeholder 9" descr="normal-only.gif"/>
          <p:cNvPicPr>
            <a:picLocks noGrp="1" noChangeAspect="1"/>
          </p:cNvPicPr>
          <p:nvPr>
            <p:ph sz="quarter" idx="3"/>
          </p:nvPr>
        </p:nvPicPr>
        <p:blipFill>
          <a:blip r:embed="rId4"/>
          <a:srcRect l="-13947" r="-13947"/>
          <a:stretch>
            <a:fillRect/>
          </a:stretch>
        </p:blipFill>
        <p:spPr>
          <a:xfrm>
            <a:off x="4665142" y="833354"/>
            <a:ext cx="4679678" cy="2771459"/>
          </a:xfrm>
        </p:spPr>
      </p:pic>
      <p:sp>
        <p:nvSpPr>
          <p:cNvPr id="4" name="Date Placeholder 3"/>
          <p:cNvSpPr>
            <a:spLocks noGrp="1"/>
          </p:cNvSpPr>
          <p:nvPr>
            <p:ph type="dt" sz="half" idx="10"/>
          </p:nvPr>
        </p:nvSpPr>
        <p:spPr/>
        <p:txBody>
          <a:bodyPr/>
          <a:lstStyle/>
          <a:p>
            <a:r>
              <a:rPr lang="en-US" smtClean="0"/>
              <a:t>7/27/10</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taoscreenshot.tiff"/>
          <p:cNvPicPr>
            <a:picLocks noGrp="1" noChangeAspect="1"/>
          </p:cNvPicPr>
          <p:nvPr>
            <p:ph/>
          </p:nvPr>
        </p:nvPicPr>
        <p:blipFill>
          <a:blip r:embed="rId2"/>
          <a:srcRect l="-23980" r="-23980"/>
          <a:stretch>
            <a:fillRect/>
          </a:stretch>
        </p:blipFill>
        <p:spPr/>
      </p:pic>
      <p:sp>
        <p:nvSpPr>
          <p:cNvPr id="6" name="Date Placeholder 5"/>
          <p:cNvSpPr>
            <a:spLocks noGrp="1"/>
          </p:cNvSpPr>
          <p:nvPr>
            <p:ph type="dt" sz="half" idx="10"/>
          </p:nvPr>
        </p:nvSpPr>
        <p:spPr/>
        <p:txBody>
          <a:bodyPr/>
          <a:lstStyle/>
          <a:p>
            <a:r>
              <a:rPr lang="en-US" smtClean="0"/>
              <a:t>7/27/10</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7484"/>
            <a:ext cx="8001000" cy="990600"/>
          </a:xfrm>
        </p:spPr>
        <p:txBody>
          <a:bodyPr/>
          <a:lstStyle/>
          <a:p>
            <a:r>
              <a:rPr lang="en-US" dirty="0" smtClean="0"/>
              <a:t>TAO Maps</a:t>
            </a:r>
            <a:endParaRPr lang="en-US" dirty="0"/>
          </a:p>
        </p:txBody>
      </p:sp>
      <p:sp>
        <p:nvSpPr>
          <p:cNvPr id="4" name="Text Placeholder 3"/>
          <p:cNvSpPr>
            <a:spLocks noGrp="1"/>
          </p:cNvSpPr>
          <p:nvPr>
            <p:ph type="body" sz="half" idx="2"/>
          </p:nvPr>
        </p:nvSpPr>
        <p:spPr>
          <a:xfrm>
            <a:off x="609600" y="4063742"/>
            <a:ext cx="8001000" cy="2324100"/>
          </a:xfrm>
        </p:spPr>
        <p:txBody>
          <a:bodyPr/>
          <a:lstStyle/>
          <a:p>
            <a:r>
              <a:rPr lang="en-US" dirty="0" smtClean="0"/>
              <a:t>Students can generate plots of current sea surface temperature and winds (mean and anomaly)</a:t>
            </a:r>
          </a:p>
          <a:p>
            <a:r>
              <a:rPr lang="en-US" dirty="0" smtClean="0"/>
              <a:t>Compare with </a:t>
            </a:r>
            <a:r>
              <a:rPr lang="en-US" dirty="0" smtClean="0"/>
              <a:t>examples of</a:t>
            </a:r>
            <a:r>
              <a:rPr lang="en-US" dirty="0" smtClean="0"/>
              <a:t> El Niño, Normal </a:t>
            </a:r>
            <a:r>
              <a:rPr lang="en-US" dirty="0" smtClean="0"/>
              <a:t>and La Niña conditions</a:t>
            </a:r>
            <a:endParaRPr lang="en-US" dirty="0"/>
          </a:p>
        </p:txBody>
      </p:sp>
      <p:sp>
        <p:nvSpPr>
          <p:cNvPr id="5" name="Date Placeholder 4"/>
          <p:cNvSpPr>
            <a:spLocks noGrp="1"/>
          </p:cNvSpPr>
          <p:nvPr>
            <p:ph type="dt" sz="half" idx="10"/>
          </p:nvPr>
        </p:nvSpPr>
        <p:spPr/>
        <p:txBody>
          <a:bodyPr/>
          <a:lstStyle/>
          <a:p>
            <a:r>
              <a:rPr lang="en-US" smtClean="0"/>
              <a:t>7/27/10</a:t>
            </a:r>
            <a:endParaRPr lang="en-US"/>
          </a:p>
        </p:txBody>
      </p:sp>
      <p:pic>
        <p:nvPicPr>
          <p:cNvPr id="7" name="Picture 6" descr="lat_lon_9712_sst_lf.gif"/>
          <p:cNvPicPr>
            <a:picLocks noChangeAspect="1"/>
          </p:cNvPicPr>
          <p:nvPr/>
        </p:nvPicPr>
        <p:blipFill>
          <a:blip r:embed="rId3"/>
          <a:srcRect l="814" t="5041" r="2961"/>
          <a:stretch>
            <a:fillRect/>
          </a:stretch>
        </p:blipFill>
        <p:spPr>
          <a:xfrm>
            <a:off x="4427344" y="1535342"/>
            <a:ext cx="4706695" cy="2353348"/>
          </a:xfrm>
          <a:prstGeom prst="rect">
            <a:avLst/>
          </a:prstGeom>
        </p:spPr>
      </p:pic>
      <p:pic>
        <p:nvPicPr>
          <p:cNvPr id="6" name="Content Placeholder 5" descr="sst_wind_anom_5day_ps32.gif"/>
          <p:cNvPicPr>
            <a:picLocks noGrp="1" noChangeAspect="1"/>
          </p:cNvPicPr>
          <p:nvPr>
            <p:ph sz="half" idx="1"/>
          </p:nvPr>
        </p:nvPicPr>
        <p:blipFill>
          <a:blip r:embed="rId4"/>
          <a:srcRect l="810" t="2279" r="2710"/>
          <a:stretch>
            <a:fillRect/>
          </a:stretch>
        </p:blipFill>
        <p:spPr>
          <a:xfrm>
            <a:off x="47480" y="1471899"/>
            <a:ext cx="4676599" cy="2399941"/>
          </a:xfr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9871"/>
            <a:ext cx="8001000" cy="990600"/>
          </a:xfrm>
        </p:spPr>
        <p:txBody>
          <a:bodyPr/>
          <a:lstStyle/>
          <a:p>
            <a:r>
              <a:rPr lang="en-US" dirty="0" smtClean="0"/>
              <a:t>Tides</a:t>
            </a:r>
            <a:endParaRPr lang="en-US" dirty="0"/>
          </a:p>
        </p:txBody>
      </p:sp>
      <p:sp>
        <p:nvSpPr>
          <p:cNvPr id="3" name="Content Placeholder 2"/>
          <p:cNvSpPr>
            <a:spLocks noGrp="1"/>
          </p:cNvSpPr>
          <p:nvPr>
            <p:ph idx="1"/>
          </p:nvPr>
        </p:nvSpPr>
        <p:spPr>
          <a:xfrm>
            <a:off x="378699" y="1451961"/>
            <a:ext cx="8291945" cy="4985727"/>
          </a:xfrm>
        </p:spPr>
        <p:txBody>
          <a:bodyPr/>
          <a:lstStyle/>
          <a:p>
            <a:pPr>
              <a:buNone/>
            </a:pPr>
            <a:r>
              <a:rPr lang="en-US" sz="2400" dirty="0" smtClean="0"/>
              <a:t>Real time tide data may be obtained from the NOAA Tides and </a:t>
            </a:r>
            <a:r>
              <a:rPr lang="en-US" sz="2400" dirty="0" smtClean="0"/>
              <a:t>Currents website: </a:t>
            </a:r>
            <a:r>
              <a:rPr lang="en-US" sz="2400" dirty="0" smtClean="0">
                <a:hlinkClick r:id="rId2"/>
              </a:rPr>
              <a:t>http://tidesandcurrents.noaa.gov/station_retrieve.shtml?type=Tide+</a:t>
            </a:r>
            <a:r>
              <a:rPr lang="en-US" sz="2400" dirty="0" smtClean="0">
                <a:hlinkClick r:id="rId2"/>
              </a:rPr>
              <a:t>Data</a:t>
            </a:r>
            <a:r>
              <a:rPr lang="en-US" sz="2400" dirty="0" smtClean="0"/>
              <a:t> </a:t>
            </a:r>
            <a:endParaRPr lang="en-US" sz="2400" dirty="0"/>
          </a:p>
        </p:txBody>
      </p:sp>
      <p:sp>
        <p:nvSpPr>
          <p:cNvPr id="4" name="Date Placeholder 3"/>
          <p:cNvSpPr>
            <a:spLocks noGrp="1"/>
          </p:cNvSpPr>
          <p:nvPr>
            <p:ph type="dt" sz="half" idx="10"/>
          </p:nvPr>
        </p:nvSpPr>
        <p:spPr/>
        <p:txBody>
          <a:bodyPr/>
          <a:lstStyle/>
          <a:p>
            <a:r>
              <a:rPr lang="en-US" smtClean="0"/>
              <a:t>7/27/10</a:t>
            </a:r>
            <a:endParaRPr lang="en-US"/>
          </a:p>
        </p:txBody>
      </p:sp>
      <p:pic>
        <p:nvPicPr>
          <p:cNvPr id="5" name="Picture 4" descr="noaatidescreenshot.tiff"/>
          <p:cNvPicPr>
            <a:picLocks noChangeAspect="1"/>
          </p:cNvPicPr>
          <p:nvPr/>
        </p:nvPicPr>
        <p:blipFill>
          <a:blip r:embed="rId3"/>
          <a:stretch>
            <a:fillRect/>
          </a:stretch>
        </p:blipFill>
        <p:spPr>
          <a:xfrm>
            <a:off x="2990271" y="2756790"/>
            <a:ext cx="6165273" cy="40252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3924300" cy="1440873"/>
          </a:xfrm>
        </p:spPr>
        <p:txBody>
          <a:bodyPr/>
          <a:lstStyle/>
          <a:p>
            <a:r>
              <a:rPr lang="en-US" dirty="0" smtClean="0"/>
              <a:t>Tidal Data Interpretation</a:t>
            </a:r>
            <a:endParaRPr lang="en-US" dirty="0"/>
          </a:p>
        </p:txBody>
      </p:sp>
      <p:sp>
        <p:nvSpPr>
          <p:cNvPr id="3" name="Text Placeholder 2"/>
          <p:cNvSpPr>
            <a:spLocks noGrp="1"/>
          </p:cNvSpPr>
          <p:nvPr>
            <p:ph type="body" sz="half" idx="1"/>
          </p:nvPr>
        </p:nvSpPr>
        <p:spPr>
          <a:xfrm>
            <a:off x="609600" y="1974273"/>
            <a:ext cx="3924300" cy="4426527"/>
          </a:xfrm>
        </p:spPr>
        <p:txBody>
          <a:bodyPr/>
          <a:lstStyle/>
          <a:p>
            <a:r>
              <a:rPr lang="en-US" dirty="0" smtClean="0"/>
              <a:t>Students can generate graphs and from these determine:</a:t>
            </a:r>
          </a:p>
          <a:p>
            <a:pPr lvl="1"/>
            <a:r>
              <a:rPr lang="en-US" dirty="0" smtClean="0"/>
              <a:t>tidal range</a:t>
            </a:r>
          </a:p>
          <a:p>
            <a:pPr lvl="1"/>
            <a:r>
              <a:rPr lang="en-US" dirty="0" smtClean="0"/>
              <a:t>tidal period</a:t>
            </a:r>
          </a:p>
          <a:p>
            <a:pPr lvl="1"/>
            <a:r>
              <a:rPr lang="en-US" dirty="0" smtClean="0"/>
              <a:t>type of tidal pattern</a:t>
            </a:r>
            <a:endParaRPr lang="en-US" dirty="0"/>
          </a:p>
        </p:txBody>
      </p:sp>
      <p:sp>
        <p:nvSpPr>
          <p:cNvPr id="6" name="Date Placeholder 5"/>
          <p:cNvSpPr>
            <a:spLocks noGrp="1"/>
          </p:cNvSpPr>
          <p:nvPr>
            <p:ph type="dt" sz="half" idx="10"/>
          </p:nvPr>
        </p:nvSpPr>
        <p:spPr/>
        <p:txBody>
          <a:bodyPr/>
          <a:lstStyle/>
          <a:p>
            <a:r>
              <a:rPr lang="en-US" smtClean="0"/>
              <a:t>7/27/10</a:t>
            </a:r>
            <a:endParaRPr lang="en-US"/>
          </a:p>
        </p:txBody>
      </p:sp>
      <p:graphicFrame>
        <p:nvGraphicFramePr>
          <p:cNvPr id="46082" name="Object 2"/>
          <p:cNvGraphicFramePr>
            <a:graphicFrameLocks noChangeAspect="1"/>
          </p:cNvGraphicFramePr>
          <p:nvPr/>
        </p:nvGraphicFramePr>
        <p:xfrm>
          <a:off x="4737884" y="828714"/>
          <a:ext cx="4112491" cy="2729843"/>
        </p:xfrm>
        <a:graphic>
          <a:graphicData uri="http://schemas.openxmlformats.org/presentationml/2006/ole">
            <p:oleObj spid="_x0000_s46082" name="Document" r:id="rId3" imgW="5892800" imgH="3911600" progId="Word.Document.12">
              <p:link updateAutomatic="1"/>
            </p:oleObj>
          </a:graphicData>
        </a:graphic>
      </p:graphicFrame>
      <p:graphicFrame>
        <p:nvGraphicFramePr>
          <p:cNvPr id="46083" name="Object 3"/>
          <p:cNvGraphicFramePr>
            <a:graphicFrameLocks noChangeAspect="1"/>
          </p:cNvGraphicFramePr>
          <p:nvPr/>
        </p:nvGraphicFramePr>
        <p:xfrm>
          <a:off x="4718620" y="3881082"/>
          <a:ext cx="4121354" cy="2729843"/>
        </p:xfrm>
        <a:graphic>
          <a:graphicData uri="http://schemas.openxmlformats.org/presentationml/2006/ole">
            <p:oleObj spid="_x0000_s46083" name="Document" r:id="rId4" imgW="5905500" imgH="3911600" progId="Word.Document.12">
              <p:link updateAutomatic="1"/>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9871"/>
            <a:ext cx="8001000" cy="990600"/>
          </a:xfrm>
        </p:spPr>
        <p:txBody>
          <a:bodyPr/>
          <a:lstStyle/>
          <a:p>
            <a:r>
              <a:rPr lang="en-US" dirty="0" smtClean="0"/>
              <a:t>Tsunami Arrival</a:t>
            </a:r>
            <a:endParaRPr lang="en-US" dirty="0"/>
          </a:p>
        </p:txBody>
      </p:sp>
      <p:sp>
        <p:nvSpPr>
          <p:cNvPr id="3" name="Content Placeholder 2"/>
          <p:cNvSpPr>
            <a:spLocks noGrp="1"/>
          </p:cNvSpPr>
          <p:nvPr>
            <p:ph idx="1"/>
          </p:nvPr>
        </p:nvSpPr>
        <p:spPr>
          <a:xfrm>
            <a:off x="609600" y="1476464"/>
            <a:ext cx="8234218" cy="4985727"/>
          </a:xfrm>
        </p:spPr>
        <p:txBody>
          <a:bodyPr/>
          <a:lstStyle/>
          <a:p>
            <a:r>
              <a:rPr lang="en-US" sz="2400" dirty="0" smtClean="0"/>
              <a:t>Students may create time traces of water column height for a specified </a:t>
            </a:r>
            <a:r>
              <a:rPr lang="en-US" sz="2400" dirty="0" smtClean="0"/>
              <a:t>time period: </a:t>
            </a:r>
            <a:r>
              <a:rPr lang="en-US" sz="2400" dirty="0" smtClean="0">
                <a:hlinkClick r:id="rId3"/>
              </a:rPr>
              <a:t>http://map.ngdc.noaa.gov/website/mgg/dart/</a:t>
            </a:r>
            <a:r>
              <a:rPr lang="en-US" sz="2400" dirty="0" smtClean="0">
                <a:hlinkClick r:id="rId3"/>
              </a:rPr>
              <a:t>viewer.htm</a:t>
            </a:r>
            <a:r>
              <a:rPr lang="en-US" sz="2400" dirty="0" smtClean="0"/>
              <a:t> </a:t>
            </a:r>
          </a:p>
          <a:p>
            <a:r>
              <a:rPr lang="en-US" sz="2400" dirty="0" smtClean="0"/>
              <a:t>Tsunami heights and arrival times may be calculated </a:t>
            </a:r>
          </a:p>
          <a:p>
            <a:pPr lvl="1"/>
            <a:r>
              <a:rPr lang="en-US" sz="2000" dirty="0" smtClean="0"/>
              <a:t>comparison with seismic wave arrival time to illustrate difference in wave velocity and discuss tsunami warning</a:t>
            </a:r>
            <a:endParaRPr lang="en-US" sz="2000" dirty="0"/>
          </a:p>
        </p:txBody>
      </p:sp>
      <p:sp>
        <p:nvSpPr>
          <p:cNvPr id="4" name="Date Placeholder 3"/>
          <p:cNvSpPr>
            <a:spLocks noGrp="1"/>
          </p:cNvSpPr>
          <p:nvPr>
            <p:ph type="dt" sz="half" idx="10"/>
          </p:nvPr>
        </p:nvSpPr>
        <p:spPr/>
        <p:txBody>
          <a:bodyPr/>
          <a:lstStyle/>
          <a:p>
            <a:r>
              <a:rPr lang="en-US" smtClean="0"/>
              <a:t>7/27/10</a:t>
            </a:r>
            <a:endParaRPr lang="en-US"/>
          </a:p>
        </p:txBody>
      </p:sp>
      <p:pic>
        <p:nvPicPr>
          <p:cNvPr id="5" name="Picture 4"/>
          <p:cNvPicPr>
            <a:picLocks noChangeAspect="1"/>
          </p:cNvPicPr>
          <p:nvPr/>
        </p:nvPicPr>
        <p:blipFill>
          <a:blip r:embed="rId4"/>
          <a:stretch>
            <a:fillRect/>
          </a:stretch>
        </p:blipFill>
        <p:spPr>
          <a:xfrm>
            <a:off x="2020455" y="3874650"/>
            <a:ext cx="5080000" cy="2794000"/>
          </a:xfrm>
          <a:prstGeom prst="rect">
            <a:avLst/>
          </a:prstGeom>
        </p:spPr>
      </p:pic>
    </p:spTree>
  </p:cSld>
  <p:clrMapOvr>
    <a:masterClrMapping/>
  </p:clrMapOvr>
</p:sld>
</file>

<file path=ppt/theme/theme1.xml><?xml version="1.0" encoding="utf-8"?>
<a:theme xmlns:a="http://schemas.openxmlformats.org/drawingml/2006/main" name="GSC499W08">
  <a:themeElements>
    <a:clrScheme name="Custom 1">
      <a:dk1>
        <a:srgbClr val="23283E"/>
      </a:dk1>
      <a:lt1>
        <a:srgbClr val="CBDFF2"/>
      </a:lt1>
      <a:dk2>
        <a:srgbClr val="0012A6"/>
      </a:dk2>
      <a:lt2>
        <a:srgbClr val="969696"/>
      </a:lt2>
      <a:accent1>
        <a:srgbClr val="EB6227"/>
      </a:accent1>
      <a:accent2>
        <a:srgbClr val="0815E7"/>
      </a:accent2>
      <a:accent3>
        <a:srgbClr val="3CA114"/>
      </a:accent3>
      <a:accent4>
        <a:srgbClr val="1C2134"/>
      </a:accent4>
      <a:accent5>
        <a:srgbClr val="B5B9C5"/>
      </a:accent5>
      <a:accent6>
        <a:srgbClr val="D6951D"/>
      </a:accent6>
      <a:hlink>
        <a:srgbClr val="8E6962"/>
      </a:hlink>
      <a:folHlink>
        <a:srgbClr val="800000"/>
      </a:folHlink>
    </a:clrScheme>
    <a:fontScheme name="GSC499W08">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SC499W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C499W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C499W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C499W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C499W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C499W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C499W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C499W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C499W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C499W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C499W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C499W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GSC450Sp10.potx</Template>
  <TotalTime>3584</TotalTime>
  <Words>1682</Words>
  <Application>Microsoft Macintosh PowerPoint</Application>
  <PresentationFormat>On-screen Show (4:3)</PresentationFormat>
  <Paragraphs>71</Paragraphs>
  <Slides>13</Slides>
  <Notes>4</Notes>
  <HiddenSlides>0</HiddenSlides>
  <MMClips>0</MMClips>
  <ScaleCrop>false</ScaleCrop>
  <HeadingPairs>
    <vt:vector size="8" baseType="variant">
      <vt:variant>
        <vt:lpstr>Design Template</vt:lpstr>
      </vt:variant>
      <vt:variant>
        <vt:i4>1</vt:i4>
      </vt:variant>
      <vt:variant>
        <vt:lpstr>Links</vt:lpstr>
      </vt:variant>
      <vt:variant>
        <vt:i4>2</vt:i4>
      </vt:variant>
      <vt:variant>
        <vt:lpstr>Embedded OLE Servers</vt:lpstr>
      </vt:variant>
      <vt:variant>
        <vt:i4>1</vt:i4>
      </vt:variant>
      <vt:variant>
        <vt:lpstr>Slide Titles</vt:lpstr>
      </vt:variant>
      <vt:variant>
        <vt:i4>13</vt:i4>
      </vt:variant>
    </vt:vector>
  </HeadingPairs>
  <TitlesOfParts>
    <vt:vector size="17" baseType="lpstr">
      <vt:lpstr>GSC499W08</vt:lpstr>
      <vt:lpstr>!OLE_LINK1</vt:lpstr>
      <vt:lpstr>!OLE_LINK2</vt:lpstr>
      <vt:lpstr>Equation</vt:lpstr>
      <vt:lpstr>A Few Examples of Using Online and Near Real-time Data in Homework and Lab Assignments</vt:lpstr>
      <vt:lpstr>Challenges</vt:lpstr>
      <vt:lpstr>Sea Surface Temperature and Wind</vt:lpstr>
      <vt:lpstr>El Niño</vt:lpstr>
      <vt:lpstr>Slide 5</vt:lpstr>
      <vt:lpstr>TAO Maps</vt:lpstr>
      <vt:lpstr>Tides</vt:lpstr>
      <vt:lpstr>Tidal Data Interpretation</vt:lpstr>
      <vt:lpstr>Tsunami Arrival</vt:lpstr>
      <vt:lpstr>Earthquake Catalogs</vt:lpstr>
      <vt:lpstr>Aftershock Statistics</vt:lpstr>
      <vt:lpstr>Near Real Time Earthquake Source Parameters</vt:lpstr>
      <vt:lpstr>Assessment</vt:lpstr>
    </vt:vector>
  </TitlesOfParts>
  <Company>URS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Jascha Polet</dc:creator>
  <cp:lastModifiedBy>Jascha Polet</cp:lastModifiedBy>
  <cp:revision>37</cp:revision>
  <dcterms:created xsi:type="dcterms:W3CDTF">2010-07-25T06:15:04Z</dcterms:created>
  <dcterms:modified xsi:type="dcterms:W3CDTF">2010-07-27T17:59:36Z</dcterms:modified>
</cp:coreProperties>
</file>