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260" r:id="rId2"/>
    <p:sldId id="261" r:id="rId3"/>
    <p:sldId id="258" r:id="rId4"/>
    <p:sldId id="262" r:id="rId5"/>
    <p:sldId id="263" r:id="rId6"/>
    <p:sldId id="264" r:id="rId7"/>
    <p:sldId id="265" r:id="rId8"/>
    <p:sldId id="266" r:id="rId9"/>
    <p:sldId id="257" r:id="rId10"/>
    <p:sldId id="268" r:id="rId11"/>
    <p:sldId id="267" r:id="rId12"/>
    <p:sldId id="272" r:id="rId13"/>
    <p:sldId id="277" r:id="rId14"/>
    <p:sldId id="273" r:id="rId15"/>
    <p:sldId id="274" r:id="rId16"/>
    <p:sldId id="275" r:id="rId17"/>
    <p:sldId id="276"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p:restoredLeft sz="15620"/>
    <p:restoredTop sz="94660"/>
  </p:normalViewPr>
  <p:slideViewPr>
    <p:cSldViewPr snapToGrid="0" snapToObjects="1">
      <p:cViewPr>
        <p:scale>
          <a:sx n="100" d="100"/>
          <a:sy n="100" d="100"/>
        </p:scale>
        <p:origin x="-44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F05D8-60FB-7646-BE3A-CC08BA531B20}" type="datetimeFigureOut">
              <a:rPr lang="en-US" smtClean="0"/>
              <a:t>7/19/10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029E6-E1EA-6448-95A5-98E2DD240D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DF71AA9-F480-BC4A-8B78-7EB4A7568307}" type="slidenum">
              <a:rPr lang="en-US">
                <a:latin typeface="Times New Roman" pitchFamily="-112" charset="0"/>
              </a:rPr>
              <a:pPr/>
              <a:t>12</a:t>
            </a:fld>
            <a:endParaRPr lang="en-US">
              <a:latin typeface="Times New Roman" pitchFamily="-112"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DF71AA9-F480-BC4A-8B78-7EB4A7568307}" type="slidenum">
              <a:rPr lang="en-US">
                <a:latin typeface="Times New Roman" pitchFamily="-112" charset="0"/>
              </a:rPr>
              <a:pPr/>
              <a:t>14</a:t>
            </a:fld>
            <a:endParaRPr lang="en-US">
              <a:latin typeface="Times New Roman" pitchFamily="-112"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9B37F4-228C-5940-8921-C452265A3A44}" type="datetimeFigureOut">
              <a:rPr lang="en-US" smtClean="0"/>
              <a:t>7/19/10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B37F4-228C-5940-8921-C452265A3A44}" type="datetimeFigureOut">
              <a:rPr lang="en-US" smtClean="0"/>
              <a:t>7/19/10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B37F4-228C-5940-8921-C452265A3A44}" type="datetimeFigureOut">
              <a:rPr lang="en-US" smtClean="0"/>
              <a:t>7/19/10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B37F4-228C-5940-8921-C452265A3A44}" type="datetimeFigureOut">
              <a:rPr lang="en-US" smtClean="0"/>
              <a:t>7/19/10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B37F4-228C-5940-8921-C452265A3A44}" type="datetimeFigureOut">
              <a:rPr lang="en-US" smtClean="0"/>
              <a:t>7/19/10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B37F4-228C-5940-8921-C452265A3A44}" type="datetimeFigureOut">
              <a:rPr lang="en-US" smtClean="0"/>
              <a:t>7/19/10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B37F4-228C-5940-8921-C452265A3A44}" type="datetimeFigureOut">
              <a:rPr lang="en-US" smtClean="0"/>
              <a:t>7/19/10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B37F4-228C-5940-8921-C452265A3A44}" type="datetimeFigureOut">
              <a:rPr lang="en-US" smtClean="0"/>
              <a:t>7/19/10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B37F4-228C-5940-8921-C452265A3A44}" type="datetimeFigureOut">
              <a:rPr lang="en-US" smtClean="0"/>
              <a:t>7/19/10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B37F4-228C-5940-8921-C452265A3A44}" type="datetimeFigureOut">
              <a:rPr lang="en-US" smtClean="0"/>
              <a:t>7/19/10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B37F4-228C-5940-8921-C452265A3A44}" type="datetimeFigureOut">
              <a:rPr lang="en-US" smtClean="0"/>
              <a:t>7/19/10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34294-CCAD-2447-AF51-DEBBD91CBA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B37F4-228C-5940-8921-C452265A3A44}" type="datetimeFigureOut">
              <a:rPr lang="en-US" smtClean="0"/>
              <a:t>7/19/10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34294-CCAD-2447-AF51-DEBBD91CBA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aterdata.usgs.gov/nwi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USGS Water Data and Flood Frequency Analysis</a:t>
            </a:r>
            <a:br>
              <a:rPr lang="en-US" sz="3200" dirty="0" smtClean="0">
                <a:solidFill>
                  <a:srgbClr val="FF0000"/>
                </a:solidFill>
              </a:rPr>
            </a:br>
            <a:r>
              <a:rPr lang="en-US" sz="3200" dirty="0" smtClean="0">
                <a:solidFill>
                  <a:srgbClr val="FF0000"/>
                </a:solidFill>
              </a:rPr>
              <a:t>Susan Schwartz, UC Santa Cruz</a:t>
            </a:r>
            <a:endParaRPr lang="en-US" sz="3200" dirty="0">
              <a:solidFill>
                <a:srgbClr val="FF0000"/>
              </a:solidFill>
            </a:endParaRPr>
          </a:p>
        </p:txBody>
      </p:sp>
      <p:sp>
        <p:nvSpPr>
          <p:cNvPr id="5" name="Content Placeholder 4"/>
          <p:cNvSpPr>
            <a:spLocks noGrp="1"/>
          </p:cNvSpPr>
          <p:nvPr>
            <p:ph idx="1"/>
          </p:nvPr>
        </p:nvSpPr>
        <p:spPr>
          <a:xfrm>
            <a:off x="304800" y="1600200"/>
            <a:ext cx="8839200" cy="4525963"/>
          </a:xfrm>
        </p:spPr>
        <p:txBody>
          <a:bodyPr>
            <a:normAutofit/>
          </a:bodyPr>
          <a:lstStyle/>
          <a:p>
            <a:r>
              <a:rPr lang="en-US" sz="2800" dirty="0" smtClean="0"/>
              <a:t>Introduction to USGS real-time water data </a:t>
            </a:r>
          </a:p>
          <a:p>
            <a:r>
              <a:rPr lang="en-US" sz="2800" dirty="0"/>
              <a:t>U</a:t>
            </a:r>
            <a:r>
              <a:rPr lang="en-US" sz="2800" dirty="0" smtClean="0"/>
              <a:t>se of these data in a flood frequency analysis exercise</a:t>
            </a:r>
          </a:p>
          <a:p>
            <a:pPr lvl="1"/>
            <a:r>
              <a:rPr lang="en-US" sz="2400" dirty="0" smtClean="0"/>
              <a:t>Exercise goals</a:t>
            </a:r>
          </a:p>
          <a:p>
            <a:pPr lvl="1"/>
            <a:r>
              <a:rPr lang="en-US" sz="2400" dirty="0" smtClean="0"/>
              <a:t>Advantages and challenges</a:t>
            </a:r>
          </a:p>
          <a:p>
            <a:pPr lvl="1"/>
            <a:r>
              <a:rPr lang="en-US" sz="2400" dirty="0" smtClean="0"/>
              <a:t>Assessment</a:t>
            </a:r>
          </a:p>
          <a:p>
            <a:r>
              <a:rPr lang="en-US" sz="2800" dirty="0" smtClean="0"/>
              <a:t>Possible refinements that would incorporate real time data in a more significant way</a:t>
            </a:r>
          </a:p>
          <a:p>
            <a:pPr>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1.png"/>
          <p:cNvPicPr>
            <a:picLocks noChangeAspect="1"/>
          </p:cNvPicPr>
          <p:nvPr/>
        </p:nvPicPr>
        <p:blipFill>
          <a:blip r:embed="rId2"/>
          <a:stretch>
            <a:fillRect/>
          </a:stretch>
        </p:blipFill>
        <p:spPr>
          <a:xfrm>
            <a:off x="373352" y="0"/>
            <a:ext cx="8397296"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a:stretch>
            <a:fillRect/>
          </a:stretch>
        </p:blipFill>
        <p:spPr>
          <a:xfrm>
            <a:off x="895809" y="406787"/>
            <a:ext cx="7352381" cy="6196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sz="3800" dirty="0" smtClean="0">
                <a:solidFill>
                  <a:srgbClr val="FF3300"/>
                </a:solidFill>
                <a:ea typeface="ＭＳ Ｐゴシック" pitchFamily="-112" charset="-128"/>
                <a:cs typeface="ＭＳ Ｐゴシック" pitchFamily="-112" charset="-128"/>
              </a:rPr>
              <a:t>Geologic Hazards: Predicting </a:t>
            </a:r>
            <a:r>
              <a:rPr lang="en-US" sz="3800" dirty="0">
                <a:solidFill>
                  <a:srgbClr val="FF3300"/>
                </a:solidFill>
                <a:ea typeface="ＭＳ Ｐゴシック" pitchFamily="-112" charset="-128"/>
                <a:cs typeface="ＭＳ Ｐゴシック" pitchFamily="-112" charset="-128"/>
              </a:rPr>
              <a:t>River Flooding</a:t>
            </a:r>
            <a:endParaRPr lang="en-US" dirty="0">
              <a:ea typeface="ＭＳ Ｐゴシック" pitchFamily="-112" charset="-128"/>
              <a:cs typeface="ＭＳ Ｐゴシック" pitchFamily="-112" charset="-128"/>
            </a:endParaRPr>
          </a:p>
        </p:txBody>
      </p:sp>
      <p:sp>
        <p:nvSpPr>
          <p:cNvPr id="67587" name="Rectangle 3"/>
          <p:cNvSpPr>
            <a:spLocks noGrp="1" noChangeArrowheads="1"/>
          </p:cNvSpPr>
          <p:nvPr>
            <p:ph type="body" idx="1"/>
          </p:nvPr>
        </p:nvSpPr>
        <p:spPr>
          <a:xfrm>
            <a:off x="685800" y="1181100"/>
            <a:ext cx="7772400" cy="4114800"/>
          </a:xfrm>
        </p:spPr>
        <p:txBody>
          <a:bodyPr>
            <a:normAutofit/>
          </a:bodyPr>
          <a:lstStyle/>
          <a:p>
            <a:pPr eaLnBrk="1" hangingPunct="1">
              <a:lnSpc>
                <a:spcPct val="90000"/>
              </a:lnSpc>
            </a:pPr>
            <a:r>
              <a:rPr lang="en-US" sz="2800" dirty="0">
                <a:ea typeface="ＭＳ Ｐゴシック" pitchFamily="-112" charset="-128"/>
                <a:cs typeface="ＭＳ Ｐゴシック" pitchFamily="-112" charset="-128"/>
              </a:rPr>
              <a:t>Flood Frequency Analysis-</a:t>
            </a:r>
            <a:r>
              <a:rPr lang="en-US" sz="2800" dirty="0" smtClean="0">
                <a:ea typeface="ＭＳ Ｐゴシック" pitchFamily="-112" charset="-128"/>
                <a:cs typeface="ＭＳ Ｐゴシック" pitchFamily="-112" charset="-128"/>
              </a:rPr>
              <a:t> Uses long record (&gt;10 years) of peak yearly discharges to determine the </a:t>
            </a:r>
            <a:r>
              <a:rPr lang="en-US" sz="2800" dirty="0">
                <a:ea typeface="ＭＳ Ｐゴシック" pitchFamily="-112" charset="-128"/>
                <a:cs typeface="ＭＳ Ｐゴシック" pitchFamily="-112" charset="-128"/>
              </a:rPr>
              <a:t>recurrence </a:t>
            </a:r>
            <a:r>
              <a:rPr lang="en-US" sz="2800" dirty="0" smtClean="0">
                <a:ea typeface="ＭＳ Ｐゴシック" pitchFamily="-112" charset="-128"/>
                <a:cs typeface="ＭＳ Ｐゴシック" pitchFamily="-112" charset="-128"/>
              </a:rPr>
              <a:t>intervals </a:t>
            </a:r>
            <a:r>
              <a:rPr lang="en-US" sz="2800" dirty="0">
                <a:ea typeface="ＭＳ Ｐゴシック" pitchFamily="-112" charset="-128"/>
                <a:cs typeface="ＭＳ Ｐゴシック" pitchFamily="-112" charset="-128"/>
              </a:rPr>
              <a:t>of different </a:t>
            </a:r>
            <a:r>
              <a:rPr lang="en-US" sz="2800" dirty="0" smtClean="0">
                <a:ea typeface="ＭＳ Ｐゴシック" pitchFamily="-112" charset="-128"/>
                <a:cs typeface="ＭＳ Ｐゴシック" pitchFamily="-112" charset="-128"/>
              </a:rPr>
              <a:t>severity floods</a:t>
            </a:r>
          </a:p>
          <a:p>
            <a:pPr eaLnBrk="1" hangingPunct="1">
              <a:lnSpc>
                <a:spcPct val="90000"/>
              </a:lnSpc>
            </a:pPr>
            <a:endParaRPr lang="en-US" sz="2800" dirty="0">
              <a:ea typeface="ＭＳ Ｐゴシック" pitchFamily="-112" charset="-128"/>
              <a:cs typeface="ＭＳ Ｐゴシック" pitchFamily="-112" charset="-128"/>
            </a:endParaRPr>
          </a:p>
          <a:p>
            <a:pPr eaLnBrk="1" hangingPunct="1">
              <a:lnSpc>
                <a:spcPct val="90000"/>
              </a:lnSpc>
            </a:pPr>
            <a:r>
              <a:rPr lang="en-US" sz="2800" dirty="0">
                <a:ea typeface="ＭＳ Ｐゴシック" pitchFamily="-112" charset="-128"/>
                <a:cs typeface="ＭＳ Ｐゴシック" pitchFamily="-112" charset="-128"/>
              </a:rPr>
              <a:t>Flood Hazard Mapping- Used to determine areas susceptible to flooding when discharge exceeds the flood stage</a:t>
            </a:r>
            <a:endParaRPr lang="en-US" sz="2800" dirty="0" smtClean="0">
              <a:ea typeface="ＭＳ Ｐゴシック" pitchFamily="-112" charset="-128"/>
              <a:cs typeface="ＭＳ Ｐゴシック" pitchFamily="-112" charset="-128"/>
            </a:endParaRPr>
          </a:p>
          <a:p>
            <a:pPr eaLnBrk="1" hangingPunct="1">
              <a:lnSpc>
                <a:spcPct val="90000"/>
              </a:lnSpc>
            </a:pPr>
            <a:endParaRPr lang="en-US" sz="2800" dirty="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7.png"/>
          <p:cNvPicPr>
            <a:picLocks noChangeAspect="1"/>
          </p:cNvPicPr>
          <p:nvPr/>
        </p:nvPicPr>
        <p:blipFill>
          <a:blip r:embed="rId2"/>
          <a:stretch>
            <a:fillRect/>
          </a:stretch>
        </p:blipFill>
        <p:spPr>
          <a:xfrm>
            <a:off x="876762" y="374995"/>
            <a:ext cx="7390476" cy="552380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685800" y="1270000"/>
            <a:ext cx="7772400" cy="4114800"/>
          </a:xfrm>
        </p:spPr>
        <p:txBody>
          <a:bodyPr>
            <a:normAutofit/>
          </a:bodyPr>
          <a:lstStyle/>
          <a:p>
            <a:pPr eaLnBrk="1" hangingPunct="1">
              <a:lnSpc>
                <a:spcPct val="90000"/>
              </a:lnSpc>
            </a:pPr>
            <a:r>
              <a:rPr lang="en-US" sz="2800" dirty="0" smtClean="0">
                <a:ea typeface="ＭＳ Ｐゴシック" pitchFamily="-112" charset="-128"/>
                <a:cs typeface="ＭＳ Ｐゴシック" pitchFamily="-112" charset="-128"/>
              </a:rPr>
              <a:t>Modified from an </a:t>
            </a:r>
            <a:r>
              <a:rPr lang="en-US" sz="2800" i="1" dirty="0" err="1" smtClean="0">
                <a:ea typeface="ＭＳ Ｐゴシック" pitchFamily="-112" charset="-128"/>
                <a:cs typeface="ＭＳ Ｐゴシック" pitchFamily="-112" charset="-128"/>
              </a:rPr>
              <a:t>EarthInquiry</a:t>
            </a:r>
            <a:r>
              <a:rPr lang="en-US" sz="2800" dirty="0" smtClean="0">
                <a:ea typeface="ＭＳ Ｐゴシック" pitchFamily="-112" charset="-128"/>
                <a:cs typeface="ＭＳ Ｐゴシック" pitchFamily="-112" charset="-128"/>
              </a:rPr>
              <a:t> Exercise from AGI and published by W.H. Freeman and Company.</a:t>
            </a:r>
          </a:p>
          <a:p>
            <a:pPr eaLnBrk="1" hangingPunct="1">
              <a:lnSpc>
                <a:spcPct val="90000"/>
              </a:lnSpc>
            </a:pPr>
            <a:r>
              <a:rPr lang="en-US" sz="2800" dirty="0" smtClean="0">
                <a:ea typeface="ＭＳ Ｐゴシック" pitchFamily="-112" charset="-128"/>
                <a:cs typeface="ＭＳ Ｐゴシック" pitchFamily="-112" charset="-128"/>
              </a:rPr>
              <a:t>View Nova video “Flood!” describing the impact of the 1993 Great Mississippi Flood.</a:t>
            </a:r>
          </a:p>
          <a:p>
            <a:pPr eaLnBrk="1" hangingPunct="1">
              <a:lnSpc>
                <a:spcPct val="90000"/>
              </a:lnSpc>
            </a:pPr>
            <a:r>
              <a:rPr lang="en-US" sz="2800" dirty="0" smtClean="0">
                <a:ea typeface="ＭＳ Ｐゴシック" pitchFamily="-112" charset="-128"/>
                <a:cs typeface="ＭＳ Ｐゴシック" pitchFamily="-112" charset="-128"/>
              </a:rPr>
              <a:t>Examines flood levels of the Mississippi during the 1993 flood to address questions of how often an event of this size can be expected and whether it makes sense for particular communities to relocate given their risk of future flooding.</a:t>
            </a:r>
          </a:p>
          <a:p>
            <a:pPr eaLnBrk="1" hangingPunct="1">
              <a:lnSpc>
                <a:spcPct val="90000"/>
              </a:lnSpc>
            </a:pPr>
            <a:endParaRPr lang="en-US" sz="2800" dirty="0" smtClean="0">
              <a:ea typeface="ＭＳ Ｐゴシック" pitchFamily="-112" charset="-128"/>
              <a:cs typeface="ＭＳ Ｐゴシック" pitchFamily="-112" charset="-128"/>
            </a:endParaRPr>
          </a:p>
        </p:txBody>
      </p:sp>
      <p:sp>
        <p:nvSpPr>
          <p:cNvPr id="4" name="Title 3"/>
          <p:cNvSpPr>
            <a:spLocks noGrp="1"/>
          </p:cNvSpPr>
          <p:nvPr>
            <p:ph type="title"/>
          </p:nvPr>
        </p:nvSpPr>
        <p:spPr/>
        <p:txBody>
          <a:bodyPr>
            <a:normAutofit fontScale="90000"/>
          </a:bodyPr>
          <a:lstStyle/>
          <a:p>
            <a:r>
              <a:rPr lang="en-US" sz="3200" dirty="0" smtClean="0">
                <a:solidFill>
                  <a:srgbClr val="FF0000"/>
                </a:solidFill>
              </a:rPr>
              <a:t>Flood Frequency for the Mississippi River at Chester, Illinois</a:t>
            </a:r>
            <a:br>
              <a:rPr lang="en-US" sz="3200" dirty="0" smtClean="0">
                <a:solidFill>
                  <a:srgbClr val="FF0000"/>
                </a:solidFill>
              </a:rPr>
            </a:b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
            <a:ext cx="8229600" cy="1143000"/>
          </a:xfrm>
        </p:spPr>
        <p:txBody>
          <a:bodyPr>
            <a:normAutofit/>
          </a:bodyPr>
          <a:lstStyle/>
          <a:p>
            <a:r>
              <a:rPr lang="en-US" sz="3600" dirty="0" smtClean="0">
                <a:solidFill>
                  <a:srgbClr val="FF0000"/>
                </a:solidFill>
              </a:rPr>
              <a:t>Educational Goals</a:t>
            </a:r>
            <a:endParaRPr lang="en-US" sz="3600" dirty="0">
              <a:solidFill>
                <a:srgbClr val="FF0000"/>
              </a:solidFill>
            </a:endParaRPr>
          </a:p>
        </p:txBody>
      </p:sp>
      <p:sp>
        <p:nvSpPr>
          <p:cNvPr id="3" name="Content Placeholder 2"/>
          <p:cNvSpPr>
            <a:spLocks noGrp="1"/>
          </p:cNvSpPr>
          <p:nvPr>
            <p:ph idx="1"/>
          </p:nvPr>
        </p:nvSpPr>
        <p:spPr>
          <a:xfrm>
            <a:off x="457200" y="1138238"/>
            <a:ext cx="8229600" cy="4525963"/>
          </a:xfrm>
        </p:spPr>
        <p:txBody>
          <a:bodyPr/>
          <a:lstStyle/>
          <a:p>
            <a:r>
              <a:rPr lang="en-US" sz="2800" dirty="0" smtClean="0"/>
              <a:t>Understand basic concepts in hydrology/river mechanics by analyzing real data from familiar places/events.</a:t>
            </a:r>
          </a:p>
          <a:p>
            <a:r>
              <a:rPr lang="en-US" sz="2800" dirty="0" smtClean="0"/>
              <a:t>Understand how flood hazards are determined.</a:t>
            </a:r>
          </a:p>
          <a:p>
            <a:r>
              <a:rPr lang="en-US" sz="2800" dirty="0" smtClean="0"/>
              <a:t>Gain experience navigating web sites with important scientific data.</a:t>
            </a:r>
          </a:p>
          <a:p>
            <a:r>
              <a:rPr lang="en-US" sz="2800" dirty="0" smtClean="0"/>
              <a:t>Practice basic skills with Excel including </a:t>
            </a:r>
            <a:r>
              <a:rPr lang="en-US" sz="2800" dirty="0" smtClean="0"/>
              <a:t>importing data, applying formulas, creating charts, and adding tren</a:t>
            </a:r>
            <a:r>
              <a:rPr lang="en-US" sz="2400" dirty="0" smtClean="0"/>
              <a:t>d lines.</a:t>
            </a:r>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
            <a:ext cx="8229600" cy="1143000"/>
          </a:xfrm>
        </p:spPr>
        <p:txBody>
          <a:bodyPr>
            <a:normAutofit fontScale="90000"/>
          </a:bodyPr>
          <a:lstStyle/>
          <a:p>
            <a:r>
              <a:rPr lang="en-US" sz="3600" dirty="0" smtClean="0">
                <a:solidFill>
                  <a:srgbClr val="FF0000"/>
                </a:solidFill>
              </a:rPr>
              <a:t>Advantages/Challenges of Using Internet/Real Time Data</a:t>
            </a:r>
            <a:endParaRPr lang="en-US" sz="3600" dirty="0">
              <a:solidFill>
                <a:srgbClr val="FF0000"/>
              </a:solidFill>
            </a:endParaRPr>
          </a:p>
        </p:txBody>
      </p:sp>
      <p:sp>
        <p:nvSpPr>
          <p:cNvPr id="3" name="Content Placeholder 2"/>
          <p:cNvSpPr>
            <a:spLocks noGrp="1"/>
          </p:cNvSpPr>
          <p:nvPr>
            <p:ph idx="1"/>
          </p:nvPr>
        </p:nvSpPr>
        <p:spPr>
          <a:xfrm>
            <a:off x="457200" y="1138238"/>
            <a:ext cx="8229600" cy="5072062"/>
          </a:xfrm>
        </p:spPr>
        <p:txBody>
          <a:bodyPr>
            <a:normAutofit fontScale="92500" lnSpcReduction="10000"/>
          </a:bodyPr>
          <a:lstStyle/>
          <a:p>
            <a:r>
              <a:rPr lang="en-US" dirty="0" smtClean="0"/>
              <a:t>Enhanced interest in topic </a:t>
            </a:r>
            <a:r>
              <a:rPr lang="en-US" dirty="0" smtClean="0"/>
              <a:t>working with real and meaningful data.</a:t>
            </a:r>
            <a:endParaRPr lang="en-US" dirty="0" smtClean="0"/>
          </a:p>
          <a:p>
            <a:r>
              <a:rPr lang="en-US" dirty="0" smtClean="0"/>
              <a:t>Gain experience navigating web sites with important scientific data.</a:t>
            </a:r>
          </a:p>
          <a:p>
            <a:r>
              <a:rPr lang="en-US" dirty="0" smtClean="0">
                <a:solidFill>
                  <a:srgbClr val="008000"/>
                </a:solidFill>
              </a:rPr>
              <a:t>Unpredictability of real-time data- the dynamic nature of Earth systems makes it so you never know what you will be seeing. </a:t>
            </a:r>
          </a:p>
          <a:p>
            <a:r>
              <a:rPr lang="en-US" dirty="0" smtClean="0">
                <a:solidFill>
                  <a:srgbClr val="008000"/>
                </a:solidFill>
              </a:rPr>
              <a:t>Changing website layout, server unreliability, and student inexperience downloading this type of data result in difficulties using this data and require enhanced professor involvement.</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
            <a:ext cx="8229600" cy="1143000"/>
          </a:xfrm>
        </p:spPr>
        <p:txBody>
          <a:bodyPr>
            <a:normAutofit/>
          </a:bodyPr>
          <a:lstStyle/>
          <a:p>
            <a:r>
              <a:rPr lang="en-US" sz="3600" dirty="0" smtClean="0">
                <a:solidFill>
                  <a:srgbClr val="FF0000"/>
                </a:solidFill>
              </a:rPr>
              <a:t>Assessment</a:t>
            </a:r>
            <a:endParaRPr lang="en-US" sz="3600" dirty="0">
              <a:solidFill>
                <a:srgbClr val="FF0000"/>
              </a:solidFill>
            </a:endParaRPr>
          </a:p>
        </p:txBody>
      </p:sp>
      <p:sp>
        <p:nvSpPr>
          <p:cNvPr id="3" name="Content Placeholder 2"/>
          <p:cNvSpPr>
            <a:spLocks noGrp="1"/>
          </p:cNvSpPr>
          <p:nvPr>
            <p:ph idx="1"/>
          </p:nvPr>
        </p:nvSpPr>
        <p:spPr>
          <a:xfrm>
            <a:off x="457200" y="1138238"/>
            <a:ext cx="8229600" cy="4525963"/>
          </a:xfrm>
        </p:spPr>
        <p:txBody>
          <a:bodyPr>
            <a:normAutofit fontScale="92500" lnSpcReduction="10000"/>
          </a:bodyPr>
          <a:lstStyle/>
          <a:p>
            <a:pPr marL="514350" indent="-514350">
              <a:buFont typeface="+mj-lt"/>
              <a:buAutoNum type="arabicPeriod"/>
            </a:pPr>
            <a:r>
              <a:rPr lang="en-US" dirty="0" smtClean="0"/>
              <a:t>Canvass students about their experience.</a:t>
            </a:r>
          </a:p>
          <a:p>
            <a:pPr marL="914400" lvl="1" indent="-514350">
              <a:buFont typeface="Arial"/>
              <a:buChar char="•"/>
            </a:pPr>
            <a:r>
              <a:rPr lang="en-US" dirty="0" smtClean="0"/>
              <a:t>Students usually like hands-on exercises even if they are unsuccessful in accomplishing teaching objectives.</a:t>
            </a:r>
          </a:p>
          <a:p>
            <a:pPr marL="914400" lvl="1" indent="-514350">
              <a:buFont typeface="Arial"/>
              <a:buChar char="•"/>
            </a:pPr>
            <a:r>
              <a:rPr lang="en-US" dirty="0" smtClean="0"/>
              <a:t>This will establish if use of real-time data has engaged the students</a:t>
            </a:r>
          </a:p>
          <a:p>
            <a:pPr marL="514350" indent="-514350">
              <a:buFont typeface="+mj-lt"/>
              <a:buAutoNum type="arabicPeriod"/>
            </a:pPr>
            <a:r>
              <a:rPr lang="en-US" dirty="0" smtClean="0"/>
              <a:t>Can students apply what they have learned in other situations?</a:t>
            </a:r>
          </a:p>
          <a:p>
            <a:pPr marL="514350" indent="-514350">
              <a:buNone/>
            </a:pPr>
            <a:endParaRPr lang="en-US" dirty="0" smtClean="0"/>
          </a:p>
          <a:p>
            <a:pPr>
              <a:buNone/>
            </a:pP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a:stretch>
            <a:fillRect/>
          </a:stretch>
        </p:blipFill>
        <p:spPr>
          <a:xfrm>
            <a:off x="895813" y="1067187"/>
            <a:ext cx="6487783" cy="5468112"/>
          </a:xfrm>
          <a:prstGeom prst="rect">
            <a:avLst/>
          </a:prstGeom>
        </p:spPr>
      </p:pic>
      <p:sp>
        <p:nvSpPr>
          <p:cNvPr id="3" name="TextBox 2"/>
          <p:cNvSpPr txBox="1"/>
          <p:nvPr/>
        </p:nvSpPr>
        <p:spPr>
          <a:xfrm>
            <a:off x="711200" y="413266"/>
            <a:ext cx="7327900" cy="369332"/>
          </a:xfrm>
          <a:prstGeom prst="rect">
            <a:avLst/>
          </a:prstGeom>
          <a:noFill/>
        </p:spPr>
        <p:txBody>
          <a:bodyPr wrap="square" rtlCol="0">
            <a:spAutoFit/>
          </a:bodyPr>
          <a:lstStyle/>
          <a:p>
            <a:r>
              <a:rPr lang="en-US" dirty="0" smtClean="0">
                <a:solidFill>
                  <a:srgbClr val="FF0000"/>
                </a:solidFill>
              </a:rPr>
              <a:t>How can this exercise be changed to better incorporate the “real-time” data?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0000"/>
                </a:solidFill>
              </a:rPr>
              <a:t>Why use real-time </a:t>
            </a:r>
            <a:r>
              <a:rPr lang="en-US" sz="3200" dirty="0" err="1" smtClean="0">
                <a:solidFill>
                  <a:srgbClr val="FF0000"/>
                </a:solidFill>
              </a:rPr>
              <a:t>streamflow</a:t>
            </a:r>
            <a:r>
              <a:rPr lang="en-US" sz="3200" dirty="0" smtClean="0">
                <a:solidFill>
                  <a:srgbClr val="FF0000"/>
                </a:solidFill>
              </a:rPr>
              <a:t> data for engaging students?</a:t>
            </a:r>
            <a:endParaRPr lang="en-US" sz="3200" dirty="0">
              <a:solidFill>
                <a:srgbClr val="FF0000"/>
              </a:solidFill>
            </a:endParaRPr>
          </a:p>
        </p:txBody>
      </p:sp>
      <p:sp>
        <p:nvSpPr>
          <p:cNvPr id="3" name="Content Placeholder 2"/>
          <p:cNvSpPr>
            <a:spLocks noGrp="1"/>
          </p:cNvSpPr>
          <p:nvPr>
            <p:ph idx="1"/>
          </p:nvPr>
        </p:nvSpPr>
        <p:spPr>
          <a:xfrm>
            <a:off x="457200" y="1104900"/>
            <a:ext cx="8229600" cy="4525963"/>
          </a:xfrm>
        </p:spPr>
        <p:txBody>
          <a:bodyPr>
            <a:normAutofit fontScale="77500" lnSpcReduction="20000"/>
          </a:bodyPr>
          <a:lstStyle/>
          <a:p>
            <a:pPr indent="342900" defTabSz="4702175">
              <a:buNone/>
            </a:pPr>
            <a:endParaRPr lang="en-US" dirty="0" smtClean="0"/>
          </a:p>
          <a:p>
            <a:pPr indent="342900" defTabSz="4702175">
              <a:buFontTx/>
              <a:buAutoNum type="arabicParenR"/>
            </a:pPr>
            <a:r>
              <a:rPr lang="en-US" dirty="0" smtClean="0"/>
              <a:t>Streams are important and visible</a:t>
            </a:r>
            <a:r>
              <a:rPr lang="en-US" dirty="0" smtClean="0">
                <a:solidFill>
                  <a:srgbClr val="FF0000"/>
                </a:solidFill>
              </a:rPr>
              <a:t> </a:t>
            </a:r>
            <a:r>
              <a:rPr lang="en-US" dirty="0" smtClean="0"/>
              <a:t>parts of Earth’s surface and discussed in introductory Earth/Environmental Science through lower division hydrology and geologic hazards classes.</a:t>
            </a:r>
          </a:p>
          <a:p>
            <a:pPr indent="342900" defTabSz="4702175">
              <a:buFontTx/>
              <a:buAutoNum type="arabicParenR"/>
            </a:pPr>
            <a:r>
              <a:rPr lang="en-US" dirty="0" smtClean="0"/>
              <a:t>Stream gages are abundant and sample watersheds of varying sizes from the Mississippi River to local </a:t>
            </a:r>
            <a:r>
              <a:rPr lang="en-US" dirty="0" smtClean="0"/>
              <a:t>creeks</a:t>
            </a:r>
            <a:r>
              <a:rPr lang="en-US" dirty="0" smtClean="0"/>
              <a:t>. Streams in the vicinity of where students live can be analyzed providing a more meaningful experience.</a:t>
            </a:r>
          </a:p>
          <a:p>
            <a:pPr indent="342900" defTabSz="4702175">
              <a:buFontTx/>
              <a:buAutoNum type="arabicParenR"/>
            </a:pPr>
            <a:r>
              <a:rPr lang="en-US" dirty="0" smtClean="0"/>
              <a:t>Data from stream gages are available on-line from the USGS and can easily be downloaded and processed in a spreadsheet.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84200" y="952500"/>
            <a:ext cx="8115300" cy="646331"/>
          </a:xfrm>
          <a:prstGeom prst="rect">
            <a:avLst/>
          </a:prstGeom>
          <a:noFill/>
        </p:spPr>
        <p:txBody>
          <a:bodyPr wrap="square" rtlCol="0">
            <a:spAutoFit/>
          </a:bodyPr>
          <a:lstStyle/>
          <a:p>
            <a:r>
              <a:rPr lang="en-US" sz="3600" dirty="0" smtClean="0">
                <a:hlinkClick r:id="rId2"/>
              </a:rPr>
              <a:t>http://</a:t>
            </a:r>
            <a:r>
              <a:rPr lang="en-US" sz="3600" dirty="0" err="1" smtClean="0">
                <a:hlinkClick r:id="rId2"/>
              </a:rPr>
              <a:t>waterdata.usgs.gov/nwis/rt</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a:stretch>
            <a:fillRect/>
          </a:stretch>
        </p:blipFill>
        <p:spPr>
          <a:xfrm>
            <a:off x="0" y="571500"/>
            <a:ext cx="9144000" cy="5715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5.png"/>
          <p:cNvPicPr>
            <a:picLocks noChangeAspect="1"/>
          </p:cNvPicPr>
          <p:nvPr/>
        </p:nvPicPr>
        <p:blipFill>
          <a:blip r:embed="rId2"/>
          <a:stretch>
            <a:fillRect/>
          </a:stretch>
        </p:blipFill>
        <p:spPr>
          <a:xfrm>
            <a:off x="0" y="571500"/>
            <a:ext cx="9144000" cy="571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7.png"/>
          <p:cNvPicPr>
            <a:picLocks noChangeAspect="1"/>
          </p:cNvPicPr>
          <p:nvPr/>
        </p:nvPicPr>
        <p:blipFill>
          <a:blip r:embed="rId2"/>
          <a:stretch>
            <a:fillRect/>
          </a:stretch>
        </p:blipFill>
        <p:spPr>
          <a:xfrm>
            <a:off x="756914" y="123444"/>
            <a:ext cx="7457555" cy="5248656"/>
          </a:xfrm>
          <a:prstGeom prst="rect">
            <a:avLst/>
          </a:prstGeom>
        </p:spPr>
      </p:pic>
      <p:pic>
        <p:nvPicPr>
          <p:cNvPr id="4" name="Picture 3" descr="Picture 8.png"/>
          <p:cNvPicPr>
            <a:picLocks noChangeAspect="1"/>
          </p:cNvPicPr>
          <p:nvPr/>
        </p:nvPicPr>
        <p:blipFill>
          <a:blip r:embed="rId3"/>
          <a:stretch>
            <a:fillRect/>
          </a:stretch>
        </p:blipFill>
        <p:spPr>
          <a:xfrm>
            <a:off x="795014" y="5499100"/>
            <a:ext cx="6734172" cy="685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1.png"/>
          <p:cNvPicPr>
            <a:picLocks noChangeAspect="1"/>
          </p:cNvPicPr>
          <p:nvPr/>
        </p:nvPicPr>
        <p:blipFill>
          <a:blip r:embed="rId2"/>
          <a:stretch>
            <a:fillRect/>
          </a:stretch>
        </p:blipFill>
        <p:spPr>
          <a:xfrm>
            <a:off x="373352" y="0"/>
            <a:ext cx="8397296"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2.png"/>
          <p:cNvPicPr>
            <a:picLocks noChangeAspect="1"/>
          </p:cNvPicPr>
          <p:nvPr/>
        </p:nvPicPr>
        <p:blipFill>
          <a:blip r:embed="rId2"/>
          <a:stretch>
            <a:fillRect/>
          </a:stretch>
        </p:blipFill>
        <p:spPr>
          <a:xfrm>
            <a:off x="12700" y="-177800"/>
            <a:ext cx="10021824" cy="7556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1.png"/>
          <p:cNvPicPr>
            <a:picLocks noChangeAspect="1"/>
          </p:cNvPicPr>
          <p:nvPr/>
        </p:nvPicPr>
        <p:blipFill>
          <a:blip r:embed="rId2"/>
          <a:stretch>
            <a:fillRect/>
          </a:stretch>
        </p:blipFill>
        <p:spPr>
          <a:xfrm>
            <a:off x="193268" y="753186"/>
            <a:ext cx="8559019" cy="45929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TotalTime>
  <Words>503</Words>
  <Application>Microsoft Macintosh PowerPoint</Application>
  <PresentationFormat>On-screen Show (4:3)</PresentationFormat>
  <Paragraphs>41</Paragraphs>
  <Slides>18</Slides>
  <Notes>2</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USGS Water Data and Flood Frequency Analysis Susan Schwartz, UC Santa Cruz</vt:lpstr>
      <vt:lpstr>Why use real-time streamflow data for engaging students?</vt:lpstr>
      <vt:lpstr>Slide 3</vt:lpstr>
      <vt:lpstr>Slide 4</vt:lpstr>
      <vt:lpstr>Slide 5</vt:lpstr>
      <vt:lpstr>Slide 6</vt:lpstr>
      <vt:lpstr>Slide 7</vt:lpstr>
      <vt:lpstr>Slide 8</vt:lpstr>
      <vt:lpstr>Slide 9</vt:lpstr>
      <vt:lpstr>Slide 10</vt:lpstr>
      <vt:lpstr>Slide 11</vt:lpstr>
      <vt:lpstr>Geologic Hazards: Predicting River Flooding</vt:lpstr>
      <vt:lpstr>Slide 13</vt:lpstr>
      <vt:lpstr>Flood Frequency for the Mississippi River at Chester, Illinois </vt:lpstr>
      <vt:lpstr>Educational Goals</vt:lpstr>
      <vt:lpstr>Advantages/Challenges of Using Internet/Real Time Data</vt:lpstr>
      <vt:lpstr>Assessment</vt:lpstr>
      <vt:lpstr>Slide 18</vt:lpstr>
    </vt:vector>
  </TitlesOfParts>
  <Company>UCSC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USGS Water Data and Flood Frequency Analysis Susan Schwartz, UC Santa Cruz</dc:title>
  <dc:creator>Susan Schwartz</dc:creator>
  <cp:lastModifiedBy>Susan Schwartz</cp:lastModifiedBy>
  <cp:revision>7</cp:revision>
  <dcterms:created xsi:type="dcterms:W3CDTF">2010-07-19T17:40:54Z</dcterms:created>
  <dcterms:modified xsi:type="dcterms:W3CDTF">2010-07-19T20:59:17Z</dcterms:modified>
</cp:coreProperties>
</file>