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handoutMasterIdLst>
    <p:handoutMasterId r:id="rId19"/>
  </p:handoutMasterIdLst>
  <p:sldIdLst>
    <p:sldId id="258" r:id="rId2"/>
    <p:sldId id="260" r:id="rId3"/>
    <p:sldId id="261" r:id="rId4"/>
    <p:sldId id="262" r:id="rId5"/>
    <p:sldId id="263" r:id="rId6"/>
    <p:sldId id="264" r:id="rId7"/>
    <p:sldId id="273" r:id="rId8"/>
    <p:sldId id="265" r:id="rId9"/>
    <p:sldId id="256" r:id="rId10"/>
    <p:sldId id="257" r:id="rId11"/>
    <p:sldId id="259" r:id="rId12"/>
    <p:sldId id="268" r:id="rId13"/>
    <p:sldId id="266" r:id="rId14"/>
    <p:sldId id="269"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72" autoAdjust="0"/>
    <p:restoredTop sz="94660"/>
  </p:normalViewPr>
  <p:slideViewPr>
    <p:cSldViewPr>
      <p:cViewPr>
        <p:scale>
          <a:sx n="50" d="100"/>
          <a:sy n="50" d="100"/>
        </p:scale>
        <p:origin x="-11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67E2F94-9210-48DB-B5BE-915C488BDE67}" type="datetimeFigureOut">
              <a:rPr lang="en-US" smtClean="0"/>
              <a:pPr/>
              <a:t>10/8/2010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1F3C847-03CB-4662-8250-F48F234DB1C0}"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96620B-AF9D-4993-9E9B-FD9D60B92495}" type="datetimeFigureOut">
              <a:rPr lang="en-US" smtClean="0"/>
              <a:pPr/>
              <a:t>10/8/2010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7755B3-9718-4A7F-8E02-16308594615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7755B3-9718-4A7F-8E02-16308594615F}" type="slidenum">
              <a:rPr lang="en-US" smtClean="0"/>
              <a:pPr/>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62241F83-4923-4CDD-AE9F-49243AE1D5E1}"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2241F83-4923-4CDD-AE9F-49243AE1D5E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2241F83-4923-4CDD-AE9F-49243AE1D5E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2241F83-4923-4CDD-AE9F-49243AE1D5E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2241F83-4923-4CDD-AE9F-49243AE1D5E1}"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2241F83-4923-4CDD-AE9F-49243AE1D5E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2241F83-4923-4CDD-AE9F-49243AE1D5E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2241F83-4923-4CDD-AE9F-49243AE1D5E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2241F83-4923-4CDD-AE9F-49243AE1D5E1}"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2241F83-4923-4CDD-AE9F-49243AE1D5E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B513B56A-8A10-4CD4-8933-410CAA63EEF3}" type="datetimeFigureOut">
              <a:rPr lang="en-US" smtClean="0"/>
              <a:pPr/>
              <a:t>10/8/2010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2241F83-4923-4CDD-AE9F-49243AE1D5E1}"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513B56A-8A10-4CD4-8933-410CAA63EEF3}" type="datetimeFigureOut">
              <a:rPr lang="en-US" smtClean="0"/>
              <a:pPr/>
              <a:t>10/8/2010</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2241F83-4923-4CDD-AE9F-49243AE1D5E1}"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artinmetalusa.com/cgi/gallery/gallery.cgi?db=default&amp;uid=default&amp;filename=SOARING-nightview02.jpg&amp;view_enlarge=1"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Alverno Story</a:t>
            </a:r>
            <a:endParaRPr lang="en-US" dirty="0"/>
          </a:p>
        </p:txBody>
      </p:sp>
      <p:pic>
        <p:nvPicPr>
          <p:cNvPr id="4" name="Picture 2" descr="click to enlarge">
            <a:hlinkClick r:id="rId2"/>
          </p:cNvPr>
          <p:cNvPicPr>
            <a:picLocks noGrp="1" noChangeAspect="1" noChangeArrowheads="1"/>
          </p:cNvPicPr>
          <p:nvPr>
            <p:ph idx="1"/>
          </p:nvPr>
        </p:nvPicPr>
        <p:blipFill>
          <a:blip r:embed="rId3" cstate="print"/>
          <a:srcRect t="16849"/>
          <a:stretch>
            <a:fillRect/>
          </a:stretch>
        </p:blipFill>
        <p:spPr bwMode="auto">
          <a:xfrm>
            <a:off x="2057400" y="1295400"/>
            <a:ext cx="5113541" cy="3657600"/>
          </a:xfrm>
          <a:prstGeom prst="rect">
            <a:avLst/>
          </a:prstGeom>
          <a:noFill/>
          <a:ln w="9525">
            <a:noFill/>
            <a:miter lim="800000"/>
            <a:headEnd/>
            <a:tailEnd/>
          </a:ln>
        </p:spPr>
      </p:pic>
      <p:sp>
        <p:nvSpPr>
          <p:cNvPr id="5" name="TextBox 4"/>
          <p:cNvSpPr txBox="1"/>
          <p:nvPr/>
        </p:nvSpPr>
        <p:spPr>
          <a:xfrm>
            <a:off x="2286000" y="5105400"/>
            <a:ext cx="4267200" cy="1015663"/>
          </a:xfrm>
          <a:prstGeom prst="rect">
            <a:avLst/>
          </a:prstGeom>
          <a:noFill/>
        </p:spPr>
        <p:txBody>
          <a:bodyPr wrap="square" rtlCol="0">
            <a:spAutoFit/>
          </a:bodyPr>
          <a:lstStyle/>
          <a:p>
            <a:r>
              <a:rPr lang="en-US" sz="2000" dirty="0" smtClean="0"/>
              <a:t>Sue Mente</a:t>
            </a:r>
          </a:p>
          <a:p>
            <a:r>
              <a:rPr lang="en-US" sz="2000" dirty="0" smtClean="0"/>
              <a:t>PKAL/QuIRK Workshop</a:t>
            </a:r>
          </a:p>
          <a:p>
            <a:r>
              <a:rPr lang="en-US" sz="2000" dirty="0" smtClean="0"/>
              <a:t>October  8 – 10, 2010</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229600" cy="5745163"/>
          </a:xfrm>
        </p:spPr>
        <p:txBody>
          <a:bodyPr>
            <a:normAutofit fontScale="47500" lnSpcReduction="20000"/>
          </a:bodyPr>
          <a:lstStyle/>
          <a:p>
            <a:pPr>
              <a:buNone/>
            </a:pPr>
            <a:r>
              <a:rPr lang="en-US" dirty="0"/>
              <a:t> </a:t>
            </a:r>
          </a:p>
          <a:p>
            <a:pPr algn="ctr">
              <a:buNone/>
            </a:pPr>
            <a:r>
              <a:rPr lang="en-US" sz="4400" b="1" dirty="0"/>
              <a:t>“Everywhere, boys tend to be privileged over girls.” (Seager, p. 42)</a:t>
            </a:r>
            <a:endParaRPr lang="en-US" sz="4400" dirty="0"/>
          </a:p>
          <a:p>
            <a:pPr>
              <a:buNone/>
            </a:pPr>
            <a:r>
              <a:rPr lang="en-US" dirty="0"/>
              <a:t> </a:t>
            </a:r>
          </a:p>
          <a:p>
            <a:pPr>
              <a:buNone/>
            </a:pPr>
            <a:r>
              <a:rPr lang="en-US" dirty="0" smtClean="0"/>
              <a:t>       This </a:t>
            </a:r>
            <a:r>
              <a:rPr lang="en-US" dirty="0"/>
              <a:t>is a bold statement that may not stand up well on its own.  Whether </a:t>
            </a:r>
            <a:r>
              <a:rPr lang="en-US" dirty="0" smtClean="0"/>
              <a:t> </a:t>
            </a:r>
            <a:r>
              <a:rPr lang="en-US" dirty="0" smtClean="0"/>
              <a:t>you </a:t>
            </a:r>
            <a:r>
              <a:rPr lang="en-US" dirty="0"/>
              <a:t>agree </a:t>
            </a:r>
            <a:r>
              <a:rPr lang="en-US" dirty="0" smtClean="0"/>
              <a:t>or disagree with this statement, supporting your position with quantitative evidence, gives it legs.  Quantitative support helps to define privilege, convince readers of the existence or lack of existence of that privilege, and show the magnitude of that privilege if it exists.  </a:t>
            </a:r>
            <a:r>
              <a:rPr lang="en-US" i="1" dirty="0" smtClean="0"/>
              <a:t>The Penguin Atlas of Women in the World</a:t>
            </a:r>
            <a:r>
              <a:rPr lang="en-US" dirty="0" smtClean="0"/>
              <a:t> contains a wealth of information on which to base that support.</a:t>
            </a:r>
          </a:p>
          <a:p>
            <a:pPr>
              <a:buNone/>
            </a:pPr>
            <a:endParaRPr lang="en-US" dirty="0" smtClean="0"/>
          </a:p>
          <a:p>
            <a:pPr>
              <a:buNone/>
            </a:pPr>
            <a:r>
              <a:rPr lang="en-US" dirty="0" smtClean="0"/>
              <a:t>        Page 17: Gender Gap Index (GGI) = percent of gender gap closed</a:t>
            </a:r>
          </a:p>
          <a:p>
            <a:pPr>
              <a:buNone/>
            </a:pPr>
            <a:r>
              <a:rPr lang="en-US" dirty="0"/>
              <a:t> </a:t>
            </a:r>
          </a:p>
          <a:p>
            <a:pPr>
              <a:buNone/>
            </a:pPr>
            <a:r>
              <a:rPr lang="en-US" dirty="0" smtClean="0"/>
              <a:t>        Examples </a:t>
            </a:r>
            <a:r>
              <a:rPr lang="en-US" dirty="0"/>
              <a:t>(</a:t>
            </a:r>
            <a:r>
              <a:rPr lang="en-US" i="1" dirty="0"/>
              <a:t>The Gender Gap Report</a:t>
            </a:r>
            <a:r>
              <a:rPr lang="en-US" dirty="0"/>
              <a:t>. </a:t>
            </a:r>
            <a:r>
              <a:rPr lang="en-US" dirty="0" smtClean="0"/>
              <a:t> World </a:t>
            </a:r>
            <a:r>
              <a:rPr lang="en-US" dirty="0"/>
              <a:t>Economic </a:t>
            </a:r>
            <a:r>
              <a:rPr lang="en-US" dirty="0" smtClean="0"/>
              <a:t>Forum. 2009) </a:t>
            </a:r>
            <a:endParaRPr lang="en-US" dirty="0"/>
          </a:p>
          <a:p>
            <a:pPr>
              <a:buNone/>
            </a:pPr>
            <a:r>
              <a:rPr lang="en-US" dirty="0" smtClean="0"/>
              <a:t>        Iceland </a:t>
            </a:r>
            <a:r>
              <a:rPr lang="en-US" dirty="0"/>
              <a:t>ranked #1 in the world in 2009. </a:t>
            </a:r>
          </a:p>
          <a:p>
            <a:pPr>
              <a:buNone/>
            </a:pPr>
            <a:r>
              <a:rPr lang="en-US" dirty="0" smtClean="0"/>
              <a:t>        Economic </a:t>
            </a:r>
            <a:r>
              <a:rPr lang="en-US" dirty="0"/>
              <a:t>participation and opportunity ratio = 0.7502</a:t>
            </a:r>
          </a:p>
          <a:p>
            <a:pPr>
              <a:buNone/>
            </a:pPr>
            <a:r>
              <a:rPr lang="en-US" dirty="0" smtClean="0"/>
              <a:t>        Education </a:t>
            </a:r>
            <a:r>
              <a:rPr lang="en-US" dirty="0"/>
              <a:t>attainment ratio = 1.0000</a:t>
            </a:r>
            <a:r>
              <a:rPr lang="en-US" dirty="0" smtClean="0"/>
              <a:t> </a:t>
            </a:r>
          </a:p>
          <a:p>
            <a:pPr>
              <a:buNone/>
            </a:pPr>
            <a:r>
              <a:rPr lang="en-US" dirty="0" smtClean="0"/>
              <a:t>        Political </a:t>
            </a:r>
            <a:r>
              <a:rPr lang="en-US" dirty="0"/>
              <a:t>empowerment ratio = 0.5905</a:t>
            </a:r>
          </a:p>
          <a:p>
            <a:pPr>
              <a:buNone/>
            </a:pPr>
            <a:r>
              <a:rPr lang="en-US" dirty="0" smtClean="0"/>
              <a:t>        Health </a:t>
            </a:r>
            <a:r>
              <a:rPr lang="en-US" dirty="0"/>
              <a:t>&amp; survival ratio = 0.9697</a:t>
            </a:r>
          </a:p>
          <a:p>
            <a:pPr>
              <a:buNone/>
            </a:pPr>
            <a:r>
              <a:rPr lang="en-US" dirty="0" smtClean="0"/>
              <a:t>        GGI =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305800" cy="5943600"/>
          </a:xfrm>
        </p:spPr>
        <p:txBody>
          <a:bodyPr>
            <a:normAutofit/>
          </a:bodyPr>
          <a:lstStyle/>
          <a:p>
            <a:pPr>
              <a:buNone/>
            </a:pPr>
            <a:r>
              <a:rPr lang="en-US" sz="1800" dirty="0" smtClean="0"/>
              <a:t>        Saudi </a:t>
            </a:r>
            <a:r>
              <a:rPr lang="en-US" sz="1800" dirty="0"/>
              <a:t>Arabia ranked #130 in the world in 2009.</a:t>
            </a:r>
          </a:p>
          <a:p>
            <a:pPr>
              <a:buNone/>
            </a:pPr>
            <a:r>
              <a:rPr lang="en-US" sz="1800" dirty="0" smtClean="0"/>
              <a:t>        Economic </a:t>
            </a:r>
            <a:r>
              <a:rPr lang="en-US" sz="1800" dirty="0"/>
              <a:t>participation and opportunity ratio = 0.3096</a:t>
            </a:r>
          </a:p>
          <a:p>
            <a:pPr>
              <a:buNone/>
            </a:pPr>
            <a:r>
              <a:rPr lang="en-US" sz="1800" dirty="0" smtClean="0"/>
              <a:t>        Education </a:t>
            </a:r>
            <a:r>
              <a:rPr lang="en-US" sz="1800" dirty="0"/>
              <a:t>attainment ratio = 0.9745</a:t>
            </a:r>
            <a:r>
              <a:rPr lang="en-US" sz="1800" dirty="0" smtClean="0"/>
              <a:t> </a:t>
            </a:r>
          </a:p>
          <a:p>
            <a:pPr>
              <a:buNone/>
            </a:pPr>
            <a:r>
              <a:rPr lang="en-US" sz="1800" dirty="0" smtClean="0"/>
              <a:t>        Political </a:t>
            </a:r>
            <a:r>
              <a:rPr lang="en-US" sz="1800" dirty="0"/>
              <a:t>empowerment ratio = 0.0000</a:t>
            </a:r>
          </a:p>
          <a:p>
            <a:pPr>
              <a:buNone/>
            </a:pPr>
            <a:r>
              <a:rPr lang="en-US" sz="1800" dirty="0" smtClean="0"/>
              <a:t>        Health </a:t>
            </a:r>
            <a:r>
              <a:rPr lang="en-US" sz="1800" dirty="0"/>
              <a:t>&amp; survival ratio = 0.9765</a:t>
            </a:r>
          </a:p>
          <a:p>
            <a:pPr>
              <a:buNone/>
            </a:pPr>
            <a:r>
              <a:rPr lang="en-US" sz="1800" dirty="0" smtClean="0"/>
              <a:t>        GGI </a:t>
            </a:r>
            <a:r>
              <a:rPr lang="en-US" sz="1800" dirty="0"/>
              <a:t>= </a:t>
            </a:r>
          </a:p>
          <a:p>
            <a:pPr>
              <a:buNone/>
            </a:pPr>
            <a:r>
              <a:rPr lang="en-US" sz="1800" dirty="0" smtClean="0"/>
              <a:t>  </a:t>
            </a:r>
            <a:r>
              <a:rPr lang="en-US" sz="1800" dirty="0"/>
              <a:t> </a:t>
            </a:r>
          </a:p>
          <a:p>
            <a:pPr>
              <a:buNone/>
            </a:pPr>
            <a:endParaRPr lang="en-US" sz="1800" dirty="0" smtClean="0"/>
          </a:p>
          <a:p>
            <a:pPr>
              <a:buNone/>
            </a:pPr>
            <a:endParaRPr lang="en-US" sz="1800" dirty="0"/>
          </a:p>
          <a:p>
            <a:pPr>
              <a:buNone/>
            </a:pPr>
            <a:endParaRPr lang="en-US" sz="1800" dirty="0"/>
          </a:p>
          <a:p>
            <a:pPr>
              <a:buNone/>
            </a:pPr>
            <a:endParaRPr lang="en-US" sz="1800" dirty="0" smtClean="0"/>
          </a:p>
          <a:p>
            <a:pPr>
              <a:buNone/>
            </a:pPr>
            <a:endParaRPr lang="en-US" sz="1800" dirty="0" smtClean="0"/>
          </a:p>
          <a:p>
            <a:pPr>
              <a:buNone/>
            </a:pPr>
            <a:endParaRPr lang="en-US" sz="1800" dirty="0" smtClean="0"/>
          </a:p>
          <a:p>
            <a:pPr>
              <a:buNone/>
            </a:pPr>
            <a:r>
              <a:rPr lang="en-US" sz="1800" dirty="0" smtClean="0"/>
              <a:t>                 Iceland                                              Saudi Arabia        </a:t>
            </a:r>
          </a:p>
          <a:p>
            <a:pPr>
              <a:buNone/>
            </a:pPr>
            <a:endParaRPr lang="en-US" sz="1800" dirty="0" smtClean="0"/>
          </a:p>
          <a:p>
            <a:pPr>
              <a:buNone/>
            </a:pPr>
            <a:r>
              <a:rPr lang="en-US" sz="1800" dirty="0" smtClean="0"/>
              <a:t>       What </a:t>
            </a:r>
            <a:r>
              <a:rPr lang="en-US" sz="1800" dirty="0"/>
              <a:t>does </a:t>
            </a:r>
            <a:r>
              <a:rPr lang="en-US" sz="1800" dirty="0" smtClean="0"/>
              <a:t>the quantitative information </a:t>
            </a:r>
            <a:r>
              <a:rPr lang="en-US" sz="1800" dirty="0"/>
              <a:t>on the Gender Gap Index tell you about privilege</a:t>
            </a:r>
            <a:r>
              <a:rPr lang="en-US" sz="1800" dirty="0" smtClean="0"/>
              <a:t>?</a:t>
            </a:r>
          </a:p>
        </p:txBody>
      </p:sp>
      <p:pic>
        <p:nvPicPr>
          <p:cNvPr id="4" name="Picture 3"/>
          <p:cNvPicPr/>
          <p:nvPr/>
        </p:nvPicPr>
        <p:blipFill>
          <a:blip r:embed="rId2" cstate="print"/>
          <a:srcRect l="59922" t="57015" r="19136" b="13960"/>
          <a:stretch>
            <a:fillRect/>
          </a:stretch>
        </p:blipFill>
        <p:spPr bwMode="auto">
          <a:xfrm>
            <a:off x="4648200" y="2895600"/>
            <a:ext cx="2590800" cy="2133600"/>
          </a:xfrm>
          <a:prstGeom prst="rect">
            <a:avLst/>
          </a:prstGeom>
          <a:noFill/>
          <a:ln w="9525">
            <a:noFill/>
            <a:miter lim="800000"/>
            <a:headEnd/>
            <a:tailEnd/>
          </a:ln>
        </p:spPr>
      </p:pic>
      <p:cxnSp>
        <p:nvCxnSpPr>
          <p:cNvPr id="6" name="Straight Connector 5"/>
          <p:cNvCxnSpPr/>
          <p:nvPr/>
        </p:nvCxnSpPr>
        <p:spPr>
          <a:xfrm>
            <a:off x="5943600" y="3733800"/>
            <a:ext cx="8382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10800000">
            <a:off x="5257800" y="3962401"/>
            <a:ext cx="1447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5257800" y="3733800"/>
            <a:ext cx="762000" cy="22860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Picture 11"/>
          <p:cNvPicPr/>
          <p:nvPr/>
        </p:nvPicPr>
        <p:blipFill>
          <a:blip r:embed="rId2" cstate="print"/>
          <a:srcRect l="59922" t="57015" r="19136" b="13960"/>
          <a:stretch>
            <a:fillRect/>
          </a:stretch>
        </p:blipFill>
        <p:spPr bwMode="auto">
          <a:xfrm>
            <a:off x="914400" y="2895600"/>
            <a:ext cx="2590800" cy="2133600"/>
          </a:xfrm>
          <a:prstGeom prst="rect">
            <a:avLst/>
          </a:prstGeom>
          <a:noFill/>
          <a:ln w="9525">
            <a:noFill/>
            <a:miter lim="800000"/>
            <a:headEnd/>
            <a:tailEnd/>
          </a:ln>
        </p:spPr>
      </p:pic>
      <p:cxnSp>
        <p:nvCxnSpPr>
          <p:cNvPr id="16" name="Straight Connector 15"/>
          <p:cNvCxnSpPr/>
          <p:nvPr/>
        </p:nvCxnSpPr>
        <p:spPr>
          <a:xfrm>
            <a:off x="2209800" y="3276600"/>
            <a:ext cx="83820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2209800" y="3962400"/>
            <a:ext cx="83820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a:off x="1447800" y="3962400"/>
            <a:ext cx="76200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1447800" y="3276600"/>
            <a:ext cx="762000" cy="6858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lumMod val="50000"/>
                  </a:schemeClr>
                </a:solidFill>
              </a:rPr>
              <a:t>Sustainability</a:t>
            </a:r>
            <a:endParaRPr lang="en-US" dirty="0">
              <a:solidFill>
                <a:schemeClr val="bg2">
                  <a:lumMod val="50000"/>
                </a:schemeClr>
              </a:solidFill>
            </a:endParaRPr>
          </a:p>
        </p:txBody>
      </p:sp>
      <p:sp>
        <p:nvSpPr>
          <p:cNvPr id="3" name="Content Placeholder 2"/>
          <p:cNvSpPr>
            <a:spLocks noGrp="1"/>
          </p:cNvSpPr>
          <p:nvPr>
            <p:ph idx="1"/>
          </p:nvPr>
        </p:nvSpPr>
        <p:spPr/>
        <p:txBody>
          <a:bodyPr>
            <a:normAutofit fontScale="92500" lnSpcReduction="20000"/>
          </a:bodyPr>
          <a:lstStyle/>
          <a:p>
            <a:r>
              <a:rPr lang="en-US" dirty="0" smtClean="0"/>
              <a:t>Train new/new to QL faculty – see QL through the levels on pages 76 - 77</a:t>
            </a:r>
            <a:br>
              <a:rPr lang="en-US" dirty="0" smtClean="0"/>
            </a:br>
            <a:endParaRPr lang="en-US" dirty="0" smtClean="0"/>
          </a:p>
          <a:p>
            <a:r>
              <a:rPr lang="en-US" dirty="0" smtClean="0"/>
              <a:t>Gather faculty feedback &amp; follow-up – see survey on page 79</a:t>
            </a:r>
            <a:br>
              <a:rPr lang="en-US" dirty="0" smtClean="0"/>
            </a:br>
            <a:endParaRPr lang="en-US" dirty="0" smtClean="0"/>
          </a:p>
          <a:p>
            <a:r>
              <a:rPr lang="en-US" dirty="0" smtClean="0"/>
              <a:t>Create ongoing opportunity for cross-disciplinary conversation</a:t>
            </a:r>
            <a:br>
              <a:rPr lang="en-US" dirty="0" smtClean="0"/>
            </a:br>
            <a:endParaRPr lang="en-US" dirty="0" smtClean="0"/>
          </a:p>
          <a:p>
            <a:r>
              <a:rPr lang="en-US" dirty="0" smtClean="0"/>
              <a:t>Continue to help non-math/science faculty see QL as a communication tool.</a:t>
            </a:r>
          </a:p>
          <a:p>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lumMod val="50000"/>
                  </a:schemeClr>
                </a:solidFill>
              </a:rPr>
              <a:t>Faculty Buy-in</a:t>
            </a:r>
            <a:endParaRPr lang="en-US" dirty="0">
              <a:solidFill>
                <a:schemeClr val="bg2">
                  <a:lumMod val="50000"/>
                </a:schemeClr>
              </a:solidFill>
            </a:endParaRPr>
          </a:p>
        </p:txBody>
      </p:sp>
      <p:sp>
        <p:nvSpPr>
          <p:cNvPr id="3" name="Content Placeholder 2"/>
          <p:cNvSpPr>
            <a:spLocks noGrp="1"/>
          </p:cNvSpPr>
          <p:nvPr>
            <p:ph idx="1"/>
          </p:nvPr>
        </p:nvSpPr>
        <p:spPr/>
        <p:txBody>
          <a:bodyPr/>
          <a:lstStyle/>
          <a:p>
            <a:r>
              <a:rPr lang="en-US" dirty="0" smtClean="0">
                <a:solidFill>
                  <a:srgbClr val="FF0000"/>
                </a:solidFill>
                <a:sym typeface="Wingdings" pitchFamily="2" charset="2"/>
              </a:rPr>
              <a:t>What strategies can you use to bring your faculty on board?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Sustainability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Maintain visibility </a:t>
            </a:r>
          </a:p>
          <a:p>
            <a:pPr lvl="1"/>
            <a:r>
              <a:rPr lang="en-US" dirty="0" smtClean="0"/>
              <a:t>AC 309 Mid-Program </a:t>
            </a:r>
            <a:r>
              <a:rPr lang="en-US" dirty="0" smtClean="0"/>
              <a:t>Assessment –see pages </a:t>
            </a:r>
            <a:r>
              <a:rPr lang="en-US" dirty="0" smtClean="0"/>
              <a:t>74 – </a:t>
            </a:r>
            <a:r>
              <a:rPr lang="en-US" dirty="0" smtClean="0"/>
              <a:t>75</a:t>
            </a:r>
            <a:br>
              <a:rPr lang="en-US" dirty="0" smtClean="0"/>
            </a:br>
            <a:endParaRPr lang="en-US" dirty="0" smtClean="0"/>
          </a:p>
          <a:p>
            <a:pPr lvl="1"/>
            <a:r>
              <a:rPr lang="en-US" dirty="0" smtClean="0"/>
              <a:t>Research </a:t>
            </a:r>
            <a:r>
              <a:rPr lang="en-US" dirty="0" smtClean="0"/>
              <a:t>Center for Women Project </a:t>
            </a:r>
            <a:r>
              <a:rPr lang="en-US" dirty="0" smtClean="0"/>
              <a:t>– see p</a:t>
            </a:r>
            <a:r>
              <a:rPr lang="en-US" dirty="0" smtClean="0"/>
              <a:t>age 71</a:t>
            </a:r>
            <a:br>
              <a:rPr lang="en-US" dirty="0" smtClean="0"/>
            </a:br>
            <a:endParaRPr lang="en-US" dirty="0" smtClean="0"/>
          </a:p>
          <a:p>
            <a:pPr lvl="1"/>
            <a:r>
              <a:rPr lang="en-US" dirty="0" smtClean="0"/>
              <a:t>Gen </a:t>
            </a:r>
            <a:r>
              <a:rPr lang="en-US" dirty="0" smtClean="0"/>
              <a:t>Ed conference</a:t>
            </a:r>
            <a:br>
              <a:rPr lang="en-US" dirty="0" smtClean="0"/>
            </a:br>
            <a:endParaRPr lang="en-US" dirty="0" smtClean="0"/>
          </a:p>
          <a:p>
            <a:pPr>
              <a:buNone/>
            </a:pPr>
            <a:r>
              <a:rPr lang="en-US" dirty="0" smtClean="0"/>
              <a:t/>
            </a:r>
            <a:br>
              <a:rPr lang="en-US" dirty="0" smtClean="0"/>
            </a:br>
            <a:endParaRPr lang="en-US" dirty="0" smtClean="0"/>
          </a:p>
          <a:p>
            <a:pPr>
              <a:buNone/>
            </a:pPr>
            <a:r>
              <a:rPr lang="en-US" dirty="0" smtClean="0"/>
              <a:t/>
            </a:r>
            <a:br>
              <a:rPr lang="en-US" dirty="0" smtClean="0"/>
            </a:b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Sustainability</a:t>
            </a:r>
            <a:endParaRPr lang="en-US" dirty="0"/>
          </a:p>
        </p:txBody>
      </p:sp>
      <p:sp>
        <p:nvSpPr>
          <p:cNvPr id="3" name="Content Placeholder 2"/>
          <p:cNvSpPr>
            <a:spLocks noGrp="1"/>
          </p:cNvSpPr>
          <p:nvPr>
            <p:ph idx="1"/>
          </p:nvPr>
        </p:nvSpPr>
        <p:spPr>
          <a:xfrm>
            <a:off x="1066800" y="1295400"/>
            <a:ext cx="7104888" cy="5105400"/>
          </a:xfrm>
        </p:spPr>
        <p:txBody>
          <a:bodyPr>
            <a:normAutofit/>
          </a:bodyPr>
          <a:lstStyle/>
          <a:p>
            <a:r>
              <a:rPr lang="en-US" dirty="0" smtClean="0"/>
              <a:t>Provide resources/examples </a:t>
            </a:r>
            <a:br>
              <a:rPr lang="en-US" dirty="0" smtClean="0"/>
            </a:br>
            <a:r>
              <a:rPr lang="en-US" dirty="0" smtClean="0"/>
              <a:t/>
            </a:r>
            <a:br>
              <a:rPr lang="en-US" dirty="0" smtClean="0"/>
            </a:br>
            <a:r>
              <a:rPr lang="en-US" dirty="0" smtClean="0"/>
              <a:t/>
            </a:r>
            <a:br>
              <a:rPr lang="en-US" dirty="0" smtClean="0"/>
            </a:br>
            <a:endParaRPr lang="en-US" dirty="0" smtClean="0"/>
          </a:p>
          <a:p>
            <a:endParaRPr lang="en-US" dirty="0"/>
          </a:p>
        </p:txBody>
      </p:sp>
      <p:pic>
        <p:nvPicPr>
          <p:cNvPr id="4" name="Content Placeholder 3"/>
          <p:cNvPicPr>
            <a:picLocks/>
          </p:cNvPicPr>
          <p:nvPr/>
        </p:nvPicPr>
        <p:blipFill>
          <a:blip r:embed="rId2" cstate="print"/>
          <a:srcRect l="12306" t="20466" r="14490" b="16653"/>
          <a:stretch>
            <a:fillRect/>
          </a:stretch>
        </p:blipFill>
        <p:spPr bwMode="auto">
          <a:xfrm>
            <a:off x="914400" y="2286000"/>
            <a:ext cx="7764187" cy="4038600"/>
          </a:xfrm>
          <a:prstGeom prst="rect">
            <a:avLst/>
          </a:prstGeom>
          <a:noFill/>
          <a:ln w="9525">
            <a:noFill/>
            <a:miter lim="800000"/>
            <a:headEnd/>
            <a:tailEnd/>
          </a:ln>
        </p:spPr>
      </p:pic>
      <p:cxnSp>
        <p:nvCxnSpPr>
          <p:cNvPr id="5" name="Straight Arrow Connector 4"/>
          <p:cNvCxnSpPr/>
          <p:nvPr/>
        </p:nvCxnSpPr>
        <p:spPr>
          <a:xfrm rot="5400000">
            <a:off x="4533900" y="2324100"/>
            <a:ext cx="2133600" cy="1752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286000" y="1905000"/>
            <a:ext cx="4800600" cy="369332"/>
          </a:xfrm>
          <a:prstGeom prst="rect">
            <a:avLst/>
          </a:prstGeom>
          <a:noFill/>
        </p:spPr>
        <p:txBody>
          <a:bodyPr wrap="square" rtlCol="0">
            <a:spAutoFit/>
          </a:bodyPr>
          <a:lstStyle/>
          <a:p>
            <a:r>
              <a:rPr lang="en-US" dirty="0" smtClean="0"/>
              <a:t>Creating a virtual QL resource center here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Sustainability</a:t>
            </a:r>
            <a:endParaRPr lang="en-US" dirty="0"/>
          </a:p>
        </p:txBody>
      </p:sp>
      <p:sp>
        <p:nvSpPr>
          <p:cNvPr id="3" name="Content Placeholder 2"/>
          <p:cNvSpPr>
            <a:spLocks noGrp="1"/>
          </p:cNvSpPr>
          <p:nvPr>
            <p:ph idx="1"/>
          </p:nvPr>
        </p:nvSpPr>
        <p:spPr/>
        <p:txBody>
          <a:bodyPr/>
          <a:lstStyle/>
          <a:p>
            <a:r>
              <a:rPr lang="en-US" dirty="0" smtClean="0">
                <a:solidFill>
                  <a:srgbClr val="FF0000"/>
                </a:solidFill>
              </a:rPr>
              <a:t>How can you make your project visible at your Institution?</a:t>
            </a:r>
            <a:br>
              <a:rPr lang="en-US" dirty="0" smtClean="0">
                <a:solidFill>
                  <a:srgbClr val="FF0000"/>
                </a:solidFill>
              </a:rPr>
            </a:br>
            <a:endParaRPr lang="en-US" dirty="0" smtClean="0">
              <a:solidFill>
                <a:srgbClr val="FF0000"/>
              </a:solidFill>
            </a:endParaRPr>
          </a:p>
          <a:p>
            <a:r>
              <a:rPr lang="en-US" dirty="0" smtClean="0">
                <a:solidFill>
                  <a:srgbClr val="FF0000"/>
                </a:solidFill>
              </a:rPr>
              <a:t>What are other sustainability strategies?</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lumMod val="50000"/>
                  </a:schemeClr>
                </a:solidFill>
              </a:rPr>
              <a:t>Session Overview</a:t>
            </a:r>
            <a:endParaRPr lang="en-US" dirty="0">
              <a:solidFill>
                <a:schemeClr val="bg2">
                  <a:lumMod val="50000"/>
                </a:schemeClr>
              </a:solidFill>
            </a:endParaRPr>
          </a:p>
        </p:txBody>
      </p:sp>
      <p:sp>
        <p:nvSpPr>
          <p:cNvPr id="3" name="Content Placeholder 2"/>
          <p:cNvSpPr>
            <a:spLocks noGrp="1"/>
          </p:cNvSpPr>
          <p:nvPr>
            <p:ph idx="1"/>
          </p:nvPr>
        </p:nvSpPr>
        <p:spPr>
          <a:xfrm>
            <a:off x="1143000" y="1447800"/>
            <a:ext cx="7790688" cy="4800600"/>
          </a:xfrm>
        </p:spPr>
        <p:txBody>
          <a:bodyPr/>
          <a:lstStyle/>
          <a:p>
            <a:r>
              <a:rPr lang="en-US" dirty="0" smtClean="0"/>
              <a:t>About Alverno</a:t>
            </a:r>
          </a:p>
          <a:p>
            <a:r>
              <a:rPr lang="en-US" dirty="0" smtClean="0"/>
              <a:t>Making a case: QL across the curriculum</a:t>
            </a:r>
          </a:p>
          <a:p>
            <a:r>
              <a:rPr lang="en-US" dirty="0" smtClean="0"/>
              <a:t>Faculty Buy-in</a:t>
            </a:r>
          </a:p>
          <a:p>
            <a:r>
              <a:rPr lang="en-US" dirty="0" smtClean="0"/>
              <a:t>Sustainability</a:t>
            </a:r>
          </a:p>
          <a:p>
            <a:r>
              <a:rPr lang="en-US" dirty="0" smtClean="0"/>
              <a:t>Visibility </a:t>
            </a:r>
          </a:p>
          <a:p>
            <a:endParaRPr lang="en-US" dirty="0" smtClean="0"/>
          </a:p>
          <a:p>
            <a:endParaRPr lang="en-US" dirty="0" smtClean="0"/>
          </a:p>
          <a:p>
            <a:pPr>
              <a:buNone/>
            </a:pPr>
            <a:endParaRPr lang="en-US" dirty="0" smtClean="0"/>
          </a:p>
          <a:p>
            <a:endParaRPr lang="en-US" dirty="0"/>
          </a:p>
        </p:txBody>
      </p:sp>
      <p:pic>
        <p:nvPicPr>
          <p:cNvPr id="4" name="Picture 9" descr="http://www.alverno.edu/images/girlslibrary.jpg"/>
          <p:cNvPicPr>
            <a:picLocks noChangeAspect="1" noChangeArrowheads="1"/>
          </p:cNvPicPr>
          <p:nvPr/>
        </p:nvPicPr>
        <p:blipFill>
          <a:blip r:embed="rId2" cstate="print"/>
          <a:srcRect/>
          <a:stretch>
            <a:fillRect/>
          </a:stretch>
        </p:blipFill>
        <p:spPr bwMode="auto">
          <a:xfrm>
            <a:off x="5867400" y="2895600"/>
            <a:ext cx="2514600" cy="2982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50000"/>
                  </a:schemeClr>
                </a:solidFill>
              </a:rPr>
              <a:t>Alverno College</a:t>
            </a:r>
            <a:endParaRPr lang="en-US" dirty="0">
              <a:solidFill>
                <a:schemeClr val="bg2">
                  <a:lumMod val="50000"/>
                </a:schemeClr>
              </a:solidFill>
            </a:endParaRPr>
          </a:p>
        </p:txBody>
      </p:sp>
      <p:sp>
        <p:nvSpPr>
          <p:cNvPr id="3" name="Content Placeholder 2"/>
          <p:cNvSpPr>
            <a:spLocks noGrp="1"/>
          </p:cNvSpPr>
          <p:nvPr>
            <p:ph idx="1"/>
          </p:nvPr>
        </p:nvSpPr>
        <p:spPr/>
        <p:txBody>
          <a:bodyPr>
            <a:normAutofit/>
          </a:bodyPr>
          <a:lstStyle/>
          <a:p>
            <a:r>
              <a:rPr lang="en-US" dirty="0" smtClean="0"/>
              <a:t>Demographics</a:t>
            </a:r>
            <a:br>
              <a:rPr lang="en-US" dirty="0" smtClean="0"/>
            </a:br>
            <a:endParaRPr lang="en-US" dirty="0" smtClean="0"/>
          </a:p>
          <a:p>
            <a:r>
              <a:rPr lang="en-US" dirty="0" smtClean="0"/>
              <a:t>Philosophy</a:t>
            </a:r>
            <a:br>
              <a:rPr lang="en-US" dirty="0" smtClean="0"/>
            </a:br>
            <a:endParaRPr lang="en-US" dirty="0" smtClean="0"/>
          </a:p>
          <a:p>
            <a:r>
              <a:rPr lang="en-US" dirty="0" smtClean="0"/>
              <a:t>Brief history of QL </a:t>
            </a:r>
            <a:br>
              <a:rPr lang="en-US" dirty="0" smtClean="0"/>
            </a:br>
            <a:r>
              <a:rPr lang="en-US" dirty="0" smtClean="0"/>
              <a:t>(See criteria page 67)</a:t>
            </a:r>
            <a:br>
              <a:rPr lang="en-US" dirty="0" smtClean="0"/>
            </a:br>
            <a:endParaRPr lang="en-US" dirty="0" smtClean="0"/>
          </a:p>
        </p:txBody>
      </p:sp>
      <p:pic>
        <p:nvPicPr>
          <p:cNvPr id="4" name="Picture 13" descr="http://www.alverno.edu/images/abilities/problemsolve.jpg"/>
          <p:cNvPicPr>
            <a:picLocks noChangeAspect="1" noChangeArrowheads="1"/>
          </p:cNvPicPr>
          <p:nvPr/>
        </p:nvPicPr>
        <p:blipFill>
          <a:blip r:embed="rId3" cstate="print"/>
          <a:srcRect/>
          <a:stretch>
            <a:fillRect/>
          </a:stretch>
        </p:blipFill>
        <p:spPr bwMode="auto">
          <a:xfrm>
            <a:off x="6324600" y="304800"/>
            <a:ext cx="2362200" cy="2559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92162"/>
          </a:xfrm>
        </p:spPr>
        <p:txBody>
          <a:bodyPr/>
          <a:lstStyle/>
          <a:p>
            <a:pPr algn="ctr"/>
            <a:r>
              <a:rPr lang="en-US" dirty="0" smtClean="0">
                <a:solidFill>
                  <a:schemeClr val="bg2">
                    <a:lumMod val="50000"/>
                  </a:schemeClr>
                </a:solidFill>
              </a:rPr>
              <a:t>Making our case</a:t>
            </a:r>
            <a:endParaRPr lang="en-US" dirty="0">
              <a:solidFill>
                <a:schemeClr val="bg2">
                  <a:lumMod val="50000"/>
                </a:schemeClr>
              </a:solidFill>
            </a:endParaRPr>
          </a:p>
        </p:txBody>
      </p:sp>
      <p:sp>
        <p:nvSpPr>
          <p:cNvPr id="3" name="Content Placeholder 2"/>
          <p:cNvSpPr>
            <a:spLocks noGrp="1"/>
          </p:cNvSpPr>
          <p:nvPr>
            <p:ph idx="1"/>
          </p:nvPr>
        </p:nvSpPr>
        <p:spPr>
          <a:xfrm>
            <a:off x="1435608" y="1066800"/>
            <a:ext cx="7498080" cy="5181600"/>
          </a:xfrm>
        </p:spPr>
        <p:txBody>
          <a:bodyPr>
            <a:normAutofit fontScale="92500"/>
          </a:bodyPr>
          <a:lstStyle/>
          <a:p>
            <a:r>
              <a:rPr lang="en-US" dirty="0" smtClean="0"/>
              <a:t>Transferability concerns from faculty</a:t>
            </a:r>
            <a:br>
              <a:rPr lang="en-US" dirty="0" smtClean="0"/>
            </a:br>
            <a:endParaRPr lang="en-US" dirty="0" smtClean="0"/>
          </a:p>
          <a:p>
            <a:r>
              <a:rPr lang="en-US" dirty="0" smtClean="0"/>
              <a:t>Anecdotal evidence from outside</a:t>
            </a:r>
            <a:br>
              <a:rPr lang="en-US" dirty="0" smtClean="0"/>
            </a:br>
            <a:endParaRPr lang="en-US" dirty="0" smtClean="0"/>
          </a:p>
          <a:p>
            <a:r>
              <a:rPr lang="en-US" dirty="0" smtClean="0"/>
              <a:t>Limited graduation requirement</a:t>
            </a:r>
            <a:br>
              <a:rPr lang="en-US" dirty="0" smtClean="0"/>
            </a:br>
            <a:endParaRPr lang="en-US" dirty="0" smtClean="0"/>
          </a:p>
          <a:p>
            <a:r>
              <a:rPr lang="en-US" dirty="0" smtClean="0"/>
              <a:t>Survey of graduates (see page 78)</a:t>
            </a:r>
            <a:br>
              <a:rPr lang="en-US" dirty="0" smtClean="0"/>
            </a:br>
            <a:endParaRPr lang="en-US" dirty="0" smtClean="0"/>
          </a:p>
          <a:p>
            <a:r>
              <a:rPr lang="en-US" dirty="0" smtClean="0">
                <a:solidFill>
                  <a:srgbClr val="FF0000"/>
                </a:solidFill>
              </a:rPr>
              <a:t>What evidence do you have/could you gather to show need at your institution?</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pPr algn="ctr"/>
            <a:r>
              <a:rPr lang="en-US" dirty="0" smtClean="0">
                <a:solidFill>
                  <a:schemeClr val="bg2">
                    <a:lumMod val="50000"/>
                  </a:schemeClr>
                </a:solidFill>
              </a:rPr>
              <a:t>Faculty Buy – in</a:t>
            </a:r>
            <a:endParaRPr lang="en-US" dirty="0">
              <a:solidFill>
                <a:schemeClr val="bg2">
                  <a:lumMod val="50000"/>
                </a:schemeClr>
              </a:solidFill>
            </a:endParaRPr>
          </a:p>
        </p:txBody>
      </p:sp>
      <p:sp>
        <p:nvSpPr>
          <p:cNvPr id="3" name="Content Placeholder 2"/>
          <p:cNvSpPr>
            <a:spLocks noGrp="1"/>
          </p:cNvSpPr>
          <p:nvPr>
            <p:ph idx="1"/>
          </p:nvPr>
        </p:nvSpPr>
        <p:spPr>
          <a:xfrm>
            <a:off x="1435608" y="1143000"/>
            <a:ext cx="7498080" cy="5105400"/>
          </a:xfrm>
        </p:spPr>
        <p:txBody>
          <a:bodyPr>
            <a:normAutofit fontScale="92500" lnSpcReduction="10000"/>
          </a:bodyPr>
          <a:lstStyle/>
          <a:p>
            <a:r>
              <a:rPr lang="en-US" dirty="0" smtClean="0"/>
              <a:t>Recruit faculty </a:t>
            </a:r>
            <a:r>
              <a:rPr lang="en-US" dirty="0" smtClean="0">
                <a:sym typeface="Wingdings" pitchFamily="2" charset="2"/>
              </a:rPr>
              <a:t>show QL strengthens student learning  </a:t>
            </a:r>
            <a:r>
              <a:rPr lang="en-US" dirty="0" smtClean="0"/>
              <a:t>able to pay an initial group to attend training and develop materials </a:t>
            </a:r>
            <a:br>
              <a:rPr lang="en-US" dirty="0" smtClean="0"/>
            </a:br>
            <a:endParaRPr lang="en-US" dirty="0" smtClean="0"/>
          </a:p>
          <a:p>
            <a:r>
              <a:rPr lang="en-US" dirty="0" smtClean="0">
                <a:sym typeface="Wingdings" pitchFamily="2" charset="2"/>
              </a:rPr>
              <a:t>Address faculty math anxiety &amp; possible deficits provide resources and support </a:t>
            </a:r>
            <a:br>
              <a:rPr lang="en-US" dirty="0" smtClean="0">
                <a:sym typeface="Wingdings" pitchFamily="2" charset="2"/>
              </a:rPr>
            </a:br>
            <a:endParaRPr lang="en-US" dirty="0" smtClean="0">
              <a:sym typeface="Wingdings" pitchFamily="2" charset="2"/>
            </a:endParaRPr>
          </a:p>
          <a:p>
            <a:r>
              <a:rPr lang="en-US" dirty="0" smtClean="0"/>
              <a:t>Show relevance to their field </a:t>
            </a:r>
            <a:r>
              <a:rPr lang="en-US" dirty="0" smtClean="0">
                <a:sym typeface="Wingdings" pitchFamily="2" charset="2"/>
              </a:rPr>
              <a:t> broaden perception of QL </a:t>
            </a:r>
            <a:br>
              <a:rPr lang="en-US" dirty="0" smtClean="0">
                <a:sym typeface="Wingdings" pitchFamily="2" charset="2"/>
              </a:rPr>
            </a:br>
            <a:endParaRPr lang="en-US" dirty="0" smtClean="0">
              <a:sym typeface="Wingdings" pitchFamily="2" charset="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lumMod val="50000"/>
                  </a:schemeClr>
                </a:solidFill>
              </a:rPr>
              <a:t>Faculty’s taste of Quant Lit</a:t>
            </a:r>
            <a:endParaRPr lang="en-US" dirty="0">
              <a:solidFill>
                <a:schemeClr val="bg2">
                  <a:lumMod val="50000"/>
                </a:schemeClr>
              </a:solidFill>
            </a:endParaRPr>
          </a:p>
        </p:txBody>
      </p:sp>
      <p:sp>
        <p:nvSpPr>
          <p:cNvPr id="3" name="Content Placeholder 2"/>
          <p:cNvSpPr>
            <a:spLocks noGrp="1"/>
          </p:cNvSpPr>
          <p:nvPr>
            <p:ph idx="1"/>
          </p:nvPr>
        </p:nvSpPr>
        <p:spPr>
          <a:xfrm>
            <a:off x="1435608" y="1219200"/>
            <a:ext cx="7498080" cy="5029200"/>
          </a:xfrm>
        </p:spPr>
        <p:txBody>
          <a:bodyPr>
            <a:normAutofit lnSpcReduction="10000"/>
          </a:bodyPr>
          <a:lstStyle/>
          <a:p>
            <a:r>
              <a:rPr lang="en-US" dirty="0" smtClean="0"/>
              <a:t>Scan the activity that uses data on pages 69 - 70 and the provided data from the CIA World Factbook.  (Another activity on page 72)</a:t>
            </a:r>
            <a:br>
              <a:rPr lang="en-US" dirty="0" smtClean="0"/>
            </a:br>
            <a:r>
              <a:rPr lang="en-US" dirty="0" smtClean="0"/>
              <a:t> </a:t>
            </a:r>
          </a:p>
          <a:p>
            <a:r>
              <a:rPr lang="en-US" dirty="0" smtClean="0"/>
              <a:t>Scan the faculty response sheet “The Story Behind the Numbers” on page 73.</a:t>
            </a:r>
            <a:br>
              <a:rPr lang="en-US" dirty="0" smtClean="0"/>
            </a:br>
            <a:endParaRPr lang="en-US" dirty="0" smtClean="0"/>
          </a:p>
          <a:p>
            <a:r>
              <a:rPr lang="en-US" dirty="0" smtClean="0">
                <a:solidFill>
                  <a:srgbClr val="FF0000"/>
                </a:solidFill>
              </a:rPr>
              <a:t>How might this bring faculty on board?</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62000"/>
            <a:ext cx="7498080" cy="609600"/>
          </a:xfrm>
        </p:spPr>
        <p:txBody>
          <a:bodyPr>
            <a:normAutofit fontScale="90000"/>
          </a:bodyPr>
          <a:lstStyle/>
          <a:p>
            <a:r>
              <a:rPr lang="en-US" sz="3100" dirty="0" smtClean="0">
                <a:solidFill>
                  <a:srgbClr val="FF0000"/>
                </a:solidFill>
              </a:rPr>
              <a:t>How might exploring examples like </a:t>
            </a:r>
            <a:r>
              <a:rPr lang="en-US" sz="3100" dirty="0" smtClean="0">
                <a:solidFill>
                  <a:srgbClr val="FF0000"/>
                </a:solidFill>
              </a:rPr>
              <a:t>these </a:t>
            </a:r>
            <a:r>
              <a:rPr lang="en-US" sz="3100" dirty="0" smtClean="0">
                <a:solidFill>
                  <a:srgbClr val="FF0000"/>
                </a:solidFill>
              </a:rPr>
              <a:t>help bring faculty on board?</a:t>
            </a:r>
            <a:r>
              <a:rPr lang="en-US" dirty="0" smtClean="0">
                <a:solidFill>
                  <a:srgbClr val="FF0000"/>
                </a:solidFill>
              </a:rPr>
              <a:t/>
            </a:r>
            <a:br>
              <a:rPr lang="en-US" dirty="0" smtClean="0">
                <a:solidFill>
                  <a:srgbClr val="FF0000"/>
                </a:solidFill>
              </a:rPr>
            </a:br>
            <a:endParaRPr lang="en-US" dirty="0"/>
          </a:p>
        </p:txBody>
      </p:sp>
      <p:pic>
        <p:nvPicPr>
          <p:cNvPr id="4" name="Content Placeholder 3"/>
          <p:cNvPicPr>
            <a:picLocks noGrp="1"/>
          </p:cNvPicPr>
          <p:nvPr>
            <p:ph idx="1"/>
          </p:nvPr>
        </p:nvPicPr>
        <p:blipFill>
          <a:blip r:embed="rId2" cstate="print"/>
          <a:srcRect l="4487" t="52090" r="19712" b="4794"/>
          <a:stretch>
            <a:fillRect/>
          </a:stretch>
        </p:blipFill>
        <p:spPr bwMode="auto">
          <a:xfrm>
            <a:off x="990600" y="1600200"/>
            <a:ext cx="8001000" cy="3962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lumMod val="50000"/>
                  </a:schemeClr>
                </a:solidFill>
              </a:rPr>
              <a:t>Faculty Buy-in</a:t>
            </a:r>
            <a:endParaRPr lang="en-US" dirty="0">
              <a:solidFill>
                <a:schemeClr val="bg2">
                  <a:lumMod val="50000"/>
                </a:schemeClr>
              </a:solidFill>
            </a:endParaRPr>
          </a:p>
        </p:txBody>
      </p:sp>
      <p:sp>
        <p:nvSpPr>
          <p:cNvPr id="3" name="Content Placeholder 2"/>
          <p:cNvSpPr>
            <a:spLocks noGrp="1"/>
          </p:cNvSpPr>
          <p:nvPr>
            <p:ph idx="1"/>
          </p:nvPr>
        </p:nvSpPr>
        <p:spPr>
          <a:xfrm>
            <a:off x="1435608" y="1447800"/>
            <a:ext cx="7498080" cy="4191000"/>
          </a:xfrm>
        </p:spPr>
        <p:txBody>
          <a:bodyPr>
            <a:normAutofit/>
          </a:bodyPr>
          <a:lstStyle/>
          <a:p>
            <a:r>
              <a:rPr lang="en-US" dirty="0" smtClean="0">
                <a:sym typeface="Wingdings" pitchFamily="2" charset="2"/>
              </a:rPr>
              <a:t>Show meaningful vs. trivial/central vs. tangential use of QL in their courses  highlight tool for analysis </a:t>
            </a:r>
            <a:br>
              <a:rPr lang="en-US" dirty="0" smtClean="0">
                <a:sym typeface="Wingdings" pitchFamily="2" charset="2"/>
              </a:rPr>
            </a:br>
            <a:endParaRPr lang="en-US" dirty="0" smtClean="0">
              <a:sym typeface="Wingdings" pitchFamily="2" charset="2"/>
            </a:endParaRPr>
          </a:p>
          <a:p>
            <a:r>
              <a:rPr lang="en-US" dirty="0" smtClean="0">
                <a:sym typeface="Wingdings" pitchFamily="2" charset="2"/>
              </a:rPr>
              <a:t>Get faculty to take ownership of QL  target key faculty, model use, purposefully cross barriers</a:t>
            </a:r>
            <a:br>
              <a:rPr lang="en-US" dirty="0" smtClean="0">
                <a:sym typeface="Wingdings" pitchFamily="2" charset="2"/>
              </a:rPr>
            </a:br>
            <a:endParaRPr lang="en-US" dirty="0" smtClean="0">
              <a:sym typeface="Wingdings" pitchFamily="2" charset="2"/>
            </a:endParaRP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GI Color Map.jpg"/>
          <p:cNvPicPr/>
          <p:nvPr/>
        </p:nvPicPr>
        <p:blipFill>
          <a:blip r:embed="rId2" cstate="print"/>
          <a:stretch>
            <a:fillRect/>
          </a:stretch>
        </p:blipFill>
        <p:spPr>
          <a:xfrm flipH="1" flipV="1">
            <a:off x="1219200" y="1524000"/>
            <a:ext cx="7315199" cy="4724399"/>
          </a:xfrm>
          <a:prstGeom prst="rect">
            <a:avLst/>
          </a:prstGeom>
        </p:spPr>
      </p:pic>
      <p:sp>
        <p:nvSpPr>
          <p:cNvPr id="5" name="TextBox 4"/>
          <p:cNvSpPr txBox="1"/>
          <p:nvPr/>
        </p:nvSpPr>
        <p:spPr>
          <a:xfrm>
            <a:off x="1066800" y="381000"/>
            <a:ext cx="6477000" cy="1231106"/>
          </a:xfrm>
          <a:prstGeom prst="rect">
            <a:avLst/>
          </a:prstGeom>
          <a:noFill/>
          <a:ln>
            <a:noFill/>
          </a:ln>
        </p:spPr>
        <p:txBody>
          <a:bodyPr wrap="square" rtlCol="0">
            <a:spAutoFit/>
          </a:bodyPr>
          <a:lstStyle/>
          <a:p>
            <a:pPr algn="ctr"/>
            <a:r>
              <a:rPr lang="en-US" sz="2800" dirty="0" smtClean="0">
                <a:solidFill>
                  <a:schemeClr val="bg2">
                    <a:lumMod val="50000"/>
                  </a:schemeClr>
                </a:solidFill>
              </a:rPr>
              <a:t>QL as analysis -- Visiting a class</a:t>
            </a:r>
          </a:p>
          <a:p>
            <a:pPr algn="ctr"/>
            <a:endParaRPr lang="en-US" dirty="0" smtClean="0">
              <a:solidFill>
                <a:schemeClr val="bg2">
                  <a:lumMod val="50000"/>
                </a:schemeClr>
              </a:solidFill>
            </a:endParaRPr>
          </a:p>
          <a:p>
            <a:pPr algn="ctr"/>
            <a:r>
              <a:rPr lang="en-US" sz="2800" dirty="0" smtClean="0"/>
              <a:t>Gender  Gap Index</a:t>
            </a:r>
            <a:endParaRPr lang="en-U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336</TotalTime>
  <Words>249</Words>
  <Application>Microsoft Office PowerPoint</Application>
  <PresentationFormat>On-screen Show (4:3)</PresentationFormat>
  <Paragraphs>88</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Solstice</vt:lpstr>
      <vt:lpstr>The Alverno Story</vt:lpstr>
      <vt:lpstr>Session Overview</vt:lpstr>
      <vt:lpstr>Alverno College</vt:lpstr>
      <vt:lpstr>Making our case</vt:lpstr>
      <vt:lpstr>Faculty Buy – in</vt:lpstr>
      <vt:lpstr>Faculty’s taste of Quant Lit</vt:lpstr>
      <vt:lpstr>How might exploring examples like these help bring faculty on board? </vt:lpstr>
      <vt:lpstr>Faculty Buy-in</vt:lpstr>
      <vt:lpstr>Slide 9</vt:lpstr>
      <vt:lpstr>Slide 10</vt:lpstr>
      <vt:lpstr>Slide 11</vt:lpstr>
      <vt:lpstr>Sustainability</vt:lpstr>
      <vt:lpstr>Faculty Buy-in</vt:lpstr>
      <vt:lpstr>Sustainability</vt:lpstr>
      <vt:lpstr>Sustainability</vt:lpstr>
      <vt:lpstr>Sustainability</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Your User Name</dc:creator>
  <cp:lastModifiedBy>Your User Name</cp:lastModifiedBy>
  <cp:revision>34</cp:revision>
  <dcterms:created xsi:type="dcterms:W3CDTF">2010-09-30T16:24:47Z</dcterms:created>
  <dcterms:modified xsi:type="dcterms:W3CDTF">2010-10-09T02:38:49Z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1360870169</vt:i4>
  </property>
  <property fmtid="{D5CDD505-2E9C-101B-9397-08002B2CF9AE}" pid="3" name="_NewReviewCycle">
    <vt:lpwstr/>
  </property>
  <property fmtid="{D5CDD505-2E9C-101B-9397-08002B2CF9AE}" pid="4" name="_EmailSubject">
    <vt:lpwstr>Workshop slides</vt:lpwstr>
  </property>
  <property fmtid="{D5CDD505-2E9C-101B-9397-08002B2CF9AE}" pid="5" name="_AuthorEmail">
    <vt:lpwstr>Sue.Mente@exchsrv2.alverno.edu</vt:lpwstr>
  </property>
  <property fmtid="{D5CDD505-2E9C-101B-9397-08002B2CF9AE}" pid="6" name="_AuthorEmailDisplayName">
    <vt:lpwstr>Sue Mente</vt:lpwstr>
  </property>
</Properties>
</file>