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9" r:id="rId12"/>
    <p:sldId id="268" r:id="rId13"/>
    <p:sldId id="269" r:id="rId14"/>
    <p:sldId id="270" r:id="rId15"/>
    <p:sldId id="271" r:id="rId16"/>
    <p:sldId id="277" r:id="rId17"/>
    <p:sldId id="276" r:id="rId18"/>
    <p:sldId id="272" r:id="rId19"/>
    <p:sldId id="273" r:id="rId20"/>
    <p:sldId id="275" r:id="rId21"/>
    <p:sldId id="274" r:id="rId22"/>
    <p:sldId id="260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E42A37C-0F28-4A6F-AC4F-6EB7B801D86E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850C4DF-AB7E-46AF-A04D-5EC2F94064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ctassava@carleton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Grant Sources &amp; Strategies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Rebecca Hartzler &amp; Christopher Tassava</a:t>
            </a:r>
          </a:p>
          <a:p>
            <a:r>
              <a:rPr lang="en-US" dirty="0" smtClean="0"/>
              <a:t>PKAL/</a:t>
            </a:r>
            <a:r>
              <a:rPr lang="en-US" dirty="0" err="1" smtClean="0"/>
              <a:t>QuIRK</a:t>
            </a:r>
            <a:r>
              <a:rPr lang="en-US" dirty="0" smtClean="0"/>
              <a:t> Workshop</a:t>
            </a:r>
          </a:p>
          <a:p>
            <a:r>
              <a:rPr lang="en-US" dirty="0" smtClean="0"/>
              <a:t>October </a:t>
            </a:r>
            <a:r>
              <a:rPr lang="en-US" dirty="0" smtClean="0"/>
              <a:t>9</a:t>
            </a:r>
            <a:r>
              <a:rPr lang="en-US" dirty="0" smtClean="0"/>
              <a:t>, 2010</a:t>
            </a:r>
            <a:endParaRPr lang="en-US" dirty="0" smtClean="0"/>
          </a:p>
          <a:p>
            <a:r>
              <a:rPr lang="en-US" dirty="0" smtClean="0"/>
              <a:t>Carleton College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Formatting for Quick Reading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tables</a:t>
            </a:r>
          </a:p>
          <a:p>
            <a:r>
              <a:rPr lang="en-US" dirty="0" smtClean="0"/>
              <a:t>Use of headings</a:t>
            </a:r>
          </a:p>
          <a:p>
            <a:r>
              <a:rPr lang="en-US" dirty="0" smtClean="0"/>
              <a:t>Use of pictures</a:t>
            </a:r>
          </a:p>
          <a:p>
            <a:r>
              <a:rPr lang="en-US" dirty="0" smtClean="0"/>
              <a:t>Long vs. </a:t>
            </a:r>
            <a:r>
              <a:rPr lang="en-US" dirty="0" smtClean="0"/>
              <a:t>short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</a:t>
            </a:r>
            <a:r>
              <a:rPr lang="en-US" dirty="0" smtClean="0"/>
              <a:t>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Maintaining internal and external </a:t>
            </a:r>
            <a:r>
              <a:rPr lang="en-US" dirty="0" smtClean="0"/>
              <a:t>partnerships</a:t>
            </a:r>
          </a:p>
          <a:p>
            <a:r>
              <a:rPr lang="en-US" dirty="0" smtClean="0"/>
              <a:t>Growing faculty and administrative </a:t>
            </a:r>
            <a:r>
              <a:rPr lang="en-US" dirty="0" err="1" smtClean="0"/>
              <a:t>committment</a:t>
            </a:r>
            <a:endParaRPr lang="en-US" dirty="0" smtClean="0"/>
          </a:p>
          <a:p>
            <a:r>
              <a:rPr lang="en-US" dirty="0" smtClean="0"/>
              <a:t>Establishing a balanced leadership team</a:t>
            </a:r>
          </a:p>
          <a:p>
            <a:r>
              <a:rPr lang="en-US" dirty="0" smtClean="0"/>
              <a:t>Active project management</a:t>
            </a:r>
          </a:p>
          <a:p>
            <a:r>
              <a:rPr lang="en-US" dirty="0" smtClean="0"/>
              <a:t>Adapting to new circumstances</a:t>
            </a:r>
            <a:endParaRPr lang="en-US" dirty="0" smtClean="0"/>
          </a:p>
          <a:p>
            <a:r>
              <a:rPr lang="en-US" dirty="0" smtClean="0"/>
              <a:t>Tracking project budget</a:t>
            </a:r>
            <a:endParaRPr lang="en-US" dirty="0" smtClean="0"/>
          </a:p>
          <a:p>
            <a:r>
              <a:rPr lang="en-US" dirty="0" smtClean="0"/>
              <a:t>Making </a:t>
            </a:r>
            <a:r>
              <a:rPr lang="en-US" dirty="0" smtClean="0"/>
              <a:t>significant curricular </a:t>
            </a:r>
            <a:r>
              <a:rPr lang="en-US" dirty="0" smtClean="0"/>
              <a:t>changes</a:t>
            </a:r>
          </a:p>
          <a:p>
            <a:r>
              <a:rPr lang="en-US" dirty="0" smtClean="0"/>
              <a:t>Project evaluation</a:t>
            </a:r>
          </a:p>
          <a:p>
            <a:r>
              <a:rPr lang="en-US" dirty="0" smtClean="0"/>
              <a:t>Dissemination</a:t>
            </a:r>
          </a:p>
          <a:p>
            <a:r>
              <a:rPr lang="en-US" dirty="0" smtClean="0"/>
              <a:t>Meeting funder expectations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Maintaining internal and external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Partnerships are typically the core of the project</a:t>
            </a:r>
          </a:p>
          <a:p>
            <a:pPr lvl="1"/>
            <a:r>
              <a:rPr lang="en-US" dirty="0" smtClean="0"/>
              <a:t>Internally,  faculty across departments</a:t>
            </a:r>
          </a:p>
          <a:p>
            <a:pPr lvl="1"/>
            <a:r>
              <a:rPr lang="en-US" dirty="0" smtClean="0"/>
              <a:t>Externally, partner institutions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Establishing a balanced leadership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Delusionally</a:t>
            </a:r>
            <a:r>
              <a:rPr lang="en-US" dirty="0" smtClean="0"/>
              <a:t> optimistic + grounded = great team</a:t>
            </a:r>
          </a:p>
          <a:p>
            <a:r>
              <a:rPr lang="en-US" dirty="0" smtClean="0"/>
              <a:t>Power moves between team members</a:t>
            </a:r>
          </a:p>
          <a:p>
            <a:r>
              <a:rPr lang="en-US" dirty="0" smtClean="0"/>
              <a:t>Open disagreement is encouraged</a:t>
            </a:r>
          </a:p>
          <a:p>
            <a:r>
              <a:rPr lang="en-US" dirty="0" smtClean="0"/>
              <a:t>Common commitment around a “Cause”</a:t>
            </a:r>
          </a:p>
          <a:p>
            <a:r>
              <a:rPr lang="en-US" dirty="0" smtClean="0"/>
              <a:t>Common work methods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Growing faculty and administrative commitment – esp. interdisciplinary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Faculty need to be given room and resources to create</a:t>
            </a:r>
          </a:p>
          <a:p>
            <a:endParaRPr lang="en-US" dirty="0" smtClean="0"/>
          </a:p>
          <a:p>
            <a:r>
              <a:rPr lang="en-US" dirty="0" smtClean="0"/>
              <a:t>Administrators need to back the project</a:t>
            </a:r>
          </a:p>
          <a:p>
            <a:r>
              <a:rPr lang="en-US" dirty="0" smtClean="0"/>
              <a:t>Administrators care </a:t>
            </a:r>
            <a:r>
              <a:rPr lang="en-US" dirty="0" smtClean="0"/>
              <a:t>about </a:t>
            </a:r>
            <a:endParaRPr lang="en-US" dirty="0" smtClean="0"/>
          </a:p>
          <a:p>
            <a:pPr lvl="1"/>
            <a:r>
              <a:rPr lang="en-US" dirty="0" smtClean="0"/>
              <a:t>Indirect funding</a:t>
            </a:r>
          </a:p>
          <a:p>
            <a:pPr lvl="1"/>
            <a:r>
              <a:rPr lang="en-US" dirty="0" smtClean="0"/>
              <a:t>Accreditation</a:t>
            </a:r>
          </a:p>
          <a:p>
            <a:pPr lvl="1"/>
            <a:r>
              <a:rPr lang="en-US" dirty="0" smtClean="0"/>
              <a:t>Student </a:t>
            </a:r>
            <a:r>
              <a:rPr lang="en-US" dirty="0" smtClean="0"/>
              <a:t>retention</a:t>
            </a:r>
            <a:endParaRPr lang="en-US" dirty="0" smtClean="0"/>
          </a:p>
          <a:p>
            <a:pPr lvl="1"/>
            <a:r>
              <a:rPr lang="en-US" dirty="0" smtClean="0"/>
              <a:t>College </a:t>
            </a:r>
            <a:r>
              <a:rPr lang="en-US" dirty="0" smtClean="0"/>
              <a:t>image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Active Project Management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a project manager</a:t>
            </a:r>
          </a:p>
          <a:p>
            <a:pPr lvl="1"/>
            <a:r>
              <a:rPr lang="en-US" dirty="0" smtClean="0"/>
              <a:t>Sends out reminder emails, tracks the budget, organizes workshops, creates workshop packets, answers questions from participants, helps with reimbursement forms and travel plans, etc. </a:t>
            </a:r>
          </a:p>
          <a:p>
            <a:r>
              <a:rPr lang="en-US" dirty="0" smtClean="0"/>
              <a:t>Hire assistants</a:t>
            </a:r>
          </a:p>
          <a:p>
            <a:pPr lvl="1"/>
            <a:r>
              <a:rPr lang="en-US" dirty="0" smtClean="0"/>
              <a:t>Stuff folders, plan and pick-up food, prints out name tags, etc.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Adapting to New Circumstances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with your program officer to learn what changes are possible</a:t>
            </a:r>
          </a:p>
          <a:p>
            <a:r>
              <a:rPr lang="en-US" dirty="0" smtClean="0"/>
              <a:t>Changes should be driven by results</a:t>
            </a:r>
          </a:p>
          <a:p>
            <a:r>
              <a:rPr lang="en-US" dirty="0" smtClean="0"/>
              <a:t>Sometimes a change in scope is appropriate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the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 with the budget office initially to review the budget</a:t>
            </a:r>
          </a:p>
          <a:p>
            <a:r>
              <a:rPr lang="en-US" dirty="0" smtClean="0"/>
              <a:t>Begin tracking immediately</a:t>
            </a:r>
          </a:p>
          <a:p>
            <a:r>
              <a:rPr lang="en-US" dirty="0" smtClean="0"/>
              <a:t>Keep records on every expenditure</a:t>
            </a:r>
          </a:p>
          <a:p>
            <a:r>
              <a:rPr lang="en-US" dirty="0" smtClean="0"/>
              <a:t>Reconcile early and often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Making Significant </a:t>
            </a:r>
            <a:r>
              <a:rPr lang="en-US" dirty="0" smtClean="0"/>
              <a:t>Curricular Change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Faculty need to have time set aside to work out the issues and build curriculum</a:t>
            </a:r>
          </a:p>
          <a:p>
            <a:r>
              <a:rPr lang="en-US" dirty="0" smtClean="0"/>
              <a:t>Faculty need to create authentic relationships</a:t>
            </a:r>
          </a:p>
          <a:p>
            <a:r>
              <a:rPr lang="en-US" dirty="0" smtClean="0"/>
              <a:t>Create an atmosphere of trust</a:t>
            </a:r>
          </a:p>
          <a:p>
            <a:r>
              <a:rPr lang="en-US" dirty="0" smtClean="0"/>
              <a:t>Provide resources</a:t>
            </a:r>
          </a:p>
          <a:p>
            <a:r>
              <a:rPr lang="en-US" dirty="0" smtClean="0"/>
              <a:t>Provide feedback</a:t>
            </a:r>
          </a:p>
          <a:p>
            <a:r>
              <a:rPr lang="en-US" dirty="0" smtClean="0"/>
              <a:t>Build assessment into the project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Oriented toward outcomes</a:t>
            </a:r>
          </a:p>
          <a:p>
            <a:r>
              <a:rPr lang="en-US" dirty="0" smtClean="0"/>
              <a:t>The instruments are out there</a:t>
            </a:r>
          </a:p>
          <a:p>
            <a:r>
              <a:rPr lang="en-US" dirty="0" smtClean="0"/>
              <a:t>Employ a p</a:t>
            </a:r>
            <a:r>
              <a:rPr lang="en-US" dirty="0" smtClean="0"/>
              <a:t>rofessional evaluator (internal or external)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Planning and Applying</a:t>
            </a:r>
          </a:p>
          <a:p>
            <a:r>
              <a:rPr lang="en-US" dirty="0" smtClean="0"/>
              <a:t>Grant </a:t>
            </a:r>
            <a:r>
              <a:rPr lang="en-US" dirty="0" smtClean="0"/>
              <a:t>Writing Phase</a:t>
            </a:r>
          </a:p>
          <a:p>
            <a:r>
              <a:rPr lang="en-US" dirty="0" smtClean="0"/>
              <a:t>Project Phase</a:t>
            </a:r>
            <a:endParaRPr lang="en-US" dirty="0" smtClean="0"/>
          </a:p>
          <a:p>
            <a:r>
              <a:rPr lang="en-US" dirty="0" smtClean="0"/>
              <a:t>Post-Grant/Continuation</a:t>
            </a:r>
          </a:p>
          <a:p>
            <a:r>
              <a:rPr lang="en-US" dirty="0" err="1" smtClean="0"/>
              <a:t>QuIRK</a:t>
            </a:r>
            <a:r>
              <a:rPr lang="en-US" dirty="0" smtClean="0"/>
              <a:t> Case Study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Dissemination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Join the QL community</a:t>
            </a:r>
          </a:p>
          <a:p>
            <a:pPr lvl="1"/>
            <a:r>
              <a:rPr lang="en-US" dirty="0" smtClean="0"/>
              <a:t>National Numeracy Network</a:t>
            </a:r>
          </a:p>
          <a:p>
            <a:pPr lvl="2"/>
            <a:r>
              <a:rPr lang="en-US" dirty="0" smtClean="0"/>
              <a:t>Numeracy Journal</a:t>
            </a:r>
          </a:p>
          <a:p>
            <a:pPr lvl="1"/>
            <a:r>
              <a:rPr lang="en-US" dirty="0" smtClean="0"/>
              <a:t>SIGMAA QL</a:t>
            </a:r>
          </a:p>
          <a:p>
            <a:pPr lvl="2"/>
            <a:r>
              <a:rPr lang="en-US" dirty="0" smtClean="0"/>
              <a:t>January and August meetings</a:t>
            </a:r>
          </a:p>
          <a:p>
            <a:pPr lvl="1"/>
            <a:r>
              <a:rPr lang="en-US" dirty="0" smtClean="0"/>
              <a:t>MQED</a:t>
            </a:r>
          </a:p>
          <a:p>
            <a:pPr lvl="2"/>
            <a:r>
              <a:rPr lang="en-US" dirty="0" smtClean="0"/>
              <a:t>Publish curriculum</a:t>
            </a:r>
          </a:p>
          <a:p>
            <a:pPr lvl="1"/>
            <a:r>
              <a:rPr lang="en-US" dirty="0" err="1" smtClean="0"/>
              <a:t>QuIRK</a:t>
            </a:r>
            <a:r>
              <a:rPr lang="en-US" dirty="0" smtClean="0"/>
              <a:t> – especially with external partners</a:t>
            </a:r>
            <a:endParaRPr lang="en-US" dirty="0" smtClean="0"/>
          </a:p>
          <a:p>
            <a:pPr lvl="1"/>
            <a:r>
              <a:rPr lang="en-US" dirty="0" smtClean="0"/>
              <a:t>Discipline specific teaching journals</a:t>
            </a:r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funder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Annual reports</a:t>
            </a:r>
          </a:p>
          <a:p>
            <a:pPr lvl="1"/>
            <a:r>
              <a:rPr lang="en-US" dirty="0" smtClean="0"/>
              <a:t>Understand format s ahead of time</a:t>
            </a:r>
          </a:p>
          <a:p>
            <a:r>
              <a:rPr lang="en-US" dirty="0" smtClean="0"/>
              <a:t>Monitor budgets</a:t>
            </a:r>
          </a:p>
          <a:p>
            <a:pPr lvl="1"/>
            <a:r>
              <a:rPr lang="en-US" dirty="0" smtClean="0"/>
              <a:t>Changing budgets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Post-Grant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sources of </a:t>
            </a:r>
            <a:r>
              <a:rPr lang="en-US" dirty="0" smtClean="0"/>
              <a:t>continuing </a:t>
            </a:r>
            <a:r>
              <a:rPr lang="en-US" dirty="0" smtClean="0"/>
              <a:t>funding</a:t>
            </a:r>
          </a:p>
          <a:p>
            <a:r>
              <a:rPr lang="en-US" dirty="0" smtClean="0"/>
              <a:t>Writing new proposals based upon </a:t>
            </a:r>
            <a:r>
              <a:rPr lang="en-US" dirty="0" smtClean="0"/>
              <a:t>relationships, achievements </a:t>
            </a:r>
            <a:r>
              <a:rPr lang="en-US" dirty="0" smtClean="0"/>
              <a:t>and future progress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 Or Comments? </a:t>
            </a:r>
          </a:p>
          <a:p>
            <a:r>
              <a:rPr lang="en-US" dirty="0" smtClean="0"/>
              <a:t>Christopher </a:t>
            </a:r>
            <a:r>
              <a:rPr lang="en-US" dirty="0" err="1" smtClean="0"/>
              <a:t>Tassava</a:t>
            </a:r>
            <a:r>
              <a:rPr lang="en-US" dirty="0" smtClean="0"/>
              <a:t>, </a:t>
            </a:r>
            <a:r>
              <a:rPr lang="en-US" dirty="0" smtClean="0">
                <a:hlinkClick r:id="rId2"/>
              </a:rPr>
              <a:t>ctassava@carleton.edu</a:t>
            </a:r>
            <a:endParaRPr lang="en-US" dirty="0" smtClean="0"/>
          </a:p>
          <a:p>
            <a:r>
              <a:rPr lang="en-US" dirty="0" smtClean="0"/>
              <a:t>Rebecca Hartzler</a:t>
            </a:r>
            <a:r>
              <a:rPr lang="en-US" smtClean="0"/>
              <a:t>, rebecca.hartzler@edcc.edu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&amp; Applying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likely funders and working with program officers</a:t>
            </a:r>
          </a:p>
          <a:p>
            <a:r>
              <a:rPr lang="en-US" dirty="0" smtClean="0"/>
              <a:t>Establishing internal and external partners</a:t>
            </a:r>
          </a:p>
          <a:p>
            <a:r>
              <a:rPr lang="en-US" dirty="0" smtClean="0"/>
              <a:t>Choosing a focus/scope for the project</a:t>
            </a:r>
          </a:p>
          <a:p>
            <a:r>
              <a:rPr lang="en-US" dirty="0" smtClean="0"/>
              <a:t>Creating a detailed project plan</a:t>
            </a:r>
          </a:p>
          <a:p>
            <a:r>
              <a:rPr lang="en-US" dirty="0" smtClean="0"/>
              <a:t>Projecting a confident writing voice</a:t>
            </a:r>
          </a:p>
          <a:p>
            <a:r>
              <a:rPr lang="en-US" dirty="0" smtClean="0"/>
              <a:t>Formatting for quick reading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Identifying likely funders and working with program officers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FIPSE, National Science Foundation, appropriations, private &amp; college foundations, faculty development funds (Foundation Directory Online)</a:t>
            </a:r>
          </a:p>
          <a:p>
            <a:r>
              <a:rPr lang="en-US" dirty="0" smtClean="0"/>
              <a:t>Three key actions</a:t>
            </a:r>
          </a:p>
          <a:p>
            <a:pPr lvl="1"/>
            <a:r>
              <a:rPr lang="en-US" dirty="0" smtClean="0"/>
              <a:t>Read the RFP</a:t>
            </a:r>
          </a:p>
          <a:p>
            <a:pPr lvl="2"/>
            <a:r>
              <a:rPr lang="en-US" dirty="0" smtClean="0"/>
              <a:t>Read the RFP</a:t>
            </a:r>
          </a:p>
          <a:p>
            <a:pPr lvl="3"/>
            <a:r>
              <a:rPr lang="en-US" dirty="0" smtClean="0"/>
              <a:t>Read the RFP</a:t>
            </a:r>
          </a:p>
          <a:p>
            <a:r>
              <a:rPr lang="en-US" dirty="0" smtClean="0"/>
              <a:t>Talk to agency program officers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Establishing internal and external 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Internal Partners - determine who your project will affect and ask for their input and commitment</a:t>
            </a:r>
          </a:p>
          <a:p>
            <a:pPr lvl="1"/>
            <a:r>
              <a:rPr lang="en-US" dirty="0" smtClean="0"/>
              <a:t>Administration</a:t>
            </a:r>
          </a:p>
          <a:p>
            <a:pPr lvl="1"/>
            <a:r>
              <a:rPr lang="en-US" dirty="0" smtClean="0"/>
              <a:t>Faculty</a:t>
            </a:r>
          </a:p>
          <a:p>
            <a:pPr lvl="1"/>
            <a:r>
              <a:rPr lang="en-US" dirty="0" smtClean="0"/>
              <a:t>Student </a:t>
            </a:r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Assessment &amp; Institutional Research</a:t>
            </a:r>
            <a:endParaRPr lang="en-US" dirty="0" smtClean="0"/>
          </a:p>
          <a:p>
            <a:pPr lvl="1"/>
            <a:r>
              <a:rPr lang="en-US" dirty="0" smtClean="0"/>
              <a:t>Marketing</a:t>
            </a:r>
          </a:p>
          <a:p>
            <a:pPr lvl="1"/>
            <a:r>
              <a:rPr lang="en-US" dirty="0" smtClean="0"/>
              <a:t>Students</a:t>
            </a:r>
          </a:p>
          <a:p>
            <a:pPr lvl="1"/>
            <a:r>
              <a:rPr lang="en-US" dirty="0" smtClean="0"/>
              <a:t>Staff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Establishing internal and external 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External Partners</a:t>
            </a:r>
          </a:p>
          <a:p>
            <a:pPr lvl="1"/>
            <a:r>
              <a:rPr lang="en-US" dirty="0" smtClean="0"/>
              <a:t>Consultants </a:t>
            </a:r>
          </a:p>
          <a:p>
            <a:pPr lvl="1"/>
            <a:r>
              <a:rPr lang="en-US" dirty="0" smtClean="0"/>
              <a:t>Evaluators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Choosing a focus/scope for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small and build on your strengths</a:t>
            </a:r>
          </a:p>
          <a:p>
            <a:pPr lvl="1"/>
            <a:r>
              <a:rPr lang="en-US" dirty="0" err="1" smtClean="0"/>
              <a:t>QuIRK</a:t>
            </a:r>
            <a:endParaRPr lang="en-US" dirty="0" smtClean="0"/>
          </a:p>
          <a:p>
            <a:pPr lvl="1"/>
            <a:r>
              <a:rPr lang="en-US" dirty="0" smtClean="0"/>
              <a:t>MAC</a:t>
            </a:r>
            <a:r>
              <a:rPr lang="en-US" baseline="30000" dirty="0" smtClean="0"/>
              <a:t>3</a:t>
            </a:r>
            <a:endParaRPr lang="en-US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Detailed Project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your homework – what’s been done before?  Abide by a culture of evidence</a:t>
            </a:r>
          </a:p>
          <a:p>
            <a:r>
              <a:rPr lang="en-US" dirty="0" smtClean="0"/>
              <a:t>Use consultants for advice</a:t>
            </a:r>
          </a:p>
          <a:p>
            <a:r>
              <a:rPr lang="en-US" dirty="0" smtClean="0"/>
              <a:t>Get commitment from everyone involved</a:t>
            </a:r>
          </a:p>
          <a:p>
            <a:r>
              <a:rPr lang="en-US" dirty="0" smtClean="0"/>
              <a:t>Be as specific as </a:t>
            </a:r>
            <a:r>
              <a:rPr lang="en-US" dirty="0" smtClean="0"/>
              <a:t>possible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Projecting Confidence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a sketch of the project early on</a:t>
            </a:r>
          </a:p>
          <a:p>
            <a:r>
              <a:rPr lang="en-US" dirty="0" smtClean="0"/>
              <a:t>Example </a:t>
            </a:r>
            <a:r>
              <a:rPr lang="en-US" dirty="0" smtClean="0"/>
              <a:t>from </a:t>
            </a:r>
            <a:r>
              <a:rPr lang="en-US" dirty="0" err="1" smtClean="0"/>
              <a:t>EdCC’s</a:t>
            </a:r>
            <a:r>
              <a:rPr lang="en-US" dirty="0" smtClean="0"/>
              <a:t> </a:t>
            </a:r>
            <a:r>
              <a:rPr lang="en-US" dirty="0" smtClean="0"/>
              <a:t>S-STEM grant:</a:t>
            </a:r>
          </a:p>
          <a:p>
            <a:pPr lvl="1"/>
            <a:r>
              <a:rPr lang="en-US" dirty="0" smtClean="0"/>
              <a:t>“The need for the </a:t>
            </a:r>
            <a:r>
              <a:rPr lang="en-US" dirty="0" smtClean="0"/>
              <a:t>Scholarship </a:t>
            </a:r>
            <a:r>
              <a:rPr lang="en-US" dirty="0" smtClean="0"/>
              <a:t>project is great.”</a:t>
            </a:r>
          </a:p>
          <a:p>
            <a:pPr lvl="1"/>
            <a:r>
              <a:rPr lang="en-US" dirty="0" smtClean="0"/>
              <a:t>“The management team is committed and qualified. . . </a:t>
            </a:r>
            <a:r>
              <a:rPr lang="en-US" dirty="0" smtClean="0"/>
              <a:t>.”</a:t>
            </a:r>
            <a:endParaRPr lang="en-US" dirty="0" smtClean="0"/>
          </a:p>
          <a:p>
            <a:pPr lvl="1"/>
            <a:r>
              <a:rPr lang="en-US" dirty="0" smtClean="0"/>
              <a:t>“The </a:t>
            </a:r>
            <a:r>
              <a:rPr lang="en-US" dirty="0" smtClean="0"/>
              <a:t>management plan is well-conceived . </a:t>
            </a:r>
            <a:r>
              <a:rPr lang="en-US" dirty="0" smtClean="0"/>
              <a:t>.” </a:t>
            </a:r>
            <a:endParaRPr lang="en-US" dirty="0" smtClean="0"/>
          </a:p>
          <a:p>
            <a:pPr lvl="1"/>
            <a:r>
              <a:rPr lang="en-US" dirty="0" smtClean="0"/>
              <a:t>“The </a:t>
            </a:r>
            <a:r>
              <a:rPr lang="en-US" dirty="0" smtClean="0"/>
              <a:t>innovative adaptation of mentoring and internship programs . . </a:t>
            </a:r>
            <a:r>
              <a:rPr lang="en-US" dirty="0" smtClean="0"/>
              <a:t>.”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261</TotalTime>
  <Words>647</Words>
  <Application>Microsoft Office PowerPoint</Application>
  <PresentationFormat>On-screen Show (4:3)</PresentationFormat>
  <Paragraphs>137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Module</vt:lpstr>
      <vt:lpstr>Grant Sources &amp; Strategies</vt:lpstr>
      <vt:lpstr>Chronological Structure</vt:lpstr>
      <vt:lpstr>Planning &amp; Applying Phase</vt:lpstr>
      <vt:lpstr>Identifying likely funders and working with program officers</vt:lpstr>
      <vt:lpstr>Establishing internal and external partners</vt:lpstr>
      <vt:lpstr>Establishing internal and external partners</vt:lpstr>
      <vt:lpstr>Choosing a focus/scope for the project</vt:lpstr>
      <vt:lpstr>Create a Detailed Project Plan</vt:lpstr>
      <vt:lpstr>Projecting Confidence</vt:lpstr>
      <vt:lpstr>Formatting for Quick Reading </vt:lpstr>
      <vt:lpstr>Project Phase</vt:lpstr>
      <vt:lpstr>Maintaining internal and external partnerships</vt:lpstr>
      <vt:lpstr>Establishing a balanced leadership team</vt:lpstr>
      <vt:lpstr>Growing faculty and administrative commitment – esp. interdisciplinary</vt:lpstr>
      <vt:lpstr>Active Project Management </vt:lpstr>
      <vt:lpstr>Adapting to New Circumstances</vt:lpstr>
      <vt:lpstr>Tracking the Budget</vt:lpstr>
      <vt:lpstr>Making Significant Curricular Change </vt:lpstr>
      <vt:lpstr>Project Evaluation</vt:lpstr>
      <vt:lpstr>Dissemination</vt:lpstr>
      <vt:lpstr>Meeting funder expectations</vt:lpstr>
      <vt:lpstr>Post-Grant Phase</vt:lpstr>
      <vt:lpstr>In Conclusion</vt:lpstr>
    </vt:vector>
  </TitlesOfParts>
  <Company>Seattle Central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Grant Sources &amp; Strategies</dc:title>
  <dc:creator>administrator</dc:creator>
  <cp:lastModifiedBy>Rebecca Hartzler</cp:lastModifiedBy>
  <cp:revision>24</cp:revision>
  <dcterms:created xsi:type="dcterms:W3CDTF">2008-10-08T19:35:29Z</dcterms:created>
  <dcterms:modified xsi:type="dcterms:W3CDTF">2010-09-08T17:42:27Z</dcterms:modified>
</cp:coreProperties>
</file>