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10" r:id="rId1"/>
  </p:sldMasterIdLst>
  <p:notesMasterIdLst>
    <p:notesMasterId r:id="rId20"/>
  </p:notesMasterIdLst>
  <p:sldIdLst>
    <p:sldId id="256" r:id="rId2"/>
    <p:sldId id="272" r:id="rId3"/>
    <p:sldId id="259" r:id="rId4"/>
    <p:sldId id="257" r:id="rId5"/>
    <p:sldId id="258" r:id="rId6"/>
    <p:sldId id="261" r:id="rId7"/>
    <p:sldId id="262" r:id="rId8"/>
    <p:sldId id="263" r:id="rId9"/>
    <p:sldId id="273" r:id="rId10"/>
    <p:sldId id="271" r:id="rId11"/>
    <p:sldId id="264" r:id="rId12"/>
    <p:sldId id="265" r:id="rId13"/>
    <p:sldId id="266" r:id="rId14"/>
    <p:sldId id="268" r:id="rId15"/>
    <p:sldId id="267" r:id="rId16"/>
    <p:sldId id="276" r:id="rId17"/>
    <p:sldId id="270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8420"/>
    <a:srgbClr val="C7FF9A"/>
    <a:srgbClr val="FF000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>
    <p:restoredLeft sz="34575" autoAdjust="0"/>
    <p:restoredTop sz="86392" autoAdjust="0"/>
  </p:normalViewPr>
  <p:slideViewPr>
    <p:cSldViewPr snapToGrid="0" snapToObjects="1">
      <p:cViewPr>
        <p:scale>
          <a:sx n="150" d="100"/>
          <a:sy n="150" d="100"/>
        </p:scale>
        <p:origin x="-984" y="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4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5E47B-88EC-4044-87D5-1FFECB26C351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3E6C8-E1BF-1246-9B4D-1F51C5637D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3E6C8-E1BF-1246-9B4D-1F51C5637DD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59013"/>
            <a:ext cx="9142413" cy="4597400"/>
            <a:chOff x="0" y="1423"/>
            <a:chExt cx="5759" cy="2896"/>
          </a:xfrm>
        </p:grpSpPr>
        <p:pic>
          <p:nvPicPr>
            <p:cNvPr id="5" name="Picture 3"/>
            <p:cNvPicPr>
              <a:picLocks noChangeArrowheads="1"/>
            </p:cNvPicPr>
            <p:nvPr/>
          </p:nvPicPr>
          <p:blipFill>
            <a:blip r:embed="rId2"/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0" y="3378"/>
              <a:ext cx="2509" cy="196"/>
            </a:xfrm>
            <a:custGeom>
              <a:avLst/>
              <a:gdLst/>
              <a:ahLst/>
              <a:cxnLst>
                <a:cxn ang="0">
                  <a:pos x="39" y="61"/>
                </a:cxn>
                <a:cxn ang="0">
                  <a:pos x="104" y="28"/>
                </a:cxn>
                <a:cxn ang="0">
                  <a:pos x="182" y="13"/>
                </a:cxn>
                <a:cxn ang="0">
                  <a:pos x="281" y="13"/>
                </a:cxn>
                <a:cxn ang="0">
                  <a:pos x="357" y="34"/>
                </a:cxn>
                <a:cxn ang="0">
                  <a:pos x="440" y="85"/>
                </a:cxn>
                <a:cxn ang="0">
                  <a:pos x="509" y="129"/>
                </a:cxn>
                <a:cxn ang="0">
                  <a:pos x="626" y="148"/>
                </a:cxn>
                <a:cxn ang="0">
                  <a:pos x="728" y="135"/>
                </a:cxn>
                <a:cxn ang="0">
                  <a:pos x="806" y="93"/>
                </a:cxn>
                <a:cxn ang="0">
                  <a:pos x="899" y="36"/>
                </a:cxn>
                <a:cxn ang="0">
                  <a:pos x="998" y="4"/>
                </a:cxn>
                <a:cxn ang="0">
                  <a:pos x="1119" y="6"/>
                </a:cxn>
                <a:cxn ang="0">
                  <a:pos x="1214" y="39"/>
                </a:cxn>
                <a:cxn ang="0">
                  <a:pos x="1308" y="102"/>
                </a:cxn>
                <a:cxn ang="0">
                  <a:pos x="1403" y="133"/>
                </a:cxn>
                <a:cxn ang="0">
                  <a:pos x="1514" y="133"/>
                </a:cxn>
                <a:cxn ang="0">
                  <a:pos x="1593" y="111"/>
                </a:cxn>
                <a:cxn ang="0">
                  <a:pos x="1668" y="61"/>
                </a:cxn>
                <a:cxn ang="0">
                  <a:pos x="1754" y="18"/>
                </a:cxn>
                <a:cxn ang="0">
                  <a:pos x="1844" y="1"/>
                </a:cxn>
                <a:cxn ang="0">
                  <a:pos x="1958" y="4"/>
                </a:cxn>
                <a:cxn ang="0">
                  <a:pos x="2039" y="33"/>
                </a:cxn>
                <a:cxn ang="0">
                  <a:pos x="2118" y="88"/>
                </a:cxn>
                <a:cxn ang="0">
                  <a:pos x="2192" y="124"/>
                </a:cxn>
                <a:cxn ang="0">
                  <a:pos x="2303" y="138"/>
                </a:cxn>
                <a:cxn ang="0">
                  <a:pos x="2412" y="106"/>
                </a:cxn>
                <a:cxn ang="0">
                  <a:pos x="2463" y="66"/>
                </a:cxn>
                <a:cxn ang="0">
                  <a:pos x="2489" y="61"/>
                </a:cxn>
                <a:cxn ang="0">
                  <a:pos x="2507" y="76"/>
                </a:cxn>
                <a:cxn ang="0">
                  <a:pos x="2508" y="96"/>
                </a:cxn>
                <a:cxn ang="0">
                  <a:pos x="2490" y="118"/>
                </a:cxn>
                <a:cxn ang="0">
                  <a:pos x="2429" y="160"/>
                </a:cxn>
                <a:cxn ang="0">
                  <a:pos x="2352" y="183"/>
                </a:cxn>
                <a:cxn ang="0">
                  <a:pos x="2238" y="184"/>
                </a:cxn>
                <a:cxn ang="0">
                  <a:pos x="2156" y="172"/>
                </a:cxn>
                <a:cxn ang="0">
                  <a:pos x="2076" y="133"/>
                </a:cxn>
                <a:cxn ang="0">
                  <a:pos x="2018" y="87"/>
                </a:cxn>
                <a:cxn ang="0">
                  <a:pos x="1934" y="55"/>
                </a:cxn>
                <a:cxn ang="0">
                  <a:pos x="1836" y="49"/>
                </a:cxn>
                <a:cxn ang="0">
                  <a:pos x="1743" y="79"/>
                </a:cxn>
                <a:cxn ang="0">
                  <a:pos x="1677" y="118"/>
                </a:cxn>
                <a:cxn ang="0">
                  <a:pos x="1586" y="165"/>
                </a:cxn>
                <a:cxn ang="0">
                  <a:pos x="1475" y="186"/>
                </a:cxn>
                <a:cxn ang="0">
                  <a:pos x="1377" y="180"/>
                </a:cxn>
                <a:cxn ang="0">
                  <a:pos x="1269" y="136"/>
                </a:cxn>
                <a:cxn ang="0">
                  <a:pos x="1197" y="84"/>
                </a:cxn>
                <a:cxn ang="0">
                  <a:pos x="1128" y="55"/>
                </a:cxn>
                <a:cxn ang="0">
                  <a:pos x="1020" y="49"/>
                </a:cxn>
                <a:cxn ang="0">
                  <a:pos x="914" y="78"/>
                </a:cxn>
                <a:cxn ang="0">
                  <a:pos x="831" y="135"/>
                </a:cxn>
                <a:cxn ang="0">
                  <a:pos x="713" y="187"/>
                </a:cxn>
                <a:cxn ang="0">
                  <a:pos x="600" y="195"/>
                </a:cxn>
                <a:cxn ang="0">
                  <a:pos x="494" y="175"/>
                </a:cxn>
                <a:cxn ang="0">
                  <a:pos x="408" y="123"/>
                </a:cxn>
                <a:cxn ang="0">
                  <a:pos x="338" y="79"/>
                </a:cxn>
                <a:cxn ang="0">
                  <a:pos x="251" y="60"/>
                </a:cxn>
                <a:cxn ang="0">
                  <a:pos x="144" y="67"/>
                </a:cxn>
                <a:cxn ang="0">
                  <a:pos x="56" y="108"/>
                </a:cxn>
                <a:cxn ang="0">
                  <a:pos x="5" y="93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23" charset="0"/>
              </a:endParaRPr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96"/>
              <a:ext cx="276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4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 anchor="b"/>
          <a:lstStyle>
            <a:lvl1pPr>
              <a:defRPr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81150"/>
            <a:ext cx="9142413" cy="5275263"/>
            <a:chOff x="0" y="996"/>
            <a:chExt cx="5759" cy="3323"/>
          </a:xfrm>
        </p:grpSpPr>
        <p:pic>
          <p:nvPicPr>
            <p:cNvPr id="1032" name="Picture 3"/>
            <p:cNvPicPr>
              <a:picLocks noChangeArrowheads="1"/>
            </p:cNvPicPr>
            <p:nvPr/>
          </p:nvPicPr>
          <p:blipFill>
            <a:blip r:embed="rId13"/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8" name="Freeform 4"/>
            <p:cNvSpPr>
              <a:spLocks/>
            </p:cNvSpPr>
            <p:nvPr/>
          </p:nvSpPr>
          <p:spPr bwMode="auto">
            <a:xfrm>
              <a:off x="0" y="3522"/>
              <a:ext cx="2509" cy="196"/>
            </a:xfrm>
            <a:custGeom>
              <a:avLst/>
              <a:gdLst/>
              <a:ahLst/>
              <a:cxnLst>
                <a:cxn ang="0">
                  <a:pos x="39" y="61"/>
                </a:cxn>
                <a:cxn ang="0">
                  <a:pos x="104" y="28"/>
                </a:cxn>
                <a:cxn ang="0">
                  <a:pos x="182" y="13"/>
                </a:cxn>
                <a:cxn ang="0">
                  <a:pos x="281" y="13"/>
                </a:cxn>
                <a:cxn ang="0">
                  <a:pos x="357" y="34"/>
                </a:cxn>
                <a:cxn ang="0">
                  <a:pos x="440" y="85"/>
                </a:cxn>
                <a:cxn ang="0">
                  <a:pos x="509" y="129"/>
                </a:cxn>
                <a:cxn ang="0">
                  <a:pos x="626" y="148"/>
                </a:cxn>
                <a:cxn ang="0">
                  <a:pos x="728" y="135"/>
                </a:cxn>
                <a:cxn ang="0">
                  <a:pos x="806" y="93"/>
                </a:cxn>
                <a:cxn ang="0">
                  <a:pos x="899" y="36"/>
                </a:cxn>
                <a:cxn ang="0">
                  <a:pos x="998" y="4"/>
                </a:cxn>
                <a:cxn ang="0">
                  <a:pos x="1119" y="6"/>
                </a:cxn>
                <a:cxn ang="0">
                  <a:pos x="1214" y="39"/>
                </a:cxn>
                <a:cxn ang="0">
                  <a:pos x="1308" y="102"/>
                </a:cxn>
                <a:cxn ang="0">
                  <a:pos x="1403" y="133"/>
                </a:cxn>
                <a:cxn ang="0">
                  <a:pos x="1514" y="133"/>
                </a:cxn>
                <a:cxn ang="0">
                  <a:pos x="1593" y="111"/>
                </a:cxn>
                <a:cxn ang="0">
                  <a:pos x="1668" y="61"/>
                </a:cxn>
                <a:cxn ang="0">
                  <a:pos x="1754" y="18"/>
                </a:cxn>
                <a:cxn ang="0">
                  <a:pos x="1844" y="1"/>
                </a:cxn>
                <a:cxn ang="0">
                  <a:pos x="1958" y="4"/>
                </a:cxn>
                <a:cxn ang="0">
                  <a:pos x="2039" y="33"/>
                </a:cxn>
                <a:cxn ang="0">
                  <a:pos x="2118" y="88"/>
                </a:cxn>
                <a:cxn ang="0">
                  <a:pos x="2192" y="124"/>
                </a:cxn>
                <a:cxn ang="0">
                  <a:pos x="2303" y="138"/>
                </a:cxn>
                <a:cxn ang="0">
                  <a:pos x="2412" y="106"/>
                </a:cxn>
                <a:cxn ang="0">
                  <a:pos x="2463" y="66"/>
                </a:cxn>
                <a:cxn ang="0">
                  <a:pos x="2489" y="61"/>
                </a:cxn>
                <a:cxn ang="0">
                  <a:pos x="2507" y="76"/>
                </a:cxn>
                <a:cxn ang="0">
                  <a:pos x="2508" y="96"/>
                </a:cxn>
                <a:cxn ang="0">
                  <a:pos x="2490" y="118"/>
                </a:cxn>
                <a:cxn ang="0">
                  <a:pos x="2429" y="160"/>
                </a:cxn>
                <a:cxn ang="0">
                  <a:pos x="2352" y="183"/>
                </a:cxn>
                <a:cxn ang="0">
                  <a:pos x="2238" y="184"/>
                </a:cxn>
                <a:cxn ang="0">
                  <a:pos x="2156" y="172"/>
                </a:cxn>
                <a:cxn ang="0">
                  <a:pos x="2076" y="133"/>
                </a:cxn>
                <a:cxn ang="0">
                  <a:pos x="2018" y="87"/>
                </a:cxn>
                <a:cxn ang="0">
                  <a:pos x="1934" y="55"/>
                </a:cxn>
                <a:cxn ang="0">
                  <a:pos x="1836" y="49"/>
                </a:cxn>
                <a:cxn ang="0">
                  <a:pos x="1743" y="79"/>
                </a:cxn>
                <a:cxn ang="0">
                  <a:pos x="1677" y="118"/>
                </a:cxn>
                <a:cxn ang="0">
                  <a:pos x="1586" y="165"/>
                </a:cxn>
                <a:cxn ang="0">
                  <a:pos x="1475" y="186"/>
                </a:cxn>
                <a:cxn ang="0">
                  <a:pos x="1377" y="180"/>
                </a:cxn>
                <a:cxn ang="0">
                  <a:pos x="1269" y="136"/>
                </a:cxn>
                <a:cxn ang="0">
                  <a:pos x="1197" y="84"/>
                </a:cxn>
                <a:cxn ang="0">
                  <a:pos x="1128" y="55"/>
                </a:cxn>
                <a:cxn ang="0">
                  <a:pos x="1020" y="49"/>
                </a:cxn>
                <a:cxn ang="0">
                  <a:pos x="914" y="78"/>
                </a:cxn>
                <a:cxn ang="0">
                  <a:pos x="831" y="135"/>
                </a:cxn>
                <a:cxn ang="0">
                  <a:pos x="713" y="187"/>
                </a:cxn>
                <a:cxn ang="0">
                  <a:pos x="600" y="195"/>
                </a:cxn>
                <a:cxn ang="0">
                  <a:pos x="494" y="175"/>
                </a:cxn>
                <a:cxn ang="0">
                  <a:pos x="408" y="123"/>
                </a:cxn>
                <a:cxn ang="0">
                  <a:pos x="338" y="79"/>
                </a:cxn>
                <a:cxn ang="0">
                  <a:pos x="251" y="60"/>
                </a:cxn>
                <a:cxn ang="0">
                  <a:pos x="144" y="67"/>
                </a:cxn>
                <a:cxn ang="0">
                  <a:pos x="56" y="108"/>
                </a:cxn>
                <a:cxn ang="0">
                  <a:pos x="5" y="93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23" charset="0"/>
              </a:endParaRPr>
            </a:p>
          </p:txBody>
        </p:sp>
        <p:pic>
          <p:nvPicPr>
            <p:cNvPr id="1034" name="Picture 5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996"/>
              <a:ext cx="276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23" charset="0"/>
              </a:defRPr>
            </a:lvl1pPr>
          </a:lstStyle>
          <a:p>
            <a:fld id="{0E983C08-D36F-404D-8BC2-D832A21A5CF4}" type="datetimeFigureOut">
              <a:rPr lang="en-US" smtClean="0"/>
              <a:pPr/>
              <a:t>10/5/10</a:t>
            </a:fld>
            <a:endParaRPr lang="en-US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23" charset="0"/>
              </a:defRPr>
            </a:lvl1pPr>
          </a:lstStyle>
          <a:p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Times New Roman" pitchFamily="23" charset="0"/>
              </a:defRPr>
            </a:lvl1pPr>
          </a:lstStyle>
          <a:p>
            <a:fld id="{4B70B188-1B5B-3949-B50C-8ACDF1F1A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gif"/><Relationship Id="rId4" Type="http://schemas.openxmlformats.org/officeDocument/2006/relationships/image" Target="../media/image19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Relationship Id="rId5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Relationship Id="rId5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40000"/>
            <a:lumOff val="6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88954" y="1894990"/>
            <a:ext cx="8465980" cy="1143000"/>
          </a:xfrm>
        </p:spPr>
        <p:txBody>
          <a:bodyPr/>
          <a:lstStyle/>
          <a:p>
            <a:r>
              <a:rPr lang="en-US" sz="2800" dirty="0" smtClean="0"/>
              <a:t>Ten Questions about Developing</a:t>
            </a:r>
            <a:br>
              <a:rPr lang="en-US" sz="2800" dirty="0" smtClean="0"/>
            </a:br>
            <a:r>
              <a:rPr lang="en-US" sz="2800" dirty="0" smtClean="0"/>
              <a:t> &amp; Delivering a QR Course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Shannon W. </a:t>
            </a:r>
            <a:r>
              <a:rPr lang="en-US" sz="2000" dirty="0" err="1" smtClean="0"/>
              <a:t>Dingman</a:t>
            </a:r>
            <a:endParaRPr lang="en-US" sz="2000" dirty="0" smtClean="0"/>
          </a:p>
          <a:p>
            <a:r>
              <a:rPr lang="en-US" sz="2000" dirty="0" smtClean="0"/>
              <a:t>Bernard L. Madison</a:t>
            </a:r>
          </a:p>
          <a:p>
            <a:r>
              <a:rPr lang="en-US" sz="2000" dirty="0" smtClean="0"/>
              <a:t>University of Arkansas</a:t>
            </a:r>
            <a:endParaRPr lang="en-US" sz="2000" dirty="0"/>
          </a:p>
        </p:txBody>
      </p:sp>
      <p:pic>
        <p:nvPicPr>
          <p:cNvPr id="4" name="Picture 3" descr="UA_Logo_Horizon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0" y="479229"/>
            <a:ext cx="2759085" cy="659781"/>
          </a:xfrm>
          <a:prstGeom prst="rect">
            <a:avLst/>
          </a:prstGeom>
        </p:spPr>
      </p:pic>
      <p:pic>
        <p:nvPicPr>
          <p:cNvPr id="5" name="Picture 4" descr="thumbnail of small NSF logo in color 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0" y="5705475"/>
            <a:ext cx="812800" cy="82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6990" y="5946199"/>
            <a:ext cx="785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THE WORK REPORTED HERE IS SUPPORTED BY THE NATIONAL SCIENCE FOUNDATION, DUE-0715039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920" y="0"/>
            <a:ext cx="2146080" cy="1786467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1556"/>
            <a:ext cx="9144000" cy="4656444"/>
          </a:xfrm>
          <a:prstGeom prst="rect">
            <a:avLst/>
          </a:prstGeom>
        </p:spPr>
      </p:pic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4439694" y="283308"/>
            <a:ext cx="4510088" cy="1370013"/>
          </a:xfrm>
        </p:spPr>
        <p:txBody>
          <a:bodyPr/>
          <a:lstStyle/>
          <a:p>
            <a:r>
              <a:rPr lang="en-US" sz="2400" b="1" dirty="0" smtClean="0">
                <a:latin typeface="Arial"/>
                <a:cs typeface="Arial"/>
              </a:rPr>
              <a:t>What problems regarding the development of student’s QR skills have been observed?</a:t>
            </a:r>
            <a:r>
              <a:rPr lang="en-US" sz="2400" dirty="0" smtClean="0"/>
              <a:t> </a:t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431168" y="2201556"/>
            <a:ext cx="6017051" cy="4656444"/>
          </a:xfrm>
        </p:spPr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Avoidance of algebra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Transfer of learning to new contexts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Weak critical reading skills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Weak quantitative comparisons skills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Percentage measures/bases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Indexes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Weak understanding of quantities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Lack of quantitative benchmarks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Lack of practice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Weak arithmetic skills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Careless use of language in public media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Persistent incorrect bases for percents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Uncorrected student misconceptions (“Bigger is better”)</a:t>
            </a:r>
            <a:endParaRPr lang="en-US" sz="1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ckday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26419" y="2116422"/>
            <a:ext cx="2341850" cy="7141306"/>
          </a:xfrm>
          <a:prstGeom prst="rect">
            <a:avLst/>
          </a:prstGeom>
        </p:spPr>
      </p:pic>
      <p:pic>
        <p:nvPicPr>
          <p:cNvPr id="5" name="Picture 4" descr="img-929155937-000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32465" t="6003" r="31966" b="626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32465" t="6003" r="31966" b="6260"/>
              <a:stretch>
                <a:fillRect/>
              </a:stretch>
            </p:blipFill>
          </mc:Fallback>
        </mc:AlternateContent>
        <p:spPr>
          <a:xfrm rot="5400000">
            <a:off x="2461269" y="-2461268"/>
            <a:ext cx="2245458" cy="7167995"/>
          </a:xfrm>
          <a:prstGeom prst="rect">
            <a:avLst/>
          </a:prstGeom>
        </p:spPr>
      </p:pic>
      <p:pic>
        <p:nvPicPr>
          <p:cNvPr id="7" name="Picture 6" descr="July 23, 199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245460"/>
            <a:ext cx="7619999" cy="2309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5077" y="185861"/>
            <a:ext cx="1738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Dilbert is a good source of not-so-funny QR mistakes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0589" cy="9082942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109008" y="1676401"/>
            <a:ext cx="4510088" cy="1944688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How has the course been evaluated?</a:t>
            </a:r>
            <a:r>
              <a:rPr lang="en-US" sz="2400" dirty="0" smtClean="0"/>
              <a:t> </a:t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978693" y="1611721"/>
            <a:ext cx="4165307" cy="188102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Student evaluations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Survey of faculty advisers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Survey of former students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Pre-/Post-test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Student retention and success rates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1"/>
            <a:ext cx="2842932" cy="3316459"/>
          </a:xfrm>
          <a:prstGeom prst="rect">
            <a:avLst/>
          </a:prstGeom>
          <a:noFill/>
        </p:spPr>
      </p:pic>
      <p:pic>
        <p:nvPicPr>
          <p:cNvPr id="27651" name="Picture 3" descr="Ouch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2932" y="1077128"/>
            <a:ext cx="2987676" cy="3590917"/>
          </a:xfrm>
          <a:prstGeom prst="rect">
            <a:avLst/>
          </a:prstGeom>
          <a:noFill/>
        </p:spPr>
      </p:pic>
      <p:pic>
        <p:nvPicPr>
          <p:cNvPr id="27652" name="Picture 4" descr="Ouch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0608" y="2717083"/>
            <a:ext cx="3313392" cy="41409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42932" y="279035"/>
            <a:ext cx="6105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One student found an unusual use for the textbook after the course was finished.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52450" y="409545"/>
            <a:ext cx="828005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Geneva" charset="0"/>
              </a:rPr>
              <a:t>Results from Pre- and Post-QRCW Attitude Surveys, Spring 2008</a:t>
            </a:r>
          </a:p>
          <a:p>
            <a:pPr algn="ctr"/>
            <a:endParaRPr lang="en-US" sz="1600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Geneva" charset="0"/>
            </a:endParaRPr>
          </a:p>
          <a:p>
            <a:pPr algn="ctr"/>
            <a:r>
              <a:rPr lang="en-US" sz="1600" dirty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Geneva" charset="0"/>
              </a:rPr>
              <a:t>% of QRCW Students Agreeing or Strongly Agreeing</a:t>
            </a:r>
          </a:p>
          <a:p>
            <a:endParaRPr lang="en-US" sz="1600" dirty="0">
              <a:solidFill>
                <a:srgbClr val="0000FF"/>
              </a:solidFill>
              <a:latin typeface="Geneva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Geneva" charset="0"/>
              </a:rPr>
              <a:t>Statement										</a:t>
            </a:r>
            <a:r>
              <a:rPr lang="en-US" sz="1600" dirty="0">
                <a:solidFill>
                  <a:schemeClr val="bg1"/>
                </a:solidFill>
                <a:latin typeface="Geneva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pre-QRCW 	post-QRCW</a:t>
            </a:r>
          </a:p>
          <a:p>
            <a:endParaRPr lang="en-US" sz="1600" dirty="0">
              <a:solidFill>
                <a:srgbClr val="0000FF"/>
              </a:solidFill>
              <a:latin typeface="Geneva" charset="0"/>
            </a:endParaRP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I am comfortable talking about mathematics. 		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	26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 		    33%</a:t>
            </a:r>
          </a:p>
          <a:p>
            <a:pPr>
              <a:buFont typeface="Arial"/>
              <a:buChar char="•"/>
            </a:pPr>
            <a:endParaRPr lang="en-US" sz="1600" dirty="0">
              <a:solidFill>
                <a:srgbClr val="0000FF"/>
              </a:solidFill>
              <a:latin typeface="Geneva" charset="0"/>
            </a:endParaRP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I enjoy doing mathematics. 					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	18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 	   	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    26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</a:t>
            </a:r>
          </a:p>
          <a:p>
            <a:pPr>
              <a:buFont typeface="Arial"/>
              <a:buChar char="•"/>
            </a:pPr>
            <a:endParaRPr lang="en-US" sz="1600" dirty="0">
              <a:solidFill>
                <a:srgbClr val="0000FF"/>
              </a:solidFill>
              <a:latin typeface="Geneva" charset="0"/>
            </a:endParaRP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Lots of things I do everyday involve mathematics. 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	26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		   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       32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</a:t>
            </a:r>
          </a:p>
          <a:p>
            <a:pPr>
              <a:buFont typeface="Arial"/>
              <a:buChar char="•"/>
            </a:pPr>
            <a:endParaRPr lang="en-US" sz="1600" dirty="0">
              <a:solidFill>
                <a:srgbClr val="0000FF"/>
              </a:solidFill>
              <a:latin typeface="Geneva" charset="0"/>
            </a:endParaRP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I expect to find mathematics important in my		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	38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		   </a:t>
            </a:r>
            <a:r>
              <a:rPr lang="en-US" sz="1600" dirty="0" smtClean="0">
                <a:solidFill>
                  <a:srgbClr val="0000FF"/>
                </a:solidFill>
                <a:latin typeface="Geneva" charset="0"/>
              </a:rPr>
              <a:t>       42</a:t>
            </a:r>
            <a:r>
              <a:rPr lang="en-US" sz="1600" dirty="0">
                <a:solidFill>
                  <a:srgbClr val="0000FF"/>
                </a:solidFill>
                <a:latin typeface="Geneva" charset="0"/>
              </a:rPr>
              <a:t>%</a:t>
            </a:r>
          </a:p>
          <a:p>
            <a:r>
              <a:rPr lang="en-US" sz="1600" dirty="0">
                <a:solidFill>
                  <a:srgbClr val="0000FF"/>
                </a:solidFill>
                <a:latin typeface="Geneva" charset="0"/>
              </a:rPr>
              <a:t>future occupation and everyday life.</a:t>
            </a:r>
          </a:p>
          <a:p>
            <a:endParaRPr lang="en-US" sz="1600" dirty="0">
              <a:solidFill>
                <a:srgbClr val="0000FF"/>
              </a:solidFill>
              <a:latin typeface="Genev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5197"/>
            <a:ext cx="9144000" cy="2662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46695"/>
            <a:ext cx="3379005" cy="3211304"/>
          </a:xfrm>
          <a:prstGeom prst="rect">
            <a:avLst/>
          </a:prstGeom>
        </p:spPr>
      </p:pic>
      <p:pic>
        <p:nvPicPr>
          <p:cNvPr id="4" name="Picture 5" descr="Wall-Rea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265650"/>
            <a:ext cx="2819400" cy="3592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27292" y="3360615"/>
            <a:ext cx="195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student probably did.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27292" y="5147710"/>
            <a:ext cx="195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one probably did not practice QR but wanted to remember the course!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330292" y="5147710"/>
            <a:ext cx="1146708" cy="47147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Arrow Connector 9"/>
          <p:cNvCxnSpPr>
            <a:stCxn id="5" idx="1"/>
          </p:cNvCxnSpPr>
          <p:nvPr/>
        </p:nvCxnSpPr>
        <p:spPr bwMode="auto">
          <a:xfrm rot="10800000" flipV="1">
            <a:off x="3030762" y="3683780"/>
            <a:ext cx="596530" cy="57871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75266" y="1032933"/>
          <a:ext cx="6096000" cy="212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Respondents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Rarely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Regularly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Often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9667" y="60235"/>
            <a:ext cx="774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often have you practiced analyzing quantitative content of public media (newspaper, magazine, advertising flyer, online material, etc) articles since you finished the Mathematical Reasoning course?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7533" y="192438"/>
            <a:ext cx="6434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How has your confidence with quantitative reasoning changed since the course? </a:t>
            </a:r>
          </a:p>
          <a:p>
            <a:r>
              <a:rPr lang="en-US" dirty="0" smtClean="0"/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34533" y="914079"/>
          <a:ext cx="6096000" cy="175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32000"/>
                <a:gridCol w="2032000"/>
                <a:gridCol w="2032000"/>
              </a:tblGrid>
              <a:tr h="455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Respondents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Stayed the same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34533" y="4551153"/>
          <a:ext cx="6096000" cy="1752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Respondents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Stayed the same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34533" y="3752536"/>
            <a:ext cx="5850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How has your view of the importance to you of quantitative reasoning changed since the course?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86"/>
            <a:ext cx="9118599" cy="6844027"/>
          </a:xfrm>
          <a:prstGeom prst="rect">
            <a:avLst/>
          </a:prstGeom>
        </p:spPr>
      </p:pic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7815" y="146537"/>
            <a:ext cx="4875335" cy="137001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n>
                  <a:solidFill>
                    <a:srgbClr val="FF8420"/>
                  </a:solidFill>
                </a:ln>
                <a:solidFill>
                  <a:srgbClr val="FFFFEE"/>
                </a:solidFill>
                <a:latin typeface="Arial"/>
                <a:cs typeface="Arial"/>
              </a:rPr>
              <a:t>What lessons have we learned regarding making a one-semester QR course effective?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090270" y="1594644"/>
            <a:ext cx="5359034" cy="4024312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n>
                  <a:solidFill>
                    <a:srgbClr val="FF8420"/>
                  </a:solidFill>
                </a:ln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Build course with a basis for continued practice</a:t>
            </a:r>
          </a:p>
          <a:p>
            <a:pPr eaLnBrk="1" hangingPunct="1"/>
            <a:r>
              <a:rPr lang="en-US" sz="2400" b="1" dirty="0" smtClean="0">
                <a:ln>
                  <a:solidFill>
                    <a:srgbClr val="FF8420"/>
                  </a:solidFill>
                </a:ln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Make connections to the students’ lives and their experiences</a:t>
            </a:r>
          </a:p>
          <a:p>
            <a:pPr eaLnBrk="1" hangingPunct="1"/>
            <a:r>
              <a:rPr lang="en-US" sz="2400" b="1" dirty="0" smtClean="0">
                <a:ln>
                  <a:solidFill>
                    <a:srgbClr val="FF8420"/>
                  </a:solidFill>
                </a:ln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Communicate with faculty across the institution</a:t>
            </a:r>
          </a:p>
          <a:p>
            <a:pPr eaLnBrk="1" hangingPunct="1"/>
            <a:r>
              <a:rPr lang="en-US" sz="2400" b="1" dirty="0" smtClean="0">
                <a:ln>
                  <a:solidFill>
                    <a:srgbClr val="FF8420"/>
                  </a:solidFill>
                </a:ln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Let reasoning drive the course (avoid content coverage requirements)</a:t>
            </a:r>
            <a:endParaRPr lang="en-US" sz="2400" b="1" dirty="0" smtClean="0">
              <a:ln>
                <a:solidFill>
                  <a:srgbClr val="FF842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3403600"/>
            <a:ext cx="12700" cy="5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50" y="3556000"/>
            <a:ext cx="12700" cy="5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50" y="3708400"/>
            <a:ext cx="12700" cy="5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904" y="0"/>
            <a:ext cx="1958095" cy="2116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320675" y="574675"/>
            <a:ext cx="4510088" cy="1370013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What are the future plans regarding teaching and learning QR? </a:t>
            </a:r>
            <a:r>
              <a:rPr lang="en-US" sz="2400" dirty="0" smtClean="0">
                <a:solidFill>
                  <a:srgbClr val="FFFFEE"/>
                </a:solidFill>
              </a:rPr>
              <a:t/>
            </a:r>
            <a:br>
              <a:rPr lang="en-US" sz="2400" dirty="0" smtClean="0">
                <a:solidFill>
                  <a:srgbClr val="FFFFEE"/>
                </a:solidFill>
              </a:rPr>
            </a:br>
            <a:endParaRPr lang="en-US" sz="2400" dirty="0" smtClean="0">
              <a:solidFill>
                <a:srgbClr val="FFFFE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251325" y="2347740"/>
            <a:ext cx="4892675" cy="3396526"/>
          </a:xfrm>
        </p:spPr>
        <p:txBody>
          <a:bodyPr/>
          <a:lstStyle/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Further examination of assessment issues surrounding QR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Investigation of student learning via “Think Aloud” sessions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Integrated course with English composition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QR across the curriculum?</a:t>
            </a:r>
            <a:endParaRPr lang="en-US" sz="2400" dirty="0" smtClean="0">
              <a:solidFill>
                <a:srgbClr val="FFFFE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References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Arial"/>
                <a:cs typeface="Arial"/>
              </a:rPr>
              <a:t>Shannon W. </a:t>
            </a:r>
            <a:r>
              <a:rPr lang="en-US" sz="2000" dirty="0" err="1" smtClean="0">
                <a:latin typeface="Arial"/>
                <a:cs typeface="Arial"/>
              </a:rPr>
              <a:t>Dingman</a:t>
            </a:r>
            <a:r>
              <a:rPr lang="en-US" sz="2000" dirty="0" smtClean="0">
                <a:latin typeface="Arial"/>
                <a:cs typeface="Arial"/>
              </a:rPr>
              <a:t> &amp; Bernard L. Madison. (2010). Quantitative Reasoning in the Contemporary World, 1: The Course and Its Challenges. </a:t>
            </a:r>
            <a:r>
              <a:rPr lang="en-US" sz="2000" i="1" dirty="0" smtClean="0">
                <a:latin typeface="Arial"/>
                <a:cs typeface="Arial"/>
              </a:rPr>
              <a:t>Numeracy</a:t>
            </a:r>
            <a:r>
              <a:rPr lang="en-US" sz="2000" dirty="0" smtClean="0">
                <a:latin typeface="Arial"/>
                <a:cs typeface="Arial"/>
              </a:rPr>
              <a:t>, Volume 3, Issue 2, Article 4. 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Bernard L. Madison &amp; Shannon W. </a:t>
            </a:r>
            <a:r>
              <a:rPr lang="en-US" sz="2000" dirty="0" err="1" smtClean="0">
                <a:latin typeface="Arial"/>
                <a:cs typeface="Arial"/>
              </a:rPr>
              <a:t>Dingman</a:t>
            </a:r>
            <a:r>
              <a:rPr lang="en-US" sz="2000" dirty="0" smtClean="0">
                <a:latin typeface="Arial"/>
                <a:cs typeface="Arial"/>
              </a:rPr>
              <a:t>. (2010). Quantitative Reasoning in the Contemporary World, 2: Focus Questions for the Numeracy Community. </a:t>
            </a:r>
            <a:r>
              <a:rPr lang="en-US" sz="2000" i="1" dirty="0" smtClean="0">
                <a:latin typeface="Arial"/>
                <a:cs typeface="Arial"/>
              </a:rPr>
              <a:t>Numeracy</a:t>
            </a:r>
            <a:r>
              <a:rPr lang="en-US" sz="2000" dirty="0" smtClean="0">
                <a:latin typeface="Arial"/>
                <a:cs typeface="Arial"/>
              </a:rPr>
              <a:t>, Volume 3, Issue 2, Article 5.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ace_Fount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743"/>
            <a:ext cx="9144000" cy="6831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1435"/>
            <a:ext cx="5714684" cy="93225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What is the context of the QR course at the University of Arkansas?</a:t>
            </a:r>
            <a:r>
              <a:rPr lang="en-US" sz="2400" dirty="0" smtClean="0"/>
              <a:t> 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1" y="967156"/>
            <a:ext cx="5714686" cy="5890844"/>
          </a:xfrm>
        </p:spPr>
        <p:txBody>
          <a:bodyPr/>
          <a:lstStyle/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MATH 2183 - Mathematical Reasoning in the Quantitative World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One semester (two 80-minute periods/week)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Prerequisite of college algebra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Satisfies BA degree requirement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Terminal “math” course for most of the students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No QR across the curriculum on campus - some talks in process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Offered first in Fall 2004 to 26 students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About 500 students last year, 8 sections this term (~300 students); 17 sections scheduled for spring and probably 3 in summer.  Could have 1000 students this year.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Expansion supported by NSF grant (QRCW) – expanded to Central Washington University, </a:t>
            </a:r>
            <a:r>
              <a:rPr lang="en-US" sz="2000" dirty="0" err="1" smtClean="0">
                <a:solidFill>
                  <a:srgbClr val="FFFFEE"/>
                </a:solidFill>
                <a:latin typeface="Arial"/>
                <a:cs typeface="Arial"/>
              </a:rPr>
              <a:t>Hollins</a:t>
            </a:r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 University, and a few other places.  </a:t>
            </a:r>
          </a:p>
          <a:p>
            <a:endParaRPr lang="en-US" dirty="0"/>
          </a:p>
        </p:txBody>
      </p:sp>
      <p:pic>
        <p:nvPicPr>
          <p:cNvPr id="7" name="Picture 6" descr="imgres-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923" y="4444722"/>
            <a:ext cx="1817077" cy="2413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0608" y="26743"/>
            <a:ext cx="33133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Fulbright Peace Fountain </a:t>
            </a:r>
          </a:p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University of Arkansas Campus</a:t>
            </a:r>
          </a:p>
          <a:p>
            <a:pPr algn="ctr"/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E. Fay Jones – Architect</a:t>
            </a:r>
          </a:p>
          <a:p>
            <a:endParaRPr lang="en-US" sz="1600" dirty="0" smtClean="0">
              <a:solidFill>
                <a:schemeClr val="accent3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22,000 students</a:t>
            </a:r>
          </a:p>
          <a:p>
            <a:pPr algn="ctr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Land Grant and State University</a:t>
            </a:r>
          </a:p>
          <a:p>
            <a:pPr algn="ctr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Ozark Mountains of NW Arkansas</a:t>
            </a:r>
          </a:p>
          <a:p>
            <a:pPr algn="ctr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Comic Sans MS"/>
                <a:cs typeface="Comic Sans MS"/>
              </a:rPr>
              <a:t>Fayetteville, Arkansas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ison 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875"/>
            <a:ext cx="4635811" cy="136772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How would you describe the typical Math Reasoning student?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6" name="Picture 5" descr="DSCN0238_edi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1362"/>
            <a:ext cx="2687935" cy="256663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87934" y="1981199"/>
            <a:ext cx="5770265" cy="4707467"/>
          </a:xfrm>
        </p:spPr>
        <p:txBody>
          <a:bodyPr/>
          <a:lstStyle/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Mostly traditional 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More women than men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Major in arts, humanities or social sciences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Not fond of mathematics/statistics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Not confident in quantitative reasoning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Mixture of upperclassmen and freshmen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Some athletes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Some special needs students</a:t>
            </a:r>
          </a:p>
          <a:p>
            <a:r>
              <a:rPr lang="en-US" sz="2400" dirty="0" smtClean="0">
                <a:ln>
                  <a:solidFill>
                    <a:srgbClr val="FF842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Some honors students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02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ov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536"/>
            <a:ext cx="2397795" cy="3105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07" y="0"/>
            <a:ext cx="5211650" cy="1472148"/>
          </a:xfrm>
        </p:spPr>
        <p:txBody>
          <a:bodyPr/>
          <a:lstStyle/>
          <a:p>
            <a:r>
              <a:rPr lang="en-US" sz="2000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What tools/methods do you use?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907" y="3126230"/>
            <a:ext cx="5311093" cy="373177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News of the day</a:t>
            </a:r>
          </a:p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Group work</a:t>
            </a:r>
          </a:p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Casebook of 24 Media Articles</a:t>
            </a:r>
          </a:p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Calculators</a:t>
            </a:r>
          </a:p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Document Projector</a:t>
            </a:r>
            <a:endParaRPr lang="en-US" sz="2400" b="1" dirty="0">
              <a:solidFill>
                <a:srgbClr val="FFFFEE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N0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99"/>
            <a:ext cx="9144000" cy="6768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39" y="191515"/>
            <a:ext cx="4776915" cy="887017"/>
          </a:xfrm>
        </p:spPr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What principles govern the delivery of the course?</a:t>
            </a:r>
            <a:r>
              <a:rPr lang="en-US" dirty="0" smtClean="0">
                <a:solidFill>
                  <a:srgbClr val="FFFFEE"/>
                </a:solidFill>
              </a:rPr>
              <a:t/>
            </a:r>
            <a:br>
              <a:rPr lang="en-US" dirty="0" smtClean="0">
                <a:solidFill>
                  <a:srgbClr val="FFFFEE"/>
                </a:solidFill>
              </a:rPr>
            </a:br>
            <a:r>
              <a:rPr lang="en-US" b="1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39" y="1078531"/>
            <a:ext cx="5089358" cy="4492542"/>
          </a:xfrm>
        </p:spPr>
        <p:txBody>
          <a:bodyPr/>
          <a:lstStyle/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Increase student confidence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Increase relevance of math/stat to students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Enhance quantitative argument – giving evidence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Enhance communication (writing &amp; talking about quantities)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All problems are authentic contextual problems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Algorithms and formulas are not emphasized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Interactive classrooms are essential </a:t>
            </a:r>
          </a:p>
          <a:p>
            <a:r>
              <a:rPr lang="en-US" sz="2000" dirty="0" smtClean="0">
                <a:solidFill>
                  <a:srgbClr val="FFFFEE"/>
                </a:solidFill>
                <a:latin typeface="Arial"/>
                <a:cs typeface="Arial"/>
              </a:rPr>
              <a:t>Develop venue for continued practice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199" y="4543473"/>
            <a:ext cx="2454801" cy="231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dison 004.jpg"/>
          <p:cNvPicPr>
            <a:picLocks noChangeAspect="1"/>
          </p:cNvPicPr>
          <p:nvPr/>
        </p:nvPicPr>
        <p:blipFill>
          <a:blip r:embed="rId3">
            <a:alphaModFix/>
            <a:lum bright="18000" contrast="12000"/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2166376" y="0"/>
            <a:ext cx="4510088" cy="1370013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EE"/>
                </a:solidFill>
                <a:latin typeface="Arial"/>
                <a:cs typeface="Arial"/>
              </a:rPr>
              <a:t>What pedagogical practices are applied in instruction?</a:t>
            </a:r>
            <a:r>
              <a:rPr lang="en-US" sz="2400" dirty="0" smtClean="0"/>
              <a:t> </a:t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2691707" y="2921000"/>
            <a:ext cx="5920809" cy="2843212"/>
          </a:xfrm>
        </p:spPr>
        <p:txBody>
          <a:bodyPr/>
          <a:lstStyle/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Collaborative learning/group work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Inquiry-based approach to teaching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No content coverage requirements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Minimal (but some) scaffolding</a:t>
            </a:r>
          </a:p>
          <a:p>
            <a:r>
              <a:rPr lang="en-US" sz="2400" dirty="0" smtClean="0">
                <a:solidFill>
                  <a:srgbClr val="FFFFEE"/>
                </a:solidFill>
                <a:latin typeface="Arial" charset="0"/>
                <a:ea typeface="Arial" charset="0"/>
                <a:cs typeface="Arial" charset="0"/>
              </a:rPr>
              <a:t>Multiple approaches encouraged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551"/>
            <a:ext cx="9254067" cy="6940551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5221639" y="0"/>
            <a:ext cx="3922360" cy="1370013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What are the major challenges faced in teaching the course? 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/>
            </a:r>
            <a:b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2400" b="1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78879" y="2089680"/>
            <a:ext cx="7945453" cy="439578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Lack of productive disposition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Lasting effects of traditional mathematics courses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Lack of student curiosity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Weak problem solving skills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Difficulty orienting new instructors to the pedagogical approach of the course – scaling up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Assessment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v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mbers design template">
  <a:themeElements>
    <a:clrScheme name="Numbers design template 2">
      <a:dk1>
        <a:srgbClr val="000000"/>
      </a:dk1>
      <a:lt1>
        <a:srgbClr val="FFFFEE"/>
      </a:lt1>
      <a:dk2>
        <a:srgbClr val="000000"/>
      </a:dk2>
      <a:lt2>
        <a:srgbClr val="C3B59F"/>
      </a:lt2>
      <a:accent1>
        <a:srgbClr val="9CB3D8"/>
      </a:accent1>
      <a:accent2>
        <a:srgbClr val="F8F8F8"/>
      </a:accent2>
      <a:accent3>
        <a:srgbClr val="FFFFF5"/>
      </a:accent3>
      <a:accent4>
        <a:srgbClr val="000000"/>
      </a:accent4>
      <a:accent5>
        <a:srgbClr val="CBD6E9"/>
      </a:accent5>
      <a:accent6>
        <a:srgbClr val="E1E1E1"/>
      </a:accent6>
      <a:hlink>
        <a:srgbClr val="A9A460"/>
      </a:hlink>
      <a:folHlink>
        <a:srgbClr val="E4E1D7"/>
      </a:folHlink>
    </a:clrScheme>
    <a:fontScheme name="Numbers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umbers design template 1">
        <a:dk1>
          <a:srgbClr val="7F796F"/>
        </a:dk1>
        <a:lt1>
          <a:srgbClr val="FFFFFF"/>
        </a:lt1>
        <a:dk2>
          <a:srgbClr val="BDBB92"/>
        </a:dk2>
        <a:lt2>
          <a:srgbClr val="FFFFCC"/>
        </a:lt2>
        <a:accent1>
          <a:srgbClr val="8B91B9"/>
        </a:accent1>
        <a:accent2>
          <a:srgbClr val="D5D9B7"/>
        </a:accent2>
        <a:accent3>
          <a:srgbClr val="DBDAC7"/>
        </a:accent3>
        <a:accent4>
          <a:srgbClr val="DADADA"/>
        </a:accent4>
        <a:accent5>
          <a:srgbClr val="C4C7D9"/>
        </a:accent5>
        <a:accent6>
          <a:srgbClr val="C1C4A6"/>
        </a:accent6>
        <a:hlink>
          <a:srgbClr val="B46875"/>
        </a:hlink>
        <a:folHlink>
          <a:srgbClr val="C2BAA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bers design template 2">
        <a:dk1>
          <a:srgbClr val="000000"/>
        </a:dk1>
        <a:lt1>
          <a:srgbClr val="FFFFEE"/>
        </a:lt1>
        <a:dk2>
          <a:srgbClr val="000000"/>
        </a:dk2>
        <a:lt2>
          <a:srgbClr val="C3B59F"/>
        </a:lt2>
        <a:accent1>
          <a:srgbClr val="9CB3D8"/>
        </a:accent1>
        <a:accent2>
          <a:srgbClr val="F8F8F8"/>
        </a:accent2>
        <a:accent3>
          <a:srgbClr val="FFFFF5"/>
        </a:accent3>
        <a:accent4>
          <a:srgbClr val="000000"/>
        </a:accent4>
        <a:accent5>
          <a:srgbClr val="CBD6E9"/>
        </a:accent5>
        <a:accent6>
          <a:srgbClr val="E1E1E1"/>
        </a:accent6>
        <a:hlink>
          <a:srgbClr val="A9A460"/>
        </a:hlink>
        <a:folHlink>
          <a:srgbClr val="E4E1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bers design templat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OhioSlides.ppt</Template>
  <TotalTime>660</TotalTime>
  <Words>982</Words>
  <Application>Microsoft Macintosh PowerPoint</Application>
  <PresentationFormat>On-screen Show (4:3)</PresentationFormat>
  <Paragraphs>154</Paragraphs>
  <Slides>18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Numbers design template</vt:lpstr>
      <vt:lpstr>Ten Questions about Developing  &amp; Delivering a QR Course</vt:lpstr>
      <vt:lpstr>References</vt:lpstr>
      <vt:lpstr>What is the context of the QR course at the University of Arkansas?  </vt:lpstr>
      <vt:lpstr>How would you describe the typical Math Reasoning student? </vt:lpstr>
      <vt:lpstr>  What tools/methods do you use? </vt:lpstr>
      <vt:lpstr>   What principles govern the delivery of the course?   </vt:lpstr>
      <vt:lpstr>What pedagogical practices are applied in instruction?  </vt:lpstr>
      <vt:lpstr>What are the major challenges faced in teaching the course?  </vt:lpstr>
      <vt:lpstr>Slide 9</vt:lpstr>
      <vt:lpstr>What problems regarding the development of student’s QR skills have been observed?  </vt:lpstr>
      <vt:lpstr>Slide 11</vt:lpstr>
      <vt:lpstr>How has the course been evaluated?  </vt:lpstr>
      <vt:lpstr>Slide 13</vt:lpstr>
      <vt:lpstr>Slide 14</vt:lpstr>
      <vt:lpstr>Slide 15</vt:lpstr>
      <vt:lpstr>Slide 16</vt:lpstr>
      <vt:lpstr>What lessons have we learned regarding making a one-semester QR course effective? </vt:lpstr>
      <vt:lpstr>What are the future plans regarding teaching and learning QR?  </vt:lpstr>
    </vt:vector>
  </TitlesOfParts>
  <Company>university of Arkansas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QUESTIONS</dc:title>
  <dc:creator>Bernard L. Madison</dc:creator>
  <cp:lastModifiedBy>Bernard L. Madison</cp:lastModifiedBy>
  <cp:revision>20</cp:revision>
  <cp:lastPrinted>2010-10-01T19:38:08Z</cp:lastPrinted>
  <dcterms:created xsi:type="dcterms:W3CDTF">2010-10-05T21:45:12Z</dcterms:created>
  <dcterms:modified xsi:type="dcterms:W3CDTF">2010-10-05T21:52:05Z</dcterms:modified>
</cp:coreProperties>
</file>