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charts/chart4.xml" ContentType="application/vnd.openxmlformats-officedocument.drawingml.chart+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charts/chart5.xml" ContentType="application/vnd.openxmlformats-officedocument.drawingml.chart+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charts/chart6.xml" ContentType="application/vnd.openxmlformats-officedocument.drawingml.chart+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charts/chart7.xml" ContentType="application/vnd.openxmlformats-officedocument.drawingml.chart+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sldIdLst>
    <p:sldId id="256" r:id="rId2"/>
    <p:sldId id="258" r:id="rId3"/>
    <p:sldId id="260" r:id="rId4"/>
    <p:sldId id="257" r:id="rId5"/>
    <p:sldId id="271" r:id="rId6"/>
    <p:sldId id="270" r:id="rId7"/>
    <p:sldId id="282" r:id="rId8"/>
    <p:sldId id="263" r:id="rId9"/>
    <p:sldId id="264" r:id="rId10"/>
    <p:sldId id="290" r:id="rId11"/>
    <p:sldId id="293" r:id="rId12"/>
    <p:sldId id="294" r:id="rId13"/>
    <p:sldId id="295" r:id="rId14"/>
    <p:sldId id="296" r:id="rId15"/>
    <p:sldId id="274" r:id="rId16"/>
    <p:sldId id="283" r:id="rId17"/>
    <p:sldId id="298" r:id="rId18"/>
    <p:sldId id="284" r:id="rId19"/>
    <p:sldId id="261" r:id="rId20"/>
    <p:sldId id="286" r:id="rId21"/>
    <p:sldId id="297" r:id="rId22"/>
    <p:sldId id="285" r:id="rId23"/>
    <p:sldId id="289" r:id="rId24"/>
    <p:sldId id="276" r:id="rId25"/>
    <p:sldId id="288" r:id="rId26"/>
    <p:sldId id="291"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738" autoAdjust="0"/>
    <p:restoredTop sz="86772" autoAdjust="0"/>
  </p:normalViewPr>
  <p:slideViewPr>
    <p:cSldViewPr snapToGrid="0" snapToObjects="1">
      <p:cViewPr varScale="1">
        <p:scale>
          <a:sx n="97" d="100"/>
          <a:sy n="97" d="100"/>
        </p:scale>
        <p:origin x="-3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innari:Desktop:Gesture%20&amp;%20Geomaps:TypologyAnalysis:Gesture%20Typology%20Everyone%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inu310:Desktop:Geomaps:Typology%20analysis:Gesture%20Typology%20Everyone%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inu310:Desktop:Geomaps:Typology%20analysis:Gesture%20Typology%20Everyone%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kinu310:Desktop:Geomaps:Typology%20analysis:Gesture%20Typology%20Everyone%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kinnari:Desktop:Gesture%20&amp;%20Geomaps:TypologyAnalysis:GeometricChangeGesture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kinu310:Desktop:Geomaps:Typology%20analysis:GeometricChangeGesture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kinu310:Desktop:Geomaps:Typology%20analysis:GeometricChangeGestur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2400"/>
              <a:t>Frequency of Gestures</a:t>
            </a:r>
            <a:r>
              <a:rPr lang="en-US" sz="2400" baseline="0"/>
              <a:t> By Expertise</a:t>
            </a:r>
            <a:endParaRPr lang="en-US" sz="2400"/>
          </a:p>
        </c:rich>
      </c:tx>
      <c:layout/>
    </c:title>
    <c:plotArea>
      <c:layout/>
      <c:barChart>
        <c:barDir val="col"/>
        <c:grouping val="clustered"/>
        <c:ser>
          <c:idx val="0"/>
          <c:order val="0"/>
          <c:tx>
            <c:strRef>
              <c:f>'No Madison Novices'!$B$1</c:f>
              <c:strCache>
                <c:ptCount val="1"/>
                <c:pt idx="0">
                  <c:v>Gesture Frequency</c:v>
                </c:pt>
              </c:strCache>
            </c:strRef>
          </c:tx>
          <c:cat>
            <c:strRef>
              <c:f>'No Madison Novices'!$A$2:$A$3</c:f>
              <c:strCache>
                <c:ptCount val="2"/>
                <c:pt idx="0">
                  <c:v>Expert</c:v>
                </c:pt>
                <c:pt idx="1">
                  <c:v>Novice</c:v>
                </c:pt>
              </c:strCache>
            </c:strRef>
          </c:cat>
          <c:val>
            <c:numRef>
              <c:f>'No Madison Novices'!$B$2:$B$3</c:f>
              <c:numCache>
                <c:formatCode>General</c:formatCode>
                <c:ptCount val="2"/>
                <c:pt idx="0">
                  <c:v>1186.0</c:v>
                </c:pt>
                <c:pt idx="1">
                  <c:v>516.0</c:v>
                </c:pt>
              </c:numCache>
            </c:numRef>
          </c:val>
        </c:ser>
        <c:axId val="461147432"/>
        <c:axId val="461155912"/>
      </c:barChart>
      <c:catAx>
        <c:axId val="461147432"/>
        <c:scaling>
          <c:orientation val="minMax"/>
        </c:scaling>
        <c:axPos val="b"/>
        <c:title>
          <c:tx>
            <c:rich>
              <a:bodyPr/>
              <a:lstStyle/>
              <a:p>
                <a:pPr>
                  <a:defRPr sz="1400"/>
                </a:pPr>
                <a:r>
                  <a:rPr lang="en-US" sz="1400"/>
                  <a:t>Level</a:t>
                </a:r>
                <a:r>
                  <a:rPr lang="en-US" sz="1400" baseline="0"/>
                  <a:t> of </a:t>
                </a:r>
                <a:r>
                  <a:rPr lang="en-US" sz="1400"/>
                  <a:t>Expertise</a:t>
                </a:r>
              </a:p>
            </c:rich>
          </c:tx>
          <c:layout/>
        </c:title>
        <c:majorTickMark val="none"/>
        <c:tickLblPos val="nextTo"/>
        <c:txPr>
          <a:bodyPr/>
          <a:lstStyle/>
          <a:p>
            <a:pPr>
              <a:defRPr sz="1200"/>
            </a:pPr>
            <a:endParaRPr lang="en-US"/>
          </a:p>
        </c:txPr>
        <c:crossAx val="461155912"/>
        <c:crosses val="autoZero"/>
        <c:auto val="1"/>
        <c:lblAlgn val="ctr"/>
        <c:lblOffset val="100"/>
      </c:catAx>
      <c:valAx>
        <c:axId val="461155912"/>
        <c:scaling>
          <c:orientation val="minMax"/>
        </c:scaling>
        <c:axPos val="l"/>
        <c:majorGridlines/>
        <c:title>
          <c:tx>
            <c:rich>
              <a:bodyPr/>
              <a:lstStyle/>
              <a:p>
                <a:pPr>
                  <a:defRPr sz="1400"/>
                </a:pPr>
                <a:r>
                  <a:rPr lang="en-US" sz="1400"/>
                  <a:t>Number of Gestures</a:t>
                </a:r>
              </a:p>
            </c:rich>
          </c:tx>
          <c:layout/>
        </c:title>
        <c:numFmt formatCode="General" sourceLinked="1"/>
        <c:tickLblPos val="nextTo"/>
        <c:txPr>
          <a:bodyPr/>
          <a:lstStyle/>
          <a:p>
            <a:pPr>
              <a:defRPr sz="1200"/>
            </a:pPr>
            <a:endParaRPr lang="en-US"/>
          </a:p>
        </c:txPr>
        <c:crossAx val="461147432"/>
        <c:crosses val="autoZero"/>
        <c:crossBetween val="between"/>
      </c:valAx>
    </c:plotArea>
    <c:plotVisOnly val="1"/>
    <c:dispBlanksAs val="gap"/>
  </c:chart>
  <c:spPr>
    <a:ln>
      <a:solidFill>
        <a:schemeClr val="tx2"/>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2400"/>
              <a:t>Distribution of Spatial</a:t>
            </a:r>
            <a:r>
              <a:rPr lang="en-US" sz="2400" baseline="0"/>
              <a:t> Properties Conveyed in Gesture </a:t>
            </a:r>
            <a:endParaRPr lang="en-US" sz="2400"/>
          </a:p>
        </c:rich>
      </c:tx>
    </c:title>
    <c:plotArea>
      <c:layout/>
      <c:barChart>
        <c:barDir val="col"/>
        <c:grouping val="clustered"/>
        <c:ser>
          <c:idx val="0"/>
          <c:order val="0"/>
          <c:tx>
            <c:strRef>
              <c:f>datawithoutothers!$A$2</c:f>
              <c:strCache>
                <c:ptCount val="1"/>
                <c:pt idx="0">
                  <c:v>Percentage</c:v>
                </c:pt>
              </c:strCache>
            </c:strRef>
          </c:tx>
          <c:cat>
            <c:strRef>
              <c:f>datawithoutothers!$B$1:$E$1</c:f>
              <c:strCache>
                <c:ptCount val="4"/>
                <c:pt idx="0">
                  <c:v>Single -Stationary</c:v>
                </c:pt>
                <c:pt idx="1">
                  <c:v>Many - Stationary</c:v>
                </c:pt>
                <c:pt idx="2">
                  <c:v>Single - Moving</c:v>
                </c:pt>
                <c:pt idx="3">
                  <c:v>Many - Moving</c:v>
                </c:pt>
              </c:strCache>
            </c:strRef>
          </c:cat>
          <c:val>
            <c:numRef>
              <c:f>datawithoutothers!$B$2:$E$2</c:f>
              <c:numCache>
                <c:formatCode>General</c:formatCode>
                <c:ptCount val="4"/>
                <c:pt idx="0">
                  <c:v>69.7</c:v>
                </c:pt>
                <c:pt idx="1">
                  <c:v>16.8</c:v>
                </c:pt>
                <c:pt idx="2">
                  <c:v>7.7</c:v>
                </c:pt>
                <c:pt idx="3">
                  <c:v>5.8</c:v>
                </c:pt>
              </c:numCache>
            </c:numRef>
          </c:val>
        </c:ser>
        <c:axId val="447342760"/>
        <c:axId val="447344936"/>
      </c:barChart>
      <c:catAx>
        <c:axId val="447342760"/>
        <c:scaling>
          <c:orientation val="minMax"/>
        </c:scaling>
        <c:axPos val="b"/>
        <c:title>
          <c:tx>
            <c:rich>
              <a:bodyPr/>
              <a:lstStyle/>
              <a:p>
                <a:pPr>
                  <a:defRPr sz="1600"/>
                </a:pPr>
                <a:r>
                  <a:rPr lang="en-US" sz="1600"/>
                  <a:t>Spatial Properties</a:t>
                </a:r>
              </a:p>
            </c:rich>
          </c:tx>
        </c:title>
        <c:majorTickMark val="none"/>
        <c:tickLblPos val="nextTo"/>
        <c:spPr>
          <a:ln>
            <a:solidFill>
              <a:srgbClr val="4F81BD"/>
            </a:solidFill>
          </a:ln>
        </c:spPr>
        <c:txPr>
          <a:bodyPr/>
          <a:lstStyle/>
          <a:p>
            <a:pPr>
              <a:defRPr sz="1400"/>
            </a:pPr>
            <a:endParaRPr lang="en-US"/>
          </a:p>
        </c:txPr>
        <c:crossAx val="447344936"/>
        <c:crosses val="autoZero"/>
        <c:auto val="1"/>
        <c:lblAlgn val="ctr"/>
        <c:lblOffset val="100"/>
      </c:catAx>
      <c:valAx>
        <c:axId val="447344936"/>
        <c:scaling>
          <c:orientation val="minMax"/>
          <c:max val="100.0"/>
        </c:scaling>
        <c:axPos val="l"/>
        <c:majorGridlines/>
        <c:title>
          <c:tx>
            <c:rich>
              <a:bodyPr/>
              <a:lstStyle/>
              <a:p>
                <a:pPr>
                  <a:defRPr sz="1600"/>
                </a:pPr>
                <a:r>
                  <a:rPr lang="en-US" sz="1600"/>
                  <a:t>Percentage (%) of</a:t>
                </a:r>
                <a:r>
                  <a:rPr lang="en-US" sz="1600" baseline="0"/>
                  <a:t> Spatial Gestures</a:t>
                </a:r>
                <a:endParaRPr lang="en-US" sz="1600"/>
              </a:p>
            </c:rich>
          </c:tx>
        </c:title>
        <c:numFmt formatCode="General" sourceLinked="1"/>
        <c:tickLblPos val="nextTo"/>
        <c:txPr>
          <a:bodyPr/>
          <a:lstStyle/>
          <a:p>
            <a:pPr>
              <a:defRPr sz="1200"/>
            </a:pPr>
            <a:endParaRPr lang="en-US"/>
          </a:p>
        </c:txPr>
        <c:crossAx val="447342760"/>
        <c:crosses val="autoZero"/>
        <c:crossBetween val="between"/>
      </c:valAx>
    </c:plotArea>
    <c:plotVisOnly val="1"/>
    <c:dispBlanksAs val="gap"/>
  </c:chart>
  <c:spPr>
    <a:ln>
      <a:solidFill>
        <a:srgbClr val="4F81BD"/>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2400" baseline="0"/>
              <a:t>Distribution of Spatial Properties Conveyed in Gesture </a:t>
            </a:r>
            <a:endParaRPr lang="en-US" sz="2400"/>
          </a:p>
        </c:rich>
      </c:tx>
    </c:title>
    <c:plotArea>
      <c:layout/>
      <c:barChart>
        <c:barDir val="col"/>
        <c:grouping val="clustered"/>
        <c:ser>
          <c:idx val="0"/>
          <c:order val="0"/>
          <c:cat>
            <c:strRef>
              <c:f>'No Madison Novices'!$K$37:$N$37</c:f>
              <c:strCache>
                <c:ptCount val="4"/>
                <c:pt idx="0">
                  <c:v>Single -Stationary</c:v>
                </c:pt>
                <c:pt idx="1">
                  <c:v>Many - Stationary</c:v>
                </c:pt>
                <c:pt idx="2">
                  <c:v>Single - Moving</c:v>
                </c:pt>
                <c:pt idx="3">
                  <c:v>Many - Moving</c:v>
                </c:pt>
              </c:strCache>
            </c:strRef>
          </c:cat>
          <c:val>
            <c:numRef>
              <c:f>'No Madison Novices'!$K$38:$N$38</c:f>
              <c:numCache>
                <c:formatCode>General</c:formatCode>
                <c:ptCount val="4"/>
                <c:pt idx="0">
                  <c:v>45.3</c:v>
                </c:pt>
                <c:pt idx="1">
                  <c:v>23.6</c:v>
                </c:pt>
                <c:pt idx="2">
                  <c:v>18.4</c:v>
                </c:pt>
                <c:pt idx="3">
                  <c:v>12.8</c:v>
                </c:pt>
              </c:numCache>
            </c:numRef>
          </c:val>
        </c:ser>
        <c:axId val="447243272"/>
        <c:axId val="447241368"/>
      </c:barChart>
      <c:catAx>
        <c:axId val="447243272"/>
        <c:scaling>
          <c:orientation val="minMax"/>
        </c:scaling>
        <c:axPos val="b"/>
        <c:title>
          <c:tx>
            <c:rich>
              <a:bodyPr/>
              <a:lstStyle/>
              <a:p>
                <a:pPr>
                  <a:defRPr sz="1600"/>
                </a:pPr>
                <a:r>
                  <a:rPr lang="en-US" sz="1600"/>
                  <a:t>Spatial Properties</a:t>
                </a:r>
              </a:p>
            </c:rich>
          </c:tx>
        </c:title>
        <c:majorTickMark val="none"/>
        <c:tickLblPos val="nextTo"/>
        <c:txPr>
          <a:bodyPr/>
          <a:lstStyle/>
          <a:p>
            <a:pPr>
              <a:defRPr sz="1400"/>
            </a:pPr>
            <a:endParaRPr lang="en-US"/>
          </a:p>
        </c:txPr>
        <c:crossAx val="447241368"/>
        <c:crosses val="autoZero"/>
        <c:auto val="1"/>
        <c:lblAlgn val="ctr"/>
        <c:lblOffset val="100"/>
      </c:catAx>
      <c:valAx>
        <c:axId val="447241368"/>
        <c:scaling>
          <c:orientation val="minMax"/>
          <c:max val="100.0"/>
        </c:scaling>
        <c:axPos val="l"/>
        <c:majorGridlines/>
        <c:title>
          <c:tx>
            <c:rich>
              <a:bodyPr/>
              <a:lstStyle/>
              <a:p>
                <a:pPr>
                  <a:defRPr sz="1600"/>
                </a:pPr>
                <a:r>
                  <a:rPr lang="en-US" sz="1600"/>
                  <a:t>Percentage</a:t>
                </a:r>
                <a:r>
                  <a:rPr lang="en-US" sz="1600" baseline="0"/>
                  <a:t> (%) of Representational Spatial Gestures</a:t>
                </a:r>
                <a:endParaRPr lang="en-US" sz="1600"/>
              </a:p>
            </c:rich>
          </c:tx>
          <c:layout>
            <c:manualLayout>
              <c:xMode val="edge"/>
              <c:yMode val="edge"/>
              <c:x val="0.0209339774557166"/>
              <c:y val="0.177307110438729"/>
            </c:manualLayout>
          </c:layout>
        </c:title>
        <c:numFmt formatCode="General" sourceLinked="1"/>
        <c:tickLblPos val="nextTo"/>
        <c:txPr>
          <a:bodyPr/>
          <a:lstStyle/>
          <a:p>
            <a:pPr>
              <a:defRPr sz="1200"/>
            </a:pPr>
            <a:endParaRPr lang="en-US"/>
          </a:p>
        </c:txPr>
        <c:crossAx val="447243272"/>
        <c:crosses val="autoZero"/>
        <c:crossBetween val="between"/>
      </c:valAx>
    </c:plotArea>
    <c:plotVisOnly val="1"/>
    <c:dispBlanksAs val="gap"/>
  </c:chart>
  <c:spPr>
    <a:ln>
      <a:solidFill>
        <a:srgbClr val="4F81BD"/>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2400"/>
              <a:t>Distribution of Spatial Properties </a:t>
            </a:r>
          </a:p>
        </c:rich>
      </c:tx>
    </c:title>
    <c:plotArea>
      <c:layout/>
      <c:barChart>
        <c:barDir val="col"/>
        <c:grouping val="clustered"/>
        <c:ser>
          <c:idx val="0"/>
          <c:order val="0"/>
          <c:tx>
            <c:strRef>
              <c:f>'No Madison Novices'!$B$67</c:f>
              <c:strCache>
                <c:ptCount val="1"/>
                <c:pt idx="0">
                  <c:v>Expert</c:v>
                </c:pt>
              </c:strCache>
            </c:strRef>
          </c:tx>
          <c:cat>
            <c:strRef>
              <c:f>'No Madison Novices'!$C$66:$F$66</c:f>
              <c:strCache>
                <c:ptCount val="4"/>
                <c:pt idx="0">
                  <c:v>Single - Stationary</c:v>
                </c:pt>
                <c:pt idx="1">
                  <c:v>Many - Stationary</c:v>
                </c:pt>
                <c:pt idx="2">
                  <c:v>Single - Moving</c:v>
                </c:pt>
                <c:pt idx="3">
                  <c:v>Many - Moving</c:v>
                </c:pt>
              </c:strCache>
            </c:strRef>
          </c:cat>
          <c:val>
            <c:numRef>
              <c:f>'No Madison Novices'!$C$67:$F$67</c:f>
              <c:numCache>
                <c:formatCode>General</c:formatCode>
                <c:ptCount val="4"/>
                <c:pt idx="0">
                  <c:v>51.0</c:v>
                </c:pt>
                <c:pt idx="1">
                  <c:v>25.7</c:v>
                </c:pt>
                <c:pt idx="2">
                  <c:v>13.4</c:v>
                </c:pt>
                <c:pt idx="3">
                  <c:v>9.9</c:v>
                </c:pt>
              </c:numCache>
            </c:numRef>
          </c:val>
        </c:ser>
        <c:ser>
          <c:idx val="1"/>
          <c:order val="1"/>
          <c:tx>
            <c:strRef>
              <c:f>'No Madison Novices'!$B$68</c:f>
              <c:strCache>
                <c:ptCount val="1"/>
                <c:pt idx="0">
                  <c:v>Novice</c:v>
                </c:pt>
              </c:strCache>
            </c:strRef>
          </c:tx>
          <c:cat>
            <c:strRef>
              <c:f>'No Madison Novices'!$C$66:$F$66</c:f>
              <c:strCache>
                <c:ptCount val="4"/>
                <c:pt idx="0">
                  <c:v>Single - Stationary</c:v>
                </c:pt>
                <c:pt idx="1">
                  <c:v>Many - Stationary</c:v>
                </c:pt>
                <c:pt idx="2">
                  <c:v>Single - Moving</c:v>
                </c:pt>
                <c:pt idx="3">
                  <c:v>Many - Moving</c:v>
                </c:pt>
              </c:strCache>
            </c:strRef>
          </c:cat>
          <c:val>
            <c:numRef>
              <c:f>'No Madison Novices'!$C$68:$F$68</c:f>
              <c:numCache>
                <c:formatCode>General</c:formatCode>
                <c:ptCount val="4"/>
                <c:pt idx="0">
                  <c:v>26.9</c:v>
                </c:pt>
                <c:pt idx="1">
                  <c:v>16.8</c:v>
                </c:pt>
                <c:pt idx="2">
                  <c:v>34.5</c:v>
                </c:pt>
                <c:pt idx="3">
                  <c:v>21.8</c:v>
                </c:pt>
              </c:numCache>
            </c:numRef>
          </c:val>
        </c:ser>
        <c:axId val="451758040"/>
        <c:axId val="451765368"/>
      </c:barChart>
      <c:catAx>
        <c:axId val="451758040"/>
        <c:scaling>
          <c:orientation val="minMax"/>
        </c:scaling>
        <c:axPos val="b"/>
        <c:title>
          <c:tx>
            <c:rich>
              <a:bodyPr/>
              <a:lstStyle/>
              <a:p>
                <a:pPr>
                  <a:defRPr sz="1600"/>
                </a:pPr>
                <a:r>
                  <a:rPr lang="en-US" sz="1600"/>
                  <a:t>Spatial Properties</a:t>
                </a:r>
              </a:p>
            </c:rich>
          </c:tx>
        </c:title>
        <c:majorTickMark val="none"/>
        <c:tickLblPos val="nextTo"/>
        <c:txPr>
          <a:bodyPr/>
          <a:lstStyle/>
          <a:p>
            <a:pPr>
              <a:defRPr sz="1400"/>
            </a:pPr>
            <a:endParaRPr lang="en-US"/>
          </a:p>
        </c:txPr>
        <c:crossAx val="451765368"/>
        <c:crosses val="autoZero"/>
        <c:auto val="1"/>
        <c:lblAlgn val="ctr"/>
        <c:lblOffset val="100"/>
      </c:catAx>
      <c:valAx>
        <c:axId val="451765368"/>
        <c:scaling>
          <c:orientation val="minMax"/>
          <c:max val="100.0"/>
        </c:scaling>
        <c:axPos val="l"/>
        <c:majorGridlines/>
        <c:title>
          <c:tx>
            <c:rich>
              <a:bodyPr/>
              <a:lstStyle/>
              <a:p>
                <a:pPr>
                  <a:defRPr sz="1600"/>
                </a:pPr>
                <a:r>
                  <a:rPr lang="en-US" sz="1600"/>
                  <a:t>Percentage (%)  of Representational</a:t>
                </a:r>
                <a:r>
                  <a:rPr lang="en-US" sz="1600" baseline="0"/>
                  <a:t> Gestures</a:t>
                </a:r>
                <a:endParaRPr lang="en-US" sz="1600"/>
              </a:p>
            </c:rich>
          </c:tx>
          <c:layout>
            <c:manualLayout>
              <c:xMode val="edge"/>
              <c:yMode val="edge"/>
              <c:x val="0.0238970588235294"/>
              <c:y val="0.177086280056577"/>
            </c:manualLayout>
          </c:layout>
        </c:title>
        <c:numFmt formatCode="General" sourceLinked="1"/>
        <c:tickLblPos val="nextTo"/>
        <c:txPr>
          <a:bodyPr/>
          <a:lstStyle/>
          <a:p>
            <a:pPr>
              <a:defRPr sz="1200"/>
            </a:pPr>
            <a:endParaRPr lang="en-US"/>
          </a:p>
        </c:txPr>
        <c:crossAx val="451758040"/>
        <c:crosses val="autoZero"/>
        <c:crossBetween val="between"/>
      </c:valAx>
    </c:plotArea>
    <c:legend>
      <c:legendPos val="r"/>
      <c:txPr>
        <a:bodyPr/>
        <a:lstStyle/>
        <a:p>
          <a:pPr>
            <a:defRPr sz="1400"/>
          </a:pPr>
          <a:endParaRPr lang="en-US"/>
        </a:p>
      </c:txPr>
    </c:legend>
    <c:plotVisOnly val="1"/>
    <c:dispBlanksAs val="gap"/>
  </c:chart>
  <c:spPr>
    <a:ln>
      <a:solidFill>
        <a:srgbClr val="4F81BD"/>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2400" dirty="0" smtClean="0">
                <a:solidFill>
                  <a:schemeClr val="tx1"/>
                </a:solidFill>
              </a:rPr>
              <a:t>Use</a:t>
            </a:r>
            <a:r>
              <a:rPr lang="en-US" sz="2400" baseline="0" dirty="0" smtClean="0">
                <a:solidFill>
                  <a:schemeClr val="tx1"/>
                </a:solidFill>
              </a:rPr>
              <a:t> of Vocabulary During </a:t>
            </a:r>
            <a:r>
              <a:rPr lang="en-US" sz="2400" baseline="0" dirty="0" smtClean="0">
                <a:solidFill>
                  <a:srgbClr val="008000"/>
                </a:solidFill>
              </a:rPr>
              <a:t>“Moving” </a:t>
            </a:r>
            <a:r>
              <a:rPr lang="en-US" sz="2400" baseline="0" dirty="0" smtClean="0">
                <a:solidFill>
                  <a:srgbClr val="000000"/>
                </a:solidFill>
              </a:rPr>
              <a:t>Gestures</a:t>
            </a:r>
            <a:endParaRPr lang="en-US" sz="2400" dirty="0">
              <a:solidFill>
                <a:srgbClr val="000000"/>
              </a:solidFill>
            </a:endParaRPr>
          </a:p>
        </c:rich>
      </c:tx>
    </c:title>
    <c:plotArea>
      <c:layout/>
      <c:barChart>
        <c:barDir val="col"/>
        <c:grouping val="clustered"/>
        <c:ser>
          <c:idx val="0"/>
          <c:order val="0"/>
          <c:tx>
            <c:strRef>
              <c:f>graphs!$C$38</c:f>
              <c:strCache>
                <c:ptCount val="1"/>
                <c:pt idx="0">
                  <c:v>yes</c:v>
                </c:pt>
              </c:strCache>
            </c:strRef>
          </c:tx>
          <c:spPr>
            <a:solidFill>
              <a:srgbClr val="000090"/>
            </a:solidFill>
          </c:spPr>
          <c:cat>
            <c:strRef>
              <c:f>graphs!$B$39:$B$40</c:f>
              <c:strCache>
                <c:ptCount val="2"/>
                <c:pt idx="0">
                  <c:v>Expert</c:v>
                </c:pt>
                <c:pt idx="1">
                  <c:v>Novice</c:v>
                </c:pt>
              </c:strCache>
            </c:strRef>
          </c:cat>
          <c:val>
            <c:numRef>
              <c:f>graphs!$C$39:$C$40</c:f>
              <c:numCache>
                <c:formatCode>General</c:formatCode>
                <c:ptCount val="2"/>
                <c:pt idx="0">
                  <c:v>55.1</c:v>
                </c:pt>
                <c:pt idx="1">
                  <c:v>35.8</c:v>
                </c:pt>
              </c:numCache>
            </c:numRef>
          </c:val>
        </c:ser>
        <c:axId val="451819256"/>
        <c:axId val="451808216"/>
      </c:barChart>
      <c:catAx>
        <c:axId val="451819256"/>
        <c:scaling>
          <c:orientation val="minMax"/>
        </c:scaling>
        <c:axPos val="b"/>
        <c:title>
          <c:tx>
            <c:rich>
              <a:bodyPr/>
              <a:lstStyle/>
              <a:p>
                <a:pPr>
                  <a:defRPr sz="1600"/>
                </a:pPr>
                <a:r>
                  <a:rPr lang="en-US" sz="1600"/>
                  <a:t>Level</a:t>
                </a:r>
                <a:r>
                  <a:rPr lang="en-US" sz="1600" baseline="0"/>
                  <a:t> of Expertise</a:t>
                </a:r>
                <a:endParaRPr lang="en-US" sz="1600"/>
              </a:p>
            </c:rich>
          </c:tx>
        </c:title>
        <c:majorTickMark val="none"/>
        <c:tickLblPos val="nextTo"/>
        <c:txPr>
          <a:bodyPr/>
          <a:lstStyle/>
          <a:p>
            <a:pPr>
              <a:defRPr sz="1400"/>
            </a:pPr>
            <a:endParaRPr lang="en-US"/>
          </a:p>
        </c:txPr>
        <c:crossAx val="451808216"/>
        <c:crosses val="autoZero"/>
        <c:auto val="1"/>
        <c:lblAlgn val="ctr"/>
        <c:lblOffset val="100"/>
      </c:catAx>
      <c:valAx>
        <c:axId val="451808216"/>
        <c:scaling>
          <c:orientation val="minMax"/>
          <c:max val="100.0"/>
        </c:scaling>
        <c:axPos val="l"/>
        <c:majorGridlines/>
        <c:title>
          <c:tx>
            <c:rich>
              <a:bodyPr/>
              <a:lstStyle/>
              <a:p>
                <a:pPr>
                  <a:defRPr sz="1400"/>
                </a:pPr>
                <a:r>
                  <a:rPr lang="en-US" sz="1400" dirty="0"/>
                  <a:t>Percentage</a:t>
                </a:r>
                <a:r>
                  <a:rPr lang="en-US" sz="1400" baseline="0" dirty="0"/>
                  <a:t> (%) of</a:t>
                </a:r>
                <a:r>
                  <a:rPr lang="en-US" sz="1400" baseline="0" dirty="0" smtClean="0"/>
                  <a:t> </a:t>
                </a:r>
                <a:r>
                  <a:rPr lang="en-US" sz="1400" baseline="0" dirty="0" smtClean="0">
                    <a:solidFill>
                      <a:srgbClr val="008000"/>
                    </a:solidFill>
                  </a:rPr>
                  <a:t>“Moving” </a:t>
                </a:r>
                <a:r>
                  <a:rPr lang="en-US" sz="1400" baseline="0" dirty="0"/>
                  <a:t>Gestures</a:t>
                </a:r>
                <a:endParaRPr lang="en-US" sz="1400" dirty="0"/>
              </a:p>
            </c:rich>
          </c:tx>
          <c:layout>
            <c:manualLayout>
              <c:xMode val="edge"/>
              <c:yMode val="edge"/>
              <c:x val="0.0261832829808661"/>
              <c:y val="0.177414075286416"/>
            </c:manualLayout>
          </c:layout>
        </c:title>
        <c:numFmt formatCode="General" sourceLinked="1"/>
        <c:tickLblPos val="nextTo"/>
        <c:txPr>
          <a:bodyPr/>
          <a:lstStyle/>
          <a:p>
            <a:pPr>
              <a:defRPr sz="1200"/>
            </a:pPr>
            <a:endParaRPr lang="en-US"/>
          </a:p>
        </c:txPr>
        <c:crossAx val="451819256"/>
        <c:crosses val="autoZero"/>
        <c:crossBetween val="between"/>
      </c:valAx>
    </c:plotArea>
    <c:plotVisOnly val="1"/>
    <c:dispBlanksAs val="gap"/>
  </c:chart>
  <c:spPr>
    <a:ln>
      <a:solidFill>
        <a:srgbClr val="4F81BD"/>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2400" dirty="0"/>
              <a:t>Number of Hands</a:t>
            </a:r>
            <a:r>
              <a:rPr lang="en-US" sz="2400" dirty="0" smtClean="0"/>
              <a:t> </a:t>
            </a:r>
            <a:r>
              <a:rPr lang="en-US" sz="2400" baseline="0" dirty="0" smtClean="0"/>
              <a:t>for </a:t>
            </a:r>
            <a:r>
              <a:rPr lang="en-US" sz="2400" baseline="0" dirty="0" smtClean="0">
                <a:solidFill>
                  <a:srgbClr val="008000"/>
                </a:solidFill>
              </a:rPr>
              <a:t>“Many-Moving” </a:t>
            </a:r>
            <a:r>
              <a:rPr lang="en-US" sz="2400" baseline="0" dirty="0" smtClean="0">
                <a:solidFill>
                  <a:schemeClr val="tx1"/>
                </a:solidFill>
              </a:rPr>
              <a:t>Gestures</a:t>
            </a:r>
            <a:endParaRPr lang="en-US" sz="2400" dirty="0">
              <a:solidFill>
                <a:schemeClr val="tx1"/>
              </a:solidFill>
            </a:endParaRPr>
          </a:p>
        </c:rich>
      </c:tx>
    </c:title>
    <c:plotArea>
      <c:layout/>
      <c:barChart>
        <c:barDir val="col"/>
        <c:grouping val="stacked"/>
        <c:ser>
          <c:idx val="0"/>
          <c:order val="0"/>
          <c:tx>
            <c:strRef>
              <c:f>graphs!$N$70</c:f>
              <c:strCache>
                <c:ptCount val="1"/>
                <c:pt idx="0">
                  <c:v>1 Hand</c:v>
                </c:pt>
              </c:strCache>
            </c:strRef>
          </c:tx>
          <c:spPr>
            <a:solidFill>
              <a:srgbClr val="3366FF"/>
            </a:solidFill>
          </c:spPr>
          <c:cat>
            <c:strRef>
              <c:f>graphs!$M$71:$M$72</c:f>
              <c:strCache>
                <c:ptCount val="2"/>
                <c:pt idx="0">
                  <c:v>Expert</c:v>
                </c:pt>
                <c:pt idx="1">
                  <c:v>Novice</c:v>
                </c:pt>
              </c:strCache>
            </c:strRef>
          </c:cat>
          <c:val>
            <c:numRef>
              <c:f>graphs!$N$71:$N$72</c:f>
              <c:numCache>
                <c:formatCode>General</c:formatCode>
                <c:ptCount val="2"/>
                <c:pt idx="0" formatCode="0.00">
                  <c:v>6.9</c:v>
                </c:pt>
                <c:pt idx="1">
                  <c:v>5.3</c:v>
                </c:pt>
              </c:numCache>
            </c:numRef>
          </c:val>
        </c:ser>
        <c:ser>
          <c:idx val="1"/>
          <c:order val="1"/>
          <c:tx>
            <c:strRef>
              <c:f>graphs!$O$70</c:f>
              <c:strCache>
                <c:ptCount val="1"/>
                <c:pt idx="0">
                  <c:v>2 Hands</c:v>
                </c:pt>
              </c:strCache>
            </c:strRef>
          </c:tx>
          <c:spPr>
            <a:solidFill>
              <a:srgbClr val="660066"/>
            </a:solidFill>
          </c:spPr>
          <c:cat>
            <c:strRef>
              <c:f>graphs!$M$71:$M$72</c:f>
              <c:strCache>
                <c:ptCount val="2"/>
                <c:pt idx="0">
                  <c:v>Expert</c:v>
                </c:pt>
                <c:pt idx="1">
                  <c:v>Novice</c:v>
                </c:pt>
              </c:strCache>
            </c:strRef>
          </c:cat>
          <c:val>
            <c:numRef>
              <c:f>graphs!$O$71:$O$72</c:f>
              <c:numCache>
                <c:formatCode>General</c:formatCode>
                <c:ptCount val="2"/>
                <c:pt idx="0" formatCode="0.00">
                  <c:v>93.1</c:v>
                </c:pt>
                <c:pt idx="1">
                  <c:v>94.7</c:v>
                </c:pt>
              </c:numCache>
            </c:numRef>
          </c:val>
        </c:ser>
        <c:overlap val="100"/>
        <c:axId val="451850648"/>
        <c:axId val="451875672"/>
      </c:barChart>
      <c:catAx>
        <c:axId val="451850648"/>
        <c:scaling>
          <c:orientation val="minMax"/>
        </c:scaling>
        <c:axPos val="b"/>
        <c:title>
          <c:tx>
            <c:rich>
              <a:bodyPr/>
              <a:lstStyle/>
              <a:p>
                <a:pPr>
                  <a:defRPr sz="1600"/>
                </a:pPr>
                <a:r>
                  <a:rPr lang="en-US" sz="1600"/>
                  <a:t>Level of Expertise</a:t>
                </a:r>
              </a:p>
            </c:rich>
          </c:tx>
        </c:title>
        <c:majorTickMark val="none"/>
        <c:tickLblPos val="nextTo"/>
        <c:txPr>
          <a:bodyPr/>
          <a:lstStyle/>
          <a:p>
            <a:pPr>
              <a:defRPr sz="1400"/>
            </a:pPr>
            <a:endParaRPr lang="en-US"/>
          </a:p>
        </c:txPr>
        <c:crossAx val="451875672"/>
        <c:crosses val="autoZero"/>
        <c:auto val="1"/>
        <c:lblAlgn val="ctr"/>
        <c:lblOffset val="100"/>
      </c:catAx>
      <c:valAx>
        <c:axId val="451875672"/>
        <c:scaling>
          <c:orientation val="minMax"/>
          <c:max val="100.0"/>
        </c:scaling>
        <c:axPos val="l"/>
        <c:majorGridlines/>
        <c:title>
          <c:tx>
            <c:rich>
              <a:bodyPr/>
              <a:lstStyle/>
              <a:p>
                <a:pPr>
                  <a:defRPr sz="1600"/>
                </a:pPr>
                <a:r>
                  <a:rPr lang="en-US" sz="1600" dirty="0"/>
                  <a:t>Percentage (%) of</a:t>
                </a:r>
                <a:r>
                  <a:rPr lang="en-US" sz="1600" dirty="0" smtClean="0"/>
                  <a:t> </a:t>
                </a:r>
                <a:r>
                  <a:rPr lang="en-US" sz="1600" dirty="0" smtClean="0">
                    <a:solidFill>
                      <a:srgbClr val="008000"/>
                    </a:solidFill>
                  </a:rPr>
                  <a:t>“Many-Moving” </a:t>
                </a:r>
                <a:r>
                  <a:rPr lang="en-US" sz="1600" dirty="0"/>
                  <a:t>Gestures</a:t>
                </a:r>
              </a:p>
            </c:rich>
          </c:tx>
        </c:title>
        <c:numFmt formatCode="0" sourceLinked="0"/>
        <c:tickLblPos val="nextTo"/>
        <c:txPr>
          <a:bodyPr/>
          <a:lstStyle/>
          <a:p>
            <a:pPr>
              <a:defRPr sz="1200"/>
            </a:pPr>
            <a:endParaRPr lang="en-US"/>
          </a:p>
        </c:txPr>
        <c:crossAx val="451850648"/>
        <c:crosses val="autoZero"/>
        <c:crossBetween val="between"/>
      </c:valAx>
    </c:plotArea>
    <c:legend>
      <c:legendPos val="r"/>
      <c:txPr>
        <a:bodyPr/>
        <a:lstStyle/>
        <a:p>
          <a:pPr>
            <a:defRPr sz="1400"/>
          </a:pPr>
          <a:endParaRPr lang="en-US"/>
        </a:p>
      </c:txPr>
    </c:legend>
    <c:plotVisOnly val="1"/>
    <c:dispBlanksAs val="gap"/>
  </c:chart>
  <c:spPr>
    <a:ln>
      <a:solidFill>
        <a:srgbClr val="4F81BD"/>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2400" dirty="0" smtClean="0"/>
              <a:t>Number</a:t>
            </a:r>
            <a:r>
              <a:rPr lang="en-US" sz="2400" baseline="0" dirty="0" smtClean="0"/>
              <a:t> </a:t>
            </a:r>
            <a:r>
              <a:rPr lang="en-US" sz="2400" baseline="0" dirty="0"/>
              <a:t>of </a:t>
            </a:r>
            <a:r>
              <a:rPr lang="en-US" sz="2400" baseline="0" dirty="0" smtClean="0"/>
              <a:t>Hands for </a:t>
            </a:r>
            <a:r>
              <a:rPr lang="en-US" sz="2400" baseline="0" dirty="0" smtClean="0">
                <a:solidFill>
                  <a:srgbClr val="008000"/>
                </a:solidFill>
              </a:rPr>
              <a:t>“Single-Moving” </a:t>
            </a:r>
            <a:r>
              <a:rPr lang="en-US" sz="2400" baseline="0" dirty="0" smtClean="0"/>
              <a:t>Gestures</a:t>
            </a:r>
            <a:endParaRPr lang="en-US" sz="2400" dirty="0"/>
          </a:p>
        </c:rich>
      </c:tx>
      <c:layout/>
    </c:title>
    <c:plotArea>
      <c:layout/>
      <c:barChart>
        <c:barDir val="col"/>
        <c:grouping val="stacked"/>
        <c:ser>
          <c:idx val="0"/>
          <c:order val="0"/>
          <c:tx>
            <c:strRef>
              <c:f>graphs!$N$37</c:f>
              <c:strCache>
                <c:ptCount val="1"/>
                <c:pt idx="0">
                  <c:v>1 Hand</c:v>
                </c:pt>
              </c:strCache>
            </c:strRef>
          </c:tx>
          <c:spPr>
            <a:solidFill>
              <a:srgbClr val="3366FF"/>
            </a:solidFill>
          </c:spPr>
          <c:cat>
            <c:strRef>
              <c:f>graphs!$M$38:$M$39</c:f>
              <c:strCache>
                <c:ptCount val="2"/>
                <c:pt idx="0">
                  <c:v>Expert</c:v>
                </c:pt>
                <c:pt idx="1">
                  <c:v>Novice</c:v>
                </c:pt>
              </c:strCache>
            </c:strRef>
          </c:cat>
          <c:val>
            <c:numRef>
              <c:f>graphs!$N$38:$N$39</c:f>
              <c:numCache>
                <c:formatCode>General</c:formatCode>
                <c:ptCount val="2"/>
                <c:pt idx="0" formatCode="0.00">
                  <c:v>36.0</c:v>
                </c:pt>
                <c:pt idx="1">
                  <c:v>60.5</c:v>
                </c:pt>
              </c:numCache>
            </c:numRef>
          </c:val>
        </c:ser>
        <c:ser>
          <c:idx val="1"/>
          <c:order val="1"/>
          <c:tx>
            <c:strRef>
              <c:f>graphs!$O$37</c:f>
              <c:strCache>
                <c:ptCount val="1"/>
                <c:pt idx="0">
                  <c:v>2 Hands</c:v>
                </c:pt>
              </c:strCache>
            </c:strRef>
          </c:tx>
          <c:spPr>
            <a:solidFill>
              <a:srgbClr val="660066"/>
            </a:solidFill>
          </c:spPr>
          <c:cat>
            <c:strRef>
              <c:f>graphs!$M$38:$M$39</c:f>
              <c:strCache>
                <c:ptCount val="2"/>
                <c:pt idx="0">
                  <c:v>Expert</c:v>
                </c:pt>
                <c:pt idx="1">
                  <c:v>Novice</c:v>
                </c:pt>
              </c:strCache>
            </c:strRef>
          </c:cat>
          <c:val>
            <c:numRef>
              <c:f>graphs!$O$38:$O$39</c:f>
              <c:numCache>
                <c:formatCode>General</c:formatCode>
                <c:ptCount val="2"/>
                <c:pt idx="0" formatCode="0.00">
                  <c:v>64.0</c:v>
                </c:pt>
                <c:pt idx="1">
                  <c:v>39.5</c:v>
                </c:pt>
              </c:numCache>
            </c:numRef>
          </c:val>
        </c:ser>
        <c:overlap val="100"/>
        <c:axId val="451595736"/>
        <c:axId val="451617528"/>
      </c:barChart>
      <c:catAx>
        <c:axId val="451595736"/>
        <c:scaling>
          <c:orientation val="minMax"/>
        </c:scaling>
        <c:axPos val="b"/>
        <c:title>
          <c:tx>
            <c:rich>
              <a:bodyPr/>
              <a:lstStyle/>
              <a:p>
                <a:pPr>
                  <a:defRPr sz="1600"/>
                </a:pPr>
                <a:r>
                  <a:rPr lang="en-US" sz="1600" dirty="0" smtClean="0"/>
                  <a:t>Level of Expertise</a:t>
                </a:r>
                <a:endParaRPr lang="en-US" sz="1600" dirty="0"/>
              </a:p>
            </c:rich>
          </c:tx>
          <c:layout/>
        </c:title>
        <c:majorTickMark val="none"/>
        <c:tickLblPos val="nextTo"/>
        <c:txPr>
          <a:bodyPr/>
          <a:lstStyle/>
          <a:p>
            <a:pPr>
              <a:defRPr sz="1400"/>
            </a:pPr>
            <a:endParaRPr lang="en-US"/>
          </a:p>
        </c:txPr>
        <c:crossAx val="451617528"/>
        <c:crosses val="autoZero"/>
        <c:auto val="1"/>
        <c:lblAlgn val="ctr"/>
        <c:lblOffset val="100"/>
      </c:catAx>
      <c:valAx>
        <c:axId val="451617528"/>
        <c:scaling>
          <c:orientation val="minMax"/>
          <c:max val="100.0"/>
        </c:scaling>
        <c:axPos val="l"/>
        <c:majorGridlines/>
        <c:title>
          <c:tx>
            <c:rich>
              <a:bodyPr/>
              <a:lstStyle/>
              <a:p>
                <a:pPr>
                  <a:defRPr sz="1600"/>
                </a:pPr>
                <a:r>
                  <a:rPr lang="en-US" sz="1600" dirty="0"/>
                  <a:t>Percentage</a:t>
                </a:r>
                <a:r>
                  <a:rPr lang="en-US" sz="1600" baseline="0" dirty="0"/>
                  <a:t> (%) of</a:t>
                </a:r>
                <a:r>
                  <a:rPr lang="en-US" sz="1600" baseline="0" dirty="0" smtClean="0"/>
                  <a:t> </a:t>
                </a:r>
                <a:r>
                  <a:rPr lang="en-US" sz="1600" baseline="0" dirty="0" smtClean="0">
                    <a:solidFill>
                      <a:srgbClr val="008000"/>
                    </a:solidFill>
                  </a:rPr>
                  <a:t>“Single-Moving” </a:t>
                </a:r>
                <a:r>
                  <a:rPr lang="en-US" sz="1600" baseline="0" dirty="0" smtClean="0"/>
                  <a:t>Gestures</a:t>
                </a:r>
                <a:endParaRPr lang="en-US" sz="1600" dirty="0"/>
              </a:p>
            </c:rich>
          </c:tx>
          <c:layout>
            <c:manualLayout>
              <c:xMode val="edge"/>
              <c:yMode val="edge"/>
              <c:x val="0.0196956132497762"/>
              <c:y val="0.155742296918767"/>
            </c:manualLayout>
          </c:layout>
        </c:title>
        <c:numFmt formatCode="0" sourceLinked="0"/>
        <c:tickLblPos val="nextTo"/>
        <c:txPr>
          <a:bodyPr/>
          <a:lstStyle/>
          <a:p>
            <a:pPr>
              <a:defRPr sz="1200"/>
            </a:pPr>
            <a:endParaRPr lang="en-US"/>
          </a:p>
        </c:txPr>
        <c:crossAx val="451595736"/>
        <c:crosses val="autoZero"/>
        <c:crossBetween val="between"/>
      </c:valAx>
    </c:plotArea>
    <c:legend>
      <c:legendPos val="r"/>
      <c:layout/>
      <c:txPr>
        <a:bodyPr/>
        <a:lstStyle/>
        <a:p>
          <a:pPr>
            <a:defRPr sz="1400"/>
          </a:pPr>
          <a:endParaRPr lang="en-US"/>
        </a:p>
      </c:txPr>
    </c:legend>
    <c:plotVisOnly val="1"/>
    <c:dispBlanksAs val="gap"/>
  </c:chart>
  <c:spPr>
    <a:ln>
      <a:solidFill>
        <a:srgbClr val="4F81BD"/>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63276-D45B-D44C-812A-B4780C551C42}" type="datetimeFigureOut">
              <a:rPr lang="en-US" smtClean="0"/>
              <a:pPr/>
              <a:t>6/21/12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DE2D1-F5FB-A143-8A08-6A513B18614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18043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communicate and highlight</a:t>
            </a:r>
            <a:r>
              <a:rPr lang="en-US" baseline="0" dirty="0" smtClean="0"/>
              <a:t> spatial information in speech and gesture. Spatial information is expressed in gesture both for communicating with others and for individual problem solving (</a:t>
            </a:r>
            <a:r>
              <a:rPr lang="en-US" baseline="0" dirty="0" err="1" smtClean="0"/>
              <a:t>Alibali</a:t>
            </a:r>
            <a:r>
              <a:rPr lang="en-US" baseline="0" dirty="0" smtClean="0"/>
              <a:t>, 2005). Common spatial activities, such as giving directions, often include gesture (e.g. </a:t>
            </a:r>
            <a:r>
              <a:rPr lang="en-US" baseline="0" dirty="0" err="1" smtClean="0"/>
              <a:t>Lavergne</a:t>
            </a:r>
            <a:r>
              <a:rPr lang="en-US" baseline="0" dirty="0" smtClean="0"/>
              <a:t> &amp; Kimura, 1987), </a:t>
            </a:r>
            <a:endParaRPr lang="en-US" dirty="0"/>
          </a:p>
        </p:txBody>
      </p:sp>
      <p:sp>
        <p:nvSpPr>
          <p:cNvPr id="4" name="Slide Number Placeholder 3"/>
          <p:cNvSpPr>
            <a:spLocks noGrp="1"/>
          </p:cNvSpPr>
          <p:nvPr>
            <p:ph type="sldNum" sz="quarter" idx="10"/>
          </p:nvPr>
        </p:nvSpPr>
        <p:spPr/>
        <p:txBody>
          <a:bodyPr/>
          <a:lstStyle/>
          <a:p>
            <a:fld id="{FFE403E8-8BAD-6742-AE6F-3CF12AC1AEE8}"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870490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to mention that there are two types of gestures: highlighting vs. representational </a:t>
            </a:r>
          </a:p>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16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7818195"/>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field</a:t>
            </a:r>
            <a:r>
              <a:rPr lang="en-US" baseline="0" dirty="0" smtClean="0"/>
              <a:t> that is particularly known for its substantial vocabulary is the geosciences. Furthermore, the vocabulary presented to introductory geoscience students varies with each textbook, making it very difficult for students to grasp the common language (</a:t>
            </a:r>
            <a:r>
              <a:rPr lang="en-US" baseline="0" dirty="0" err="1" smtClean="0"/>
              <a:t>Kortz</a:t>
            </a:r>
            <a:r>
              <a:rPr lang="en-US" baseline="0" dirty="0" smtClean="0"/>
              <a:t>, 2011). As students struggle to learn this new vocabulary, experts consistently use gestures to supplement discourse to foster understanding. It is important to investigate the types of information experts and novices convey in gesture to inform how science concepts are taught in the classroom. </a:t>
            </a:r>
            <a:endParaRPr lang="en-US" dirty="0"/>
          </a:p>
        </p:txBody>
      </p:sp>
      <p:sp>
        <p:nvSpPr>
          <p:cNvPr id="4" name="Slide Number Placeholder 3"/>
          <p:cNvSpPr>
            <a:spLocks noGrp="1"/>
          </p:cNvSpPr>
          <p:nvPr>
            <p:ph type="sldNum" sz="quarter" idx="10"/>
          </p:nvPr>
        </p:nvSpPr>
        <p:spPr/>
        <p:txBody>
          <a:bodyPr/>
          <a:lstStyle/>
          <a:p>
            <a:fld id="{FFE403E8-8BAD-6742-AE6F-3CF12AC1AEE8}"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5903711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into two slides.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0878573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Novices tend to work off the cross-section </a:t>
            </a:r>
            <a:r>
              <a:rPr lang="en-US" dirty="0" err="1" smtClean="0">
                <a:sym typeface="Wingdings"/>
              </a:rPr>
              <a:t></a:t>
            </a:r>
            <a:r>
              <a:rPr lang="en-US" dirty="0" smtClean="0">
                <a:sym typeface="Wingdings"/>
              </a:rPr>
              <a:t> struggle with 2D to 3D translation?</a:t>
            </a:r>
          </a:p>
          <a:p>
            <a:r>
              <a:rPr lang="en-US" dirty="0" smtClean="0">
                <a:sym typeface="Wingdings"/>
              </a:rPr>
              <a:t>Does this reflect difficulties in connecting the cross-section to the map?</a:t>
            </a:r>
          </a:p>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25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351535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E403E8-8BAD-6742-AE6F-3CF12AC1AEE8}"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233606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03E8-8BAD-6742-AE6F-3CF12AC1AEE8}"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9889794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E403E8-8BAD-6742-AE6F-3CF12AC1AEE8}"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24635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1DE2D1-F5FB-A143-8A08-6A513B18614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356EE-D416-6A46-B70E-B3819D2575F2}" type="datetimeFigureOut">
              <a:rPr lang="en-US" smtClean="0"/>
              <a:pPr/>
              <a:t>6/21/12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356EE-D416-6A46-B70E-B3819D2575F2}" type="datetimeFigureOut">
              <a:rPr lang="en-US" smtClean="0"/>
              <a:pPr/>
              <a:t>6/21/12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356EE-D416-6A46-B70E-B3819D2575F2}" type="datetimeFigureOut">
              <a:rPr lang="en-US" smtClean="0"/>
              <a:pPr/>
              <a:t>6/21/12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356EE-D416-6A46-B70E-B3819D2575F2}" type="datetimeFigureOut">
              <a:rPr lang="en-US" smtClean="0"/>
              <a:pPr/>
              <a:t>6/21/12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5356EE-D416-6A46-B70E-B3819D2575F2}" type="datetimeFigureOut">
              <a:rPr lang="en-US" smtClean="0"/>
              <a:pPr/>
              <a:t>6/21/12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5356EE-D416-6A46-B70E-B3819D2575F2}" type="datetimeFigureOut">
              <a:rPr lang="en-US" smtClean="0"/>
              <a:pPr/>
              <a:t>6/21/12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5356EE-D416-6A46-B70E-B3819D2575F2}" type="datetimeFigureOut">
              <a:rPr lang="en-US" smtClean="0"/>
              <a:pPr/>
              <a:t>6/21/12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5356EE-D416-6A46-B70E-B3819D2575F2}" type="datetimeFigureOut">
              <a:rPr lang="en-US" smtClean="0"/>
              <a:pPr/>
              <a:t>6/21/12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356EE-D416-6A46-B70E-B3819D2575F2}" type="datetimeFigureOut">
              <a:rPr lang="en-US" smtClean="0"/>
              <a:pPr/>
              <a:t>6/21/12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356EE-D416-6A46-B70E-B3819D2575F2}" type="datetimeFigureOut">
              <a:rPr lang="en-US" smtClean="0"/>
              <a:pPr/>
              <a:t>6/21/12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356EE-D416-6A46-B70E-B3819D2575F2}" type="datetimeFigureOut">
              <a:rPr lang="en-US" smtClean="0"/>
              <a:pPr/>
              <a:t>6/21/12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C78A3-69BF-5745-9E7E-10AF28140F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56EE-D416-6A46-B70E-B3819D2575F2}" type="datetimeFigureOut">
              <a:rPr lang="en-US" smtClean="0"/>
              <a:pPr/>
              <a:t>6/21/12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C78A3-69BF-5745-9E7E-10AF28140F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0.pdf"/><Relationship Id="rId5" Type="http://schemas.openxmlformats.org/officeDocument/2006/relationships/image" Target="../media/image111.png"/><Relationship Id="rId6" Type="http://schemas.openxmlformats.org/officeDocument/2006/relationships/oleObject" Target="Macintosh%20HD:Users:kinu310:Desktop:JSG%20SILC%2014May12%20tfs.doc!OLE_LINK1" TargetMode="External"/><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0.pdf"/><Relationship Id="rId5" Type="http://schemas.openxmlformats.org/officeDocument/2006/relationships/image" Target="../media/image111.png"/><Relationship Id="rId6" Type="http://schemas.openxmlformats.org/officeDocument/2006/relationships/oleObject" Target="Macintosh%20HD:Users:kinu310:Desktop:JSG%20SILC%2014May12%20tfs.doc!OLE_LINK1" TargetMode="External"/><Relationship Id="rId7" Type="http://schemas.openxmlformats.org/officeDocument/2006/relationships/image" Target="../media/image17.tif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0.pdf"/><Relationship Id="rId5" Type="http://schemas.openxmlformats.org/officeDocument/2006/relationships/image" Target="../media/image111.png"/><Relationship Id="rId6" Type="http://schemas.openxmlformats.org/officeDocument/2006/relationships/oleObject" Target="Macintosh%20HD:Users:kinu310:Desktop:JSG%20SILC%2014May12%20tfs.doc!OLE_LINK1" TargetMode="External"/><Relationship Id="rId7" Type="http://schemas.openxmlformats.org/officeDocument/2006/relationships/image" Target="../media/image17.tiff"/><Relationship Id="rId8" Type="http://schemas.openxmlformats.org/officeDocument/2006/relationships/image" Target="../media/image18.tif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0.pdf"/><Relationship Id="rId5" Type="http://schemas.openxmlformats.org/officeDocument/2006/relationships/image" Target="../media/image111.png"/><Relationship Id="rId6" Type="http://schemas.openxmlformats.org/officeDocument/2006/relationships/oleObject" Target="Macintosh%20HD:Users:kinu310:Desktop:JSG%20SILC%2014May12%20tfs.doc!OLE_LINK1" TargetMode="External"/><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0.pdf"/><Relationship Id="rId5" Type="http://schemas.openxmlformats.org/officeDocument/2006/relationships/image" Target="../media/image111.png"/><Relationship Id="rId6" Type="http://schemas.openxmlformats.org/officeDocument/2006/relationships/oleObject" Target="Macintosh%20HD:Users:kinu310:Desktop:JSG%20SILC%2014May12%20tfs.doc!OLE_LINK1" TargetMode="External"/><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chart" Target="../charts/chart4.xml"/><Relationship Id="rId1" Type="http://schemas.openxmlformats.org/officeDocument/2006/relationships/slideLayout" Target="../slideLayouts/slideLayout6.xml"/><Relationship Id="rId2" Type="http://schemas.openxmlformats.org/officeDocument/2006/relationships/image" Target="../media/image1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tif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chart" Target="../charts/char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5" Type="http://schemas.openxmlformats.org/officeDocument/2006/relationships/image" Target="../media/image12.tiff"/><Relationship Id="rId6" Type="http://schemas.openxmlformats.org/officeDocument/2006/relationships/image" Target="../media/image13.tiff"/><Relationship Id="rId7" Type="http://schemas.openxmlformats.org/officeDocument/2006/relationships/image" Target="../media/image14.tiff"/><Relationship Id="rId8"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Framework For Classifying Spatial Gestures</a:t>
            </a:r>
            <a:endParaRPr lang="en-US" dirty="0"/>
          </a:p>
        </p:txBody>
      </p:sp>
      <p:sp>
        <p:nvSpPr>
          <p:cNvPr id="3" name="Subtitle 2"/>
          <p:cNvSpPr>
            <a:spLocks noGrp="1"/>
          </p:cNvSpPr>
          <p:nvPr>
            <p:ph type="subTitle" idx="1"/>
          </p:nvPr>
        </p:nvSpPr>
        <p:spPr/>
        <p:txBody>
          <a:bodyPr>
            <a:normAutofit/>
          </a:bodyPr>
          <a:lstStyle/>
          <a:p>
            <a:r>
              <a:rPr lang="en-US" sz="2000" dirty="0" smtClean="0"/>
              <a:t>Kinnari Atit – Temple University</a:t>
            </a:r>
          </a:p>
          <a:p>
            <a:endParaRPr lang="en-US" sz="2000" dirty="0" smtClean="0"/>
          </a:p>
          <a:p>
            <a:r>
              <a:rPr lang="en-US" sz="2000" dirty="0" err="1" smtClean="0"/>
              <a:t>Tilbe</a:t>
            </a:r>
            <a:r>
              <a:rPr lang="en-US" sz="2000" dirty="0" smtClean="0"/>
              <a:t> </a:t>
            </a:r>
            <a:r>
              <a:rPr lang="en-US" sz="2000" dirty="0" err="1" smtClean="0"/>
              <a:t>Goksun</a:t>
            </a:r>
            <a:r>
              <a:rPr lang="en-US" sz="2000" dirty="0" smtClean="0"/>
              <a:t>, Carol </a:t>
            </a:r>
            <a:r>
              <a:rPr lang="en-US" sz="2000" dirty="0" err="1" smtClean="0"/>
              <a:t>Ormand</a:t>
            </a:r>
            <a:r>
              <a:rPr lang="en-US" sz="2000" dirty="0" smtClean="0"/>
              <a:t>, Cathy </a:t>
            </a:r>
            <a:r>
              <a:rPr lang="en-US" sz="2000" dirty="0" err="1" smtClean="0"/>
              <a:t>Manduca</a:t>
            </a:r>
            <a:r>
              <a:rPr lang="en-US" sz="2000" dirty="0" smtClean="0"/>
              <a:t>, </a:t>
            </a:r>
            <a:r>
              <a:rPr lang="en-US" sz="2000" dirty="0" err="1" smtClean="0"/>
              <a:t>Ilyse</a:t>
            </a:r>
            <a:r>
              <a:rPr lang="en-US" sz="2000" dirty="0" smtClean="0"/>
              <a:t> </a:t>
            </a:r>
            <a:r>
              <a:rPr lang="en-US" sz="2000" dirty="0" err="1" smtClean="0"/>
              <a:t>Resnick</a:t>
            </a:r>
            <a:r>
              <a:rPr lang="en-US" sz="2000" dirty="0" smtClean="0"/>
              <a:t>, Tim Shipley, &amp; Basil </a:t>
            </a:r>
            <a:r>
              <a:rPr lang="en-US" sz="2000" dirty="0" err="1" smtClean="0"/>
              <a:t>Tikoff</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457200" y="-3192"/>
            <a:ext cx="8229600" cy="1143000"/>
          </a:xfrm>
          <a:prstGeom prst="rect">
            <a:avLst/>
          </a:prstGeom>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lumMod val="75000"/>
                  </a:schemeClr>
                </a:solidFill>
                <a:effectLst/>
                <a:uLnTx/>
                <a:uFillTx/>
                <a:latin typeface="+mj-lt"/>
                <a:ea typeface="+mj-ea"/>
                <a:cs typeface="+mj-cs"/>
              </a:rPr>
              <a:t>Representation of Spatial Properties</a:t>
            </a: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4" name="Picture 3" descr="Kinnari's Template5a.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
              <a:stretch>
                <a:fillRect/>
              </a:stretch>
            </p:blipFill>
          </mc:Fallback>
        </mc:AlternateContent>
        <p:spPr>
          <a:xfrm>
            <a:off x="1576687" y="593622"/>
            <a:ext cx="5530435" cy="4273517"/>
          </a:xfrm>
          <a:prstGeom prst="rect">
            <a:avLst/>
          </a:prstGeom>
        </p:spPr>
      </p:pic>
      <p:graphicFrame>
        <p:nvGraphicFramePr>
          <p:cNvPr id="53250" name="Object 2"/>
          <p:cNvGraphicFramePr>
            <a:graphicFrameLocks noChangeAspect="1"/>
          </p:cNvGraphicFramePr>
          <p:nvPr/>
        </p:nvGraphicFramePr>
        <p:xfrm>
          <a:off x="937743" y="3396037"/>
          <a:ext cx="7749057" cy="3461963"/>
        </p:xfrm>
        <a:graphic>
          <a:graphicData uri="http://schemas.openxmlformats.org/presentationml/2006/ole">
            <p:oleObj spid="_x0000_s53250" name="Document" r:id="rId6" imgW="5486400" imgH="2451100" progId="Word.Document.8">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457200" y="-3192"/>
            <a:ext cx="8229600" cy="1143000"/>
          </a:xfrm>
          <a:prstGeom prst="rect">
            <a:avLst/>
          </a:prstGeom>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lumMod val="75000"/>
                  </a:schemeClr>
                </a:solidFill>
                <a:effectLst/>
                <a:uLnTx/>
                <a:uFillTx/>
                <a:latin typeface="+mj-lt"/>
                <a:ea typeface="+mj-ea"/>
                <a:cs typeface="+mj-cs"/>
              </a:rPr>
              <a:t>Representation of Spatial Properties</a:t>
            </a: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4" name="Picture 3" descr="Kinnari's Template5a.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
              <a:stretch>
                <a:fillRect/>
              </a:stretch>
            </p:blipFill>
          </mc:Fallback>
        </mc:AlternateContent>
        <p:spPr>
          <a:xfrm>
            <a:off x="-1310139" y="593621"/>
            <a:ext cx="6012184" cy="4645779"/>
          </a:xfrm>
          <a:prstGeom prst="rect">
            <a:avLst/>
          </a:prstGeom>
        </p:spPr>
      </p:pic>
      <p:graphicFrame>
        <p:nvGraphicFramePr>
          <p:cNvPr id="53250" name="Object 2"/>
          <p:cNvGraphicFramePr>
            <a:graphicFrameLocks noChangeAspect="1"/>
          </p:cNvGraphicFramePr>
          <p:nvPr/>
        </p:nvGraphicFramePr>
        <p:xfrm>
          <a:off x="5066864" y="1022489"/>
          <a:ext cx="3891351" cy="1738498"/>
        </p:xfrm>
        <a:graphic>
          <a:graphicData uri="http://schemas.openxmlformats.org/presentationml/2006/ole">
            <p:oleObj spid="_x0000_s95234" name="Document" r:id="rId6" imgW="5486400" imgH="2451100" progId="Word.Document.8">
              <p:link updateAutomatic="1"/>
            </p:oleObj>
          </a:graphicData>
        </a:graphic>
      </p:graphicFrame>
      <p:sp>
        <p:nvSpPr>
          <p:cNvPr id="5" name="Oval 4"/>
          <p:cNvSpPr/>
          <p:nvPr/>
        </p:nvSpPr>
        <p:spPr>
          <a:xfrm>
            <a:off x="1080930" y="1567157"/>
            <a:ext cx="459396" cy="472849"/>
          </a:xfrm>
          <a:prstGeom prst="ellipse">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outhLimbBaraboo.tiff"/>
          <p:cNvPicPr>
            <a:picLocks noChangeAspect="1"/>
          </p:cNvPicPr>
          <p:nvPr/>
        </p:nvPicPr>
        <p:blipFill>
          <a:blip r:embed="rId7"/>
          <a:stretch>
            <a:fillRect/>
          </a:stretch>
        </p:blipFill>
        <p:spPr>
          <a:xfrm>
            <a:off x="3458979" y="2947609"/>
            <a:ext cx="4970529" cy="37078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457200" y="-3192"/>
            <a:ext cx="8229600" cy="1143000"/>
          </a:xfrm>
          <a:prstGeom prst="rect">
            <a:avLst/>
          </a:prstGeom>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lumMod val="75000"/>
                  </a:schemeClr>
                </a:solidFill>
                <a:effectLst/>
                <a:uLnTx/>
                <a:uFillTx/>
                <a:latin typeface="+mj-lt"/>
                <a:ea typeface="+mj-ea"/>
                <a:cs typeface="+mj-cs"/>
              </a:rPr>
              <a:t>Representation of Spatial Properties</a:t>
            </a: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4" name="Picture 3" descr="Kinnari's Template5a.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
              <a:stretch>
                <a:fillRect/>
              </a:stretch>
            </p:blipFill>
          </mc:Fallback>
        </mc:AlternateContent>
        <p:spPr>
          <a:xfrm>
            <a:off x="-1310139" y="593621"/>
            <a:ext cx="6012184" cy="4645779"/>
          </a:xfrm>
          <a:prstGeom prst="rect">
            <a:avLst/>
          </a:prstGeom>
        </p:spPr>
      </p:pic>
      <p:graphicFrame>
        <p:nvGraphicFramePr>
          <p:cNvPr id="53250" name="Object 2"/>
          <p:cNvGraphicFramePr>
            <a:graphicFrameLocks noChangeAspect="1"/>
          </p:cNvGraphicFramePr>
          <p:nvPr/>
        </p:nvGraphicFramePr>
        <p:xfrm>
          <a:off x="5066864" y="1022489"/>
          <a:ext cx="3891351" cy="1738498"/>
        </p:xfrm>
        <a:graphic>
          <a:graphicData uri="http://schemas.openxmlformats.org/presentationml/2006/ole">
            <p:oleObj spid="_x0000_s97282" name="Document" r:id="rId6" imgW="5486400" imgH="2451100" progId="Word.Document.8">
              <p:link updateAutomatic="1"/>
            </p:oleObj>
          </a:graphicData>
        </a:graphic>
      </p:graphicFrame>
      <p:sp>
        <p:nvSpPr>
          <p:cNvPr id="5" name="Oval 4"/>
          <p:cNvSpPr/>
          <p:nvPr/>
        </p:nvSpPr>
        <p:spPr>
          <a:xfrm>
            <a:off x="2242931" y="1675237"/>
            <a:ext cx="459396" cy="472849"/>
          </a:xfrm>
          <a:prstGeom prst="ellipse">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outhLimbBaraboo.tiff"/>
          <p:cNvPicPr>
            <a:picLocks noChangeAspect="1"/>
          </p:cNvPicPr>
          <p:nvPr/>
        </p:nvPicPr>
        <p:blipFill>
          <a:blip r:embed="rId7"/>
          <a:stretch>
            <a:fillRect/>
          </a:stretch>
        </p:blipFill>
        <p:spPr>
          <a:xfrm>
            <a:off x="5066864" y="3850343"/>
            <a:ext cx="3198926" cy="2386266"/>
          </a:xfrm>
          <a:prstGeom prst="rect">
            <a:avLst/>
          </a:prstGeom>
        </p:spPr>
      </p:pic>
      <p:pic>
        <p:nvPicPr>
          <p:cNvPr id="7" name="Picture 6" descr="Baraboo North Limb.tiff"/>
          <p:cNvPicPr>
            <a:picLocks noChangeAspect="1"/>
          </p:cNvPicPr>
          <p:nvPr/>
        </p:nvPicPr>
        <p:blipFill>
          <a:blip r:embed="rId8"/>
          <a:stretch>
            <a:fillRect/>
          </a:stretch>
        </p:blipFill>
        <p:spPr>
          <a:xfrm>
            <a:off x="1609736" y="3688223"/>
            <a:ext cx="2190071" cy="292659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457200" y="-3192"/>
            <a:ext cx="8229600" cy="1143000"/>
          </a:xfrm>
          <a:prstGeom prst="rect">
            <a:avLst/>
          </a:prstGeom>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lumMod val="75000"/>
                  </a:schemeClr>
                </a:solidFill>
                <a:effectLst/>
                <a:uLnTx/>
                <a:uFillTx/>
                <a:latin typeface="+mj-lt"/>
                <a:ea typeface="+mj-ea"/>
                <a:cs typeface="+mj-cs"/>
              </a:rPr>
              <a:t>Representation of Spatial Properties</a:t>
            </a: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4" name="Picture 3" descr="Kinnari's Template5a.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
              <a:stretch>
                <a:fillRect/>
              </a:stretch>
            </p:blipFill>
          </mc:Fallback>
        </mc:AlternateContent>
        <p:spPr>
          <a:xfrm>
            <a:off x="-1310139" y="593621"/>
            <a:ext cx="6012184" cy="4645779"/>
          </a:xfrm>
          <a:prstGeom prst="rect">
            <a:avLst/>
          </a:prstGeom>
        </p:spPr>
      </p:pic>
      <p:graphicFrame>
        <p:nvGraphicFramePr>
          <p:cNvPr id="53250" name="Object 2"/>
          <p:cNvGraphicFramePr>
            <a:graphicFrameLocks noChangeAspect="1"/>
          </p:cNvGraphicFramePr>
          <p:nvPr/>
        </p:nvGraphicFramePr>
        <p:xfrm>
          <a:off x="2192922" y="3751504"/>
          <a:ext cx="5724901" cy="2557654"/>
        </p:xfrm>
        <a:graphic>
          <a:graphicData uri="http://schemas.openxmlformats.org/presentationml/2006/ole">
            <p:oleObj spid="_x0000_s99330" name="Document" r:id="rId6" imgW="5486400" imgH="2451100" progId="Word.Document.8">
              <p:link updateAutomatic="1"/>
            </p:oleObj>
          </a:graphicData>
        </a:graphic>
      </p:graphicFrame>
      <p:sp>
        <p:nvSpPr>
          <p:cNvPr id="5" name="Oval 4"/>
          <p:cNvSpPr/>
          <p:nvPr/>
        </p:nvSpPr>
        <p:spPr>
          <a:xfrm>
            <a:off x="1150340" y="2760987"/>
            <a:ext cx="459396" cy="472849"/>
          </a:xfrm>
          <a:prstGeom prst="ellipse">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457200" y="-3192"/>
            <a:ext cx="8229600" cy="1143000"/>
          </a:xfrm>
          <a:prstGeom prst="rect">
            <a:avLst/>
          </a:prstGeom>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lumMod val="75000"/>
                  </a:schemeClr>
                </a:solidFill>
                <a:effectLst/>
                <a:uLnTx/>
                <a:uFillTx/>
                <a:latin typeface="+mj-lt"/>
                <a:ea typeface="+mj-ea"/>
                <a:cs typeface="+mj-cs"/>
              </a:rPr>
              <a:t>Representation of Spatial Properties</a:t>
            </a:r>
            <a:endParaRPr kumimoji="0" lang="en-US"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4" name="Picture 3" descr="Kinnari's Template5a.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
              <a:stretch>
                <a:fillRect/>
              </a:stretch>
            </p:blipFill>
          </mc:Fallback>
        </mc:AlternateContent>
        <p:spPr>
          <a:xfrm>
            <a:off x="1311119" y="438097"/>
            <a:ext cx="6012184" cy="4645779"/>
          </a:xfrm>
          <a:prstGeom prst="rect">
            <a:avLst/>
          </a:prstGeom>
        </p:spPr>
      </p:pic>
      <p:graphicFrame>
        <p:nvGraphicFramePr>
          <p:cNvPr id="53250" name="Object 2"/>
          <p:cNvGraphicFramePr>
            <a:graphicFrameLocks noChangeAspect="1"/>
          </p:cNvGraphicFramePr>
          <p:nvPr/>
        </p:nvGraphicFramePr>
        <p:xfrm>
          <a:off x="1491836" y="3643088"/>
          <a:ext cx="6420419" cy="2868383"/>
        </p:xfrm>
        <a:graphic>
          <a:graphicData uri="http://schemas.openxmlformats.org/presentationml/2006/ole">
            <p:oleObj spid="_x0000_s101378" name="Document" r:id="rId6" imgW="5486400" imgH="2451100" progId="Word.Document.8">
              <p:link updateAutomatic="1"/>
            </p:oleObj>
          </a:graphicData>
        </a:graphic>
      </p:graphicFrame>
      <p:sp>
        <p:nvSpPr>
          <p:cNvPr id="5" name="Oval 4"/>
          <p:cNvSpPr/>
          <p:nvPr/>
        </p:nvSpPr>
        <p:spPr>
          <a:xfrm>
            <a:off x="4823656" y="2639396"/>
            <a:ext cx="459396" cy="472849"/>
          </a:xfrm>
          <a:prstGeom prst="ellipse">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89163" y="5083876"/>
            <a:ext cx="1121956" cy="252563"/>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8006839" y="5070366"/>
            <a:ext cx="1059472" cy="252563"/>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5" name="Chart 4"/>
          <p:cNvGraphicFramePr/>
          <p:nvPr/>
        </p:nvGraphicFramePr>
        <p:xfrm>
          <a:off x="2517576" y="1417638"/>
          <a:ext cx="6326343" cy="447692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BlackHIllsMap.png"/>
          <p:cNvPicPr>
            <a:picLocks noChangeAspect="1"/>
          </p:cNvPicPr>
          <p:nvPr/>
        </p:nvPicPr>
        <p:blipFill>
          <a:blip r:embed="rId3"/>
          <a:stretch>
            <a:fillRect/>
          </a:stretch>
        </p:blipFill>
        <p:spPr>
          <a:xfrm>
            <a:off x="256880" y="274637"/>
            <a:ext cx="2074647" cy="167637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Representational Gestures</a:t>
            </a:r>
            <a:endParaRPr lang="en-US" dirty="0"/>
          </a:p>
        </p:txBody>
      </p:sp>
      <p:graphicFrame>
        <p:nvGraphicFramePr>
          <p:cNvPr id="4" name="Chart 3"/>
          <p:cNvGraphicFramePr/>
          <p:nvPr/>
        </p:nvGraphicFramePr>
        <p:xfrm>
          <a:off x="628650" y="1330324"/>
          <a:ext cx="8058150" cy="4954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74906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3329"/>
            <a:ext cx="8229600" cy="1143000"/>
          </a:xfrm>
        </p:spPr>
        <p:txBody>
          <a:bodyPr>
            <a:normAutofit fontScale="90000"/>
          </a:bodyPr>
          <a:lstStyle/>
          <a:p>
            <a:r>
              <a:rPr lang="en-US" dirty="0" smtClean="0"/>
              <a:t>We know that gestures help with learning </a:t>
            </a:r>
            <a:r>
              <a:rPr lang="en-US" dirty="0" err="1" smtClean="0">
                <a:sym typeface="Wingdings"/>
              </a:rPr>
              <a:t></a:t>
            </a:r>
            <a:r>
              <a:rPr lang="en-US" dirty="0" smtClean="0">
                <a:sym typeface="Wingdings"/>
              </a:rPr>
              <a:t> Expert vs. Novice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Experts vs. Novices</a:t>
            </a:r>
            <a:endParaRPr lang="en-US" dirty="0"/>
          </a:p>
        </p:txBody>
      </p:sp>
      <p:grpSp>
        <p:nvGrpSpPr>
          <p:cNvPr id="9" name="Group 8"/>
          <p:cNvGrpSpPr/>
          <p:nvPr/>
        </p:nvGrpSpPr>
        <p:grpSpPr>
          <a:xfrm>
            <a:off x="1" y="1"/>
            <a:ext cx="9156211" cy="6857999"/>
            <a:chOff x="1" y="1"/>
            <a:chExt cx="9156211" cy="6857999"/>
          </a:xfrm>
        </p:grpSpPr>
        <p:sp>
          <p:nvSpPr>
            <p:cNvPr id="13" name="Oval 12"/>
            <p:cNvSpPr/>
            <p:nvPr/>
          </p:nvSpPr>
          <p:spPr>
            <a:xfrm>
              <a:off x="4393759" y="3578279"/>
              <a:ext cx="2538181" cy="2020172"/>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28564" y="6273224"/>
              <a:ext cx="8530300" cy="584776"/>
            </a:xfrm>
            <a:prstGeom prst="rect">
              <a:avLst/>
            </a:prstGeom>
            <a:noFill/>
          </p:spPr>
          <p:txBody>
            <a:bodyPr wrap="none" rtlCol="0">
              <a:spAutoFit/>
            </a:bodyPr>
            <a:lstStyle/>
            <a:p>
              <a:r>
                <a:rPr lang="en-US" sz="3200" dirty="0" smtClean="0"/>
                <a:t>Novices gesture more about “</a:t>
              </a:r>
              <a:r>
                <a:rPr lang="en-US" sz="3200" dirty="0" smtClean="0">
                  <a:solidFill>
                    <a:srgbClr val="008000"/>
                  </a:solidFill>
                </a:rPr>
                <a:t>Moving</a:t>
              </a:r>
              <a:r>
                <a:rPr lang="en-US" sz="3200" dirty="0" smtClean="0"/>
                <a:t>” properties!</a:t>
              </a:r>
              <a:endParaRPr lang="en-US" sz="3200" dirty="0"/>
            </a:p>
          </p:txBody>
        </p:sp>
        <p:pic>
          <p:nvPicPr>
            <p:cNvPr id="16" name="Picture 15" descr="Geochange Many - soccer.tif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92529" y="1"/>
              <a:ext cx="1463683" cy="1936752"/>
            </a:xfrm>
            <a:prstGeom prst="rect">
              <a:avLst/>
            </a:prstGeom>
          </p:spPr>
        </p:pic>
        <p:pic>
          <p:nvPicPr>
            <p:cNvPr id="8" name="Picture 7" descr="Single Moving - Soccer.tiff"/>
            <p:cNvPicPr>
              <a:picLocks noChangeAspect="1"/>
            </p:cNvPicPr>
            <p:nvPr/>
          </p:nvPicPr>
          <p:blipFill>
            <a:blip r:embed="rId3"/>
            <a:stretch>
              <a:fillRect/>
            </a:stretch>
          </p:blipFill>
          <p:spPr>
            <a:xfrm>
              <a:off x="1" y="1"/>
              <a:ext cx="1586578" cy="1417637"/>
            </a:xfrm>
            <a:prstGeom prst="rect">
              <a:avLst/>
            </a:prstGeom>
          </p:spPr>
        </p:pic>
      </p:grpSp>
      <p:graphicFrame>
        <p:nvGraphicFramePr>
          <p:cNvPr id="10" name="Chart 9"/>
          <p:cNvGraphicFramePr/>
          <p:nvPr/>
        </p:nvGraphicFramePr>
        <p:xfrm>
          <a:off x="783729" y="1783774"/>
          <a:ext cx="6908800" cy="4489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054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Geology has a HUGE Vocabulary! </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pPr>
              <a:buNone/>
            </a:pPr>
            <a:r>
              <a:rPr lang="en-US" dirty="0" smtClean="0"/>
              <a:t>Vocabulary presented to introductory geoscience students varies with each textbook, making it difficult to learn the jargon </a:t>
            </a:r>
            <a:r>
              <a:rPr lang="en-US" sz="1600" dirty="0" smtClean="0"/>
              <a:t>(</a:t>
            </a:r>
            <a:r>
              <a:rPr lang="en-US" sz="1600" dirty="0" err="1" smtClean="0"/>
              <a:t>Kortz</a:t>
            </a:r>
            <a:r>
              <a:rPr lang="en-US" sz="1600" dirty="0" smtClean="0"/>
              <a:t>, 2011)</a:t>
            </a:r>
          </a:p>
          <a:p>
            <a:endParaRPr lang="en-US" dirty="0" smtClean="0"/>
          </a:p>
        </p:txBody>
      </p:sp>
      <p:pic>
        <p:nvPicPr>
          <p:cNvPr id="4" name="Picture 3" descr="ConfusedStudent.tif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89297" y="3399750"/>
            <a:ext cx="2318215" cy="3201345"/>
          </a:xfrm>
          <a:prstGeom prst="rect">
            <a:avLst/>
          </a:prstGeom>
          <a:ln>
            <a:solidFill>
              <a:srgbClr val="4F81BD"/>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002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Information is Communicated in Speech and Gesture</a:t>
            </a:r>
            <a:endParaRPr lang="en-US" dirty="0"/>
          </a:p>
        </p:txBody>
      </p:sp>
      <p:pic>
        <p:nvPicPr>
          <p:cNvPr id="4" name="Picture 3" descr="pointing.tiff"/>
          <p:cNvPicPr>
            <a:picLocks noChangeAspect="1"/>
          </p:cNvPicPr>
          <p:nvPr/>
        </p:nvPicPr>
        <p:blipFill>
          <a:blip r:embed="rId3"/>
          <a:stretch>
            <a:fillRect/>
          </a:stretch>
        </p:blipFill>
        <p:spPr>
          <a:xfrm>
            <a:off x="457200" y="1627142"/>
            <a:ext cx="3410486" cy="2066523"/>
          </a:xfrm>
          <a:prstGeom prst="rect">
            <a:avLst/>
          </a:prstGeom>
        </p:spPr>
      </p:pic>
      <p:pic>
        <p:nvPicPr>
          <p:cNvPr id="6" name="Picture 5" descr="TOH.tiff"/>
          <p:cNvPicPr>
            <a:picLocks noChangeAspect="1"/>
          </p:cNvPicPr>
          <p:nvPr/>
        </p:nvPicPr>
        <p:blipFill>
          <a:blip r:embed="rId4"/>
          <a:stretch>
            <a:fillRect/>
          </a:stretch>
        </p:blipFill>
        <p:spPr>
          <a:xfrm>
            <a:off x="5651500" y="1417638"/>
            <a:ext cx="3492500" cy="2946400"/>
          </a:xfrm>
          <a:prstGeom prst="rect">
            <a:avLst/>
          </a:prstGeom>
        </p:spPr>
      </p:pic>
      <p:pic>
        <p:nvPicPr>
          <p:cNvPr id="7" name="Picture 6" descr="Thrombinmolecule.tiff"/>
          <p:cNvPicPr>
            <a:picLocks noChangeAspect="1"/>
          </p:cNvPicPr>
          <p:nvPr/>
        </p:nvPicPr>
        <p:blipFill>
          <a:blip r:embed="rId5"/>
          <a:stretch>
            <a:fillRect/>
          </a:stretch>
        </p:blipFill>
        <p:spPr>
          <a:xfrm>
            <a:off x="6351630" y="4364038"/>
            <a:ext cx="2335170" cy="2493962"/>
          </a:xfrm>
          <a:prstGeom prst="rect">
            <a:avLst/>
          </a:prstGeom>
        </p:spPr>
      </p:pic>
      <p:pic>
        <p:nvPicPr>
          <p:cNvPr id="8" name="Picture 7" descr="Seasonal change.tiff"/>
          <p:cNvPicPr>
            <a:picLocks noChangeAspect="1"/>
          </p:cNvPicPr>
          <p:nvPr/>
        </p:nvPicPr>
        <p:blipFill>
          <a:blip r:embed="rId6"/>
          <a:stretch>
            <a:fillRect/>
          </a:stretch>
        </p:blipFill>
        <p:spPr>
          <a:xfrm>
            <a:off x="457200" y="3818366"/>
            <a:ext cx="5067300" cy="2895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4857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7812" y="5377671"/>
            <a:ext cx="8229600" cy="1143000"/>
          </a:xfrm>
        </p:spPr>
        <p:txBody>
          <a:bodyPr>
            <a:normAutofit fontScale="90000"/>
          </a:bodyPr>
          <a:lstStyle/>
          <a:p>
            <a:r>
              <a:rPr lang="en-US" dirty="0" smtClean="0"/>
              <a:t>Novices use less discipline specific vocabulary! </a:t>
            </a:r>
            <a:endParaRPr lang="en-US" dirty="0"/>
          </a:p>
        </p:txBody>
      </p:sp>
      <p:graphicFrame>
        <p:nvGraphicFramePr>
          <p:cNvPr id="3" name="Chart 2"/>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3551287"/>
              </p:ext>
            </p:extLst>
          </p:nvPr>
        </p:nvGraphicFramePr>
        <p:xfrm>
          <a:off x="1008180" y="225248"/>
          <a:ext cx="7198489" cy="48401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0359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9359" y="2444765"/>
            <a:ext cx="8229600" cy="1143000"/>
          </a:xfrm>
        </p:spPr>
        <p:txBody>
          <a:bodyPr>
            <a:noAutofit/>
          </a:bodyPr>
          <a:lstStyle/>
          <a:p>
            <a:r>
              <a:rPr lang="en-US" sz="4500" dirty="0" smtClean="0"/>
              <a:t>Do novices’ and experts’</a:t>
            </a:r>
            <a:br>
              <a:rPr lang="en-US" sz="4500" dirty="0" smtClean="0"/>
            </a:br>
            <a:r>
              <a:rPr lang="en-US" sz="4500" dirty="0" smtClean="0"/>
              <a:t> gestures differ between </a:t>
            </a:r>
            <a:r>
              <a:rPr lang="en-US" sz="4500" dirty="0" smtClean="0">
                <a:ln>
                  <a:solidFill>
                    <a:srgbClr val="008000"/>
                  </a:solidFill>
                </a:ln>
              </a:rPr>
              <a:t>“single-moving” </a:t>
            </a:r>
            <a:r>
              <a:rPr lang="en-US" sz="4500" dirty="0" smtClean="0"/>
              <a:t>and </a:t>
            </a:r>
            <a:r>
              <a:rPr lang="en-US" sz="4500" dirty="0" smtClean="0">
                <a:ln>
                  <a:solidFill>
                    <a:srgbClr val="008000"/>
                  </a:solidFill>
                </a:ln>
              </a:rPr>
              <a:t>“many-moving” </a:t>
            </a:r>
            <a:r>
              <a:rPr lang="en-US" sz="4500" dirty="0" smtClean="0">
                <a:ln w="3175" cap="flat" cmpd="sng" algn="ctr">
                  <a:noFill/>
                  <a:prstDash val="solid"/>
                  <a:round/>
                  <a:headEnd type="none" w="med" len="med"/>
                  <a:tailEnd type="none" w="med" len="med"/>
                </a:ln>
              </a:rPr>
              <a:t>properties</a:t>
            </a:r>
            <a:r>
              <a:rPr lang="en-US" sz="4500" dirty="0" smtClean="0"/>
              <a:t>?</a:t>
            </a:r>
            <a:endParaRPr lang="en-US" sz="4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Experts vs. Novices</a:t>
            </a:r>
            <a:endParaRPr lang="en-US" dirty="0"/>
          </a:p>
        </p:txBody>
      </p:sp>
      <p:graphicFrame>
        <p:nvGraphicFramePr>
          <p:cNvPr id="6" name="Chart 5"/>
          <p:cNvGraphicFramePr/>
          <p:nvPr/>
        </p:nvGraphicFramePr>
        <p:xfrm>
          <a:off x="628476" y="1417638"/>
          <a:ext cx="7712249" cy="44619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5984563"/>
            <a:ext cx="9144000" cy="830997"/>
          </a:xfrm>
          <a:prstGeom prst="rect">
            <a:avLst/>
          </a:prstGeom>
          <a:noFill/>
        </p:spPr>
        <p:txBody>
          <a:bodyPr wrap="square" rtlCol="0">
            <a:spAutoFit/>
          </a:bodyPr>
          <a:lstStyle/>
          <a:p>
            <a:r>
              <a:rPr lang="en-US" sz="2400" dirty="0" smtClean="0"/>
              <a:t>Everyone tends to use 2 hands to represent “</a:t>
            </a:r>
            <a:r>
              <a:rPr lang="en-US" sz="2400" dirty="0" smtClean="0">
                <a:solidFill>
                  <a:srgbClr val="008000"/>
                </a:solidFill>
              </a:rPr>
              <a:t>many-moving</a:t>
            </a:r>
            <a:r>
              <a:rPr lang="en-US" sz="2400" dirty="0" smtClean="0"/>
              <a:t>” spatial properties.</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4825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8"/>
            <a:ext cx="8229600" cy="1143000"/>
          </a:xfrm>
        </p:spPr>
        <p:txBody>
          <a:bodyPr>
            <a:normAutofit/>
          </a:bodyPr>
          <a:lstStyle/>
          <a:p>
            <a:r>
              <a:rPr lang="en-US" dirty="0" smtClean="0"/>
              <a:t>Experts vs. Novices</a:t>
            </a:r>
            <a:endParaRPr lang="en-US" dirty="0"/>
          </a:p>
        </p:txBody>
      </p:sp>
      <p:sp>
        <p:nvSpPr>
          <p:cNvPr id="4" name="TextBox 3"/>
          <p:cNvSpPr txBox="1"/>
          <p:nvPr/>
        </p:nvSpPr>
        <p:spPr>
          <a:xfrm>
            <a:off x="1" y="5903893"/>
            <a:ext cx="8686800" cy="954107"/>
          </a:xfrm>
          <a:prstGeom prst="rect">
            <a:avLst/>
          </a:prstGeom>
          <a:noFill/>
        </p:spPr>
        <p:txBody>
          <a:bodyPr wrap="square" rtlCol="0">
            <a:spAutoFit/>
          </a:bodyPr>
          <a:lstStyle/>
          <a:p>
            <a:pPr algn="ctr"/>
            <a:r>
              <a:rPr lang="en-US" sz="2800" dirty="0" smtClean="0"/>
              <a:t>Experts tend to use 2 hands “</a:t>
            </a:r>
            <a:r>
              <a:rPr lang="en-US" sz="2800" dirty="0" smtClean="0">
                <a:solidFill>
                  <a:srgbClr val="008000"/>
                </a:solidFill>
              </a:rPr>
              <a:t>single-moving” </a:t>
            </a:r>
            <a:r>
              <a:rPr lang="en-US" sz="2800" dirty="0" smtClean="0"/>
              <a:t>gestures, while novices use 1.</a:t>
            </a:r>
            <a:endParaRPr lang="en-US" sz="2800" dirty="0"/>
          </a:p>
        </p:txBody>
      </p:sp>
      <p:graphicFrame>
        <p:nvGraphicFramePr>
          <p:cNvPr id="5" name="Chart 4"/>
          <p:cNvGraphicFramePr/>
          <p:nvPr/>
        </p:nvGraphicFramePr>
        <p:xfrm>
          <a:off x="812581" y="1155757"/>
          <a:ext cx="7567100" cy="45663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4" name="Content Placeholder 3"/>
          <p:cNvSpPr>
            <a:spLocks noGrp="1"/>
          </p:cNvSpPr>
          <p:nvPr>
            <p:ph idx="1"/>
          </p:nvPr>
        </p:nvSpPr>
        <p:spPr/>
        <p:txBody>
          <a:bodyPr/>
          <a:lstStyle/>
          <a:p>
            <a:r>
              <a:rPr lang="en-US" sz="3400" dirty="0" smtClean="0"/>
              <a:t>Everyone represents all four categories of spatial information in gesture</a:t>
            </a:r>
          </a:p>
          <a:p>
            <a:r>
              <a:rPr lang="en-US" sz="3400" dirty="0" smtClean="0"/>
              <a:t>Novices gesture more about </a:t>
            </a:r>
            <a:r>
              <a:rPr lang="en-US" sz="3400" dirty="0" smtClean="0">
                <a:solidFill>
                  <a:srgbClr val="008000"/>
                </a:solidFill>
              </a:rPr>
              <a:t>“moving” </a:t>
            </a:r>
            <a:r>
              <a:rPr lang="en-US" sz="3400" dirty="0" smtClean="0"/>
              <a:t>properties</a:t>
            </a:r>
            <a:r>
              <a:rPr lang="en-US" sz="3400" dirty="0" smtClean="0">
                <a:solidFill>
                  <a:srgbClr val="008000"/>
                </a:solidFill>
              </a:rPr>
              <a:t> </a:t>
            </a:r>
            <a:r>
              <a:rPr lang="en-US" sz="3400" dirty="0" smtClean="0"/>
              <a:t>than Experts </a:t>
            </a:r>
          </a:p>
          <a:p>
            <a:pPr lvl="1"/>
            <a:r>
              <a:rPr lang="en-US" sz="3000" dirty="0" smtClean="0"/>
              <a:t>Use less discipline-specific vocabulary</a:t>
            </a:r>
          </a:p>
          <a:p>
            <a:pPr lvl="1"/>
            <a:r>
              <a:rPr lang="en-US" sz="3000" dirty="0" smtClean="0"/>
              <a:t>Represent </a:t>
            </a:r>
            <a:r>
              <a:rPr lang="en-US" sz="3000" dirty="0" smtClean="0">
                <a:solidFill>
                  <a:srgbClr val="008000"/>
                </a:solidFill>
              </a:rPr>
              <a:t>“single-moving” </a:t>
            </a:r>
            <a:r>
              <a:rPr lang="en-US" sz="3000" dirty="0" smtClean="0"/>
              <a:t>properties differently than experts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0000"/>
                </a:solidFill>
              </a:rPr>
              <a:t>Open Questions</a:t>
            </a:r>
            <a:endParaRPr lang="en-US" sz="4800" dirty="0">
              <a:solidFill>
                <a:srgbClr val="000000"/>
              </a:solidFill>
            </a:endParaRPr>
          </a:p>
        </p:txBody>
      </p:sp>
      <p:sp>
        <p:nvSpPr>
          <p:cNvPr id="3" name="Content Placeholder 2"/>
          <p:cNvSpPr>
            <a:spLocks noGrp="1"/>
          </p:cNvSpPr>
          <p:nvPr>
            <p:ph idx="1"/>
          </p:nvPr>
        </p:nvSpPr>
        <p:spPr>
          <a:xfrm>
            <a:off x="457199" y="1587106"/>
            <a:ext cx="8459305" cy="4815876"/>
          </a:xfrm>
        </p:spPr>
        <p:txBody>
          <a:bodyPr>
            <a:normAutofit/>
          </a:bodyPr>
          <a:lstStyle/>
          <a:p>
            <a:r>
              <a:rPr lang="en-US" sz="3600" dirty="0" smtClean="0"/>
              <a:t>Are novices using gesture to compensate for their limited vocabulary?</a:t>
            </a:r>
          </a:p>
          <a:p>
            <a:pPr lvl="1"/>
            <a:r>
              <a:rPr lang="en-US" dirty="0" smtClean="0"/>
              <a:t>OR do they like jump to making inferences which is why they make more moving gestures?</a:t>
            </a:r>
          </a:p>
          <a:p>
            <a:r>
              <a:rPr lang="en-US" sz="3600" dirty="0" smtClean="0"/>
              <a:t>Reflect a difference in the way this spatial property is mentally represented?</a:t>
            </a:r>
          </a:p>
          <a:p>
            <a:endParaRPr lang="en-US" sz="3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5219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Implications</a:t>
            </a:r>
            <a:endParaRPr lang="en-US" dirty="0"/>
          </a:p>
        </p:txBody>
      </p:sp>
      <p:sp>
        <p:nvSpPr>
          <p:cNvPr id="3" name="Content Placeholder 2"/>
          <p:cNvSpPr>
            <a:spLocks noGrp="1"/>
          </p:cNvSpPr>
          <p:nvPr>
            <p:ph idx="1"/>
          </p:nvPr>
        </p:nvSpPr>
        <p:spPr/>
        <p:txBody>
          <a:bodyPr/>
          <a:lstStyle/>
          <a:p>
            <a:r>
              <a:rPr lang="en-US" sz="3400" dirty="0" smtClean="0"/>
              <a:t>Instructors could use gesture to scaffold students’ poor understanding of terminology</a:t>
            </a:r>
          </a:p>
          <a:p>
            <a:r>
              <a:rPr lang="en-US" sz="3400" dirty="0" smtClean="0"/>
              <a:t>Instructors could also use simpler gestures</a:t>
            </a:r>
          </a:p>
          <a:p>
            <a:pPr lvl="1"/>
            <a:r>
              <a:rPr lang="en-US" sz="3000" dirty="0" smtClean="0"/>
              <a:t>Gestures could be confusing!</a:t>
            </a:r>
          </a:p>
          <a:p>
            <a:pPr lvl="1"/>
            <a:r>
              <a:rPr lang="en-US" sz="3000" dirty="0" smtClean="0"/>
              <a:t>Use 1 hand when speaking about one object</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Tim Shipley</a:t>
            </a:r>
          </a:p>
          <a:p>
            <a:r>
              <a:rPr lang="en-US" dirty="0" smtClean="0"/>
              <a:t>Basil </a:t>
            </a:r>
            <a:r>
              <a:rPr lang="en-US" dirty="0" err="1" smtClean="0"/>
              <a:t>Tikoff</a:t>
            </a:r>
            <a:endParaRPr lang="en-US" dirty="0" smtClean="0"/>
          </a:p>
          <a:p>
            <a:r>
              <a:rPr lang="en-US" dirty="0" smtClean="0"/>
              <a:t>Kelly Bower</a:t>
            </a:r>
          </a:p>
          <a:p>
            <a:r>
              <a:rPr lang="en-US" dirty="0" smtClean="0"/>
              <a:t>Carol </a:t>
            </a:r>
            <a:r>
              <a:rPr lang="en-US" dirty="0" err="1" smtClean="0"/>
              <a:t>Ormand</a:t>
            </a:r>
            <a:endParaRPr lang="en-US" dirty="0" smtClean="0"/>
          </a:p>
          <a:p>
            <a:r>
              <a:rPr lang="en-US" dirty="0" smtClean="0"/>
              <a:t>Cathy </a:t>
            </a:r>
            <a:r>
              <a:rPr lang="en-US" dirty="0" err="1" smtClean="0"/>
              <a:t>Manduca</a:t>
            </a:r>
            <a:endParaRPr lang="en-US" dirty="0" smtClean="0"/>
          </a:p>
          <a:p>
            <a:r>
              <a:rPr lang="en-US" dirty="0" err="1" smtClean="0"/>
              <a:t>Tilbe</a:t>
            </a:r>
            <a:r>
              <a:rPr lang="en-US" dirty="0" smtClean="0"/>
              <a:t> </a:t>
            </a:r>
            <a:r>
              <a:rPr lang="en-US" dirty="0" err="1" smtClean="0"/>
              <a:t>Goksun</a:t>
            </a:r>
            <a:endParaRPr lang="en-US" dirty="0" smtClean="0"/>
          </a:p>
          <a:p>
            <a:r>
              <a:rPr lang="en-US" dirty="0" err="1" smtClean="0"/>
              <a:t>Ilyse</a:t>
            </a:r>
            <a:r>
              <a:rPr lang="en-US" dirty="0" smtClean="0"/>
              <a:t> </a:t>
            </a:r>
            <a:r>
              <a:rPr lang="en-US" dirty="0" err="1" smtClean="0"/>
              <a:t>Resnick</a:t>
            </a:r>
            <a:r>
              <a:rPr lang="en-US" dirty="0" smtClean="0"/>
              <a:t> </a:t>
            </a:r>
          </a:p>
          <a:p>
            <a:r>
              <a:rPr lang="en-US" dirty="0" smtClean="0"/>
              <a:t>Spatial Cognition, Action, and Perception Lab </a:t>
            </a:r>
          </a:p>
          <a:p>
            <a:r>
              <a:rPr lang="en-US" dirty="0" smtClean="0"/>
              <a:t>Spatial Intelligence and Learning Center</a:t>
            </a:r>
          </a:p>
          <a:p>
            <a:pPr>
              <a:buNone/>
            </a:pPr>
            <a:endParaRPr lang="en-US" dirty="0" smtClean="0"/>
          </a:p>
        </p:txBody>
      </p:sp>
      <p:pic>
        <p:nvPicPr>
          <p:cNvPr id="5" name="Picture 20" descr="silc logo_big"/>
          <p:cNvPicPr>
            <a:picLocks noChangeAspect="1" noChangeArrowheads="1"/>
          </p:cNvPicPr>
          <p:nvPr/>
        </p:nvPicPr>
        <p:blipFill>
          <a:blip r:embed="rId2"/>
          <a:srcRect/>
          <a:stretch>
            <a:fillRect/>
          </a:stretch>
        </p:blipFill>
        <p:spPr bwMode="auto">
          <a:xfrm>
            <a:off x="7564392" y="85558"/>
            <a:ext cx="1579608" cy="1514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do People Gesture?</a:t>
            </a:r>
            <a:endParaRPr lang="en-US" dirty="0"/>
          </a:p>
        </p:txBody>
      </p:sp>
      <p:sp>
        <p:nvSpPr>
          <p:cNvPr id="3" name="Content Placeholder 2"/>
          <p:cNvSpPr>
            <a:spLocks noGrp="1"/>
          </p:cNvSpPr>
          <p:nvPr>
            <p:ph idx="1"/>
          </p:nvPr>
        </p:nvSpPr>
        <p:spPr/>
        <p:txBody>
          <a:bodyPr>
            <a:normAutofit/>
          </a:bodyPr>
          <a:lstStyle/>
          <a:p>
            <a:r>
              <a:rPr lang="en-US" dirty="0" smtClean="0"/>
              <a:t>To communicate!</a:t>
            </a:r>
          </a:p>
          <a:p>
            <a:pPr lvl="1"/>
            <a:r>
              <a:rPr lang="en-US" dirty="0" smtClean="0"/>
              <a:t>Spatial words are qualitative and do not easily convey metric spatial information. </a:t>
            </a:r>
          </a:p>
          <a:p>
            <a:pPr lvl="1"/>
            <a:r>
              <a:rPr lang="en-US" dirty="0" smtClean="0"/>
              <a:t>Language is limiting because of its categorical and segmented nature. </a:t>
            </a:r>
          </a:p>
          <a:p>
            <a:r>
              <a:rPr lang="en-US" dirty="0" smtClean="0"/>
              <a:t>Scientists are faced with language’s limitations. </a:t>
            </a:r>
          </a:p>
          <a:p>
            <a:pPr lvl="1"/>
            <a:r>
              <a:rPr lang="en-US" dirty="0" smtClean="0"/>
              <a:t>They verbalize complex spatial relations by using discipline-specific terminology. </a:t>
            </a:r>
          </a:p>
          <a:p>
            <a:endParaRPr lang="en-US" dirty="0" smtClean="0"/>
          </a:p>
          <a:p>
            <a:pPr marL="0" indent="0">
              <a:buNone/>
            </a:pPr>
            <a:endParaRPr lang="en-US" dirty="0" smtClean="0"/>
          </a:p>
        </p:txBody>
      </p:sp>
      <p:pic>
        <p:nvPicPr>
          <p:cNvPr id="4" name="Picture 3" descr="Bowtie.tif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16950" y="274637"/>
            <a:ext cx="1969850" cy="164154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779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Geologists Use Gesture! </a:t>
            </a:r>
            <a:endParaRPr lang="en-US" dirty="0"/>
          </a:p>
        </p:txBody>
      </p:sp>
      <p:pic>
        <p:nvPicPr>
          <p:cNvPr id="5" name="Content Placeholder 4" descr="P9300027.JPG"/>
          <p:cNvPicPr>
            <a:picLocks noGrp="1" noChangeAspect="1"/>
          </p:cNvPicPr>
          <p:nvPr>
            <p:ph idx="1"/>
          </p:nvPr>
        </p:nvPicPr>
        <p:blipFill>
          <a:blip r:embed="rId3"/>
          <a:srcRect l="-18187" r="-18187"/>
          <a:stretch>
            <a:fillRect/>
          </a:stretch>
        </p:blipFill>
        <p:spPr>
          <a:xfrm>
            <a:off x="4062578" y="1600200"/>
            <a:ext cx="5454166" cy="2999581"/>
          </a:xfrm>
        </p:spPr>
      </p:pic>
      <p:pic>
        <p:nvPicPr>
          <p:cNvPr id="4" name="Picture 3" descr="explaining fold.JP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199" y="1600199"/>
            <a:ext cx="3999441" cy="2999581"/>
          </a:xfrm>
          <a:prstGeom prst="rect">
            <a:avLst/>
          </a:prstGeom>
          <a:ln>
            <a:solidFill>
              <a:srgbClr val="4F81BD"/>
            </a:solidFill>
          </a:ln>
        </p:spPr>
      </p:pic>
      <p:sp>
        <p:nvSpPr>
          <p:cNvPr id="3" name="TextBox 2"/>
          <p:cNvSpPr txBox="1"/>
          <p:nvPr/>
        </p:nvSpPr>
        <p:spPr>
          <a:xfrm>
            <a:off x="3679573" y="5346464"/>
            <a:ext cx="184666" cy="830997"/>
          </a:xfrm>
          <a:prstGeom prst="rect">
            <a:avLst/>
          </a:prstGeom>
          <a:noFill/>
        </p:spPr>
        <p:txBody>
          <a:bodyPr wrap="none" rtlCol="0">
            <a:spAutoFit/>
          </a:bodyPr>
          <a:lstStyle/>
          <a:p>
            <a:r>
              <a:rPr lang="en-US" sz="4800" dirty="0" smtClean="0"/>
              <a:t> </a:t>
            </a:r>
            <a:endParaRPr 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Black Hills, South Dakota</a:t>
            </a:r>
            <a:endParaRPr lang="en-US" dirty="0"/>
          </a:p>
        </p:txBody>
      </p:sp>
      <p:pic>
        <p:nvPicPr>
          <p:cNvPr id="6" name="Content Placeholder 3" descr="black hills.jpg"/>
          <p:cNvPicPr>
            <a:picLocks noChangeAspect="1"/>
          </p:cNvPicPr>
          <p:nvPr/>
        </p:nvPicPr>
        <p:blipFill>
          <a:blip r:embed="rId3" cstate="print"/>
          <a:srcRect l="8408" t="6308" r="45035" b="34792"/>
          <a:stretch>
            <a:fillRect/>
          </a:stretch>
        </p:blipFill>
        <p:spPr>
          <a:xfrm>
            <a:off x="1677774" y="1417638"/>
            <a:ext cx="6025040" cy="487131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96805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Participants = 43</a:t>
            </a:r>
          </a:p>
          <a:p>
            <a:pPr lvl="1"/>
            <a:r>
              <a:rPr lang="en-US" dirty="0" smtClean="0"/>
              <a:t>23 Experts (Practicing Structural Geologists)</a:t>
            </a:r>
          </a:p>
          <a:p>
            <a:pPr lvl="1"/>
            <a:r>
              <a:rPr lang="en-US" dirty="0" smtClean="0"/>
              <a:t>20 Novices (Undergraduate and Graduate Geology Students)</a:t>
            </a:r>
          </a:p>
          <a:p>
            <a:r>
              <a:rPr lang="en-US" dirty="0" smtClean="0"/>
              <a:t>Task: Would you explain what are the geologic structures under the ground, along this line of cross section (c to c’), and how do you know?</a:t>
            </a:r>
          </a:p>
        </p:txBody>
      </p:sp>
      <p:pic>
        <p:nvPicPr>
          <p:cNvPr id="5" name="Picture 4" descr="BlackHIllsMap.png"/>
          <p:cNvPicPr>
            <a:picLocks noChangeAspect="1"/>
          </p:cNvPicPr>
          <p:nvPr/>
        </p:nvPicPr>
        <p:blipFill>
          <a:blip r:embed="rId3"/>
          <a:stretch>
            <a:fillRect/>
          </a:stretch>
        </p:blipFill>
        <p:spPr>
          <a:xfrm>
            <a:off x="4648200" y="2123959"/>
            <a:ext cx="4404363" cy="3558849"/>
          </a:xfrm>
          <a:prstGeom prst="rect">
            <a:avLst/>
          </a:prstGeom>
        </p:spPr>
      </p:pic>
      <p:sp>
        <p:nvSpPr>
          <p:cNvPr id="6" name="Oval 5"/>
          <p:cNvSpPr/>
          <p:nvPr/>
        </p:nvSpPr>
        <p:spPr>
          <a:xfrm>
            <a:off x="6959600" y="4813300"/>
            <a:ext cx="1600200" cy="4762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cxnSp>
        <p:nvCxnSpPr>
          <p:cNvPr id="8" name="Straight Connector 7"/>
          <p:cNvCxnSpPr/>
          <p:nvPr/>
        </p:nvCxnSpPr>
        <p:spPr>
          <a:xfrm>
            <a:off x="5422900" y="3937000"/>
            <a:ext cx="1405467" cy="42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042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28513047"/>
              </p:ext>
            </p:extLst>
          </p:nvPr>
        </p:nvGraphicFramePr>
        <p:xfrm>
          <a:off x="1511300" y="1801775"/>
          <a:ext cx="6121400" cy="393255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txBox="1">
            <a:spLocks noGrp="1"/>
          </p:cNvSpPr>
          <p:nvPr>
            <p:ph type="title"/>
          </p:nvPr>
        </p:nvSpPr>
        <p:spPr>
          <a:xfrm>
            <a:off x="457200" y="274638"/>
            <a:ext cx="8229600" cy="15081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4600" dirty="0" smtClean="0"/>
              <a:t>Everyone Gestures! Regardless of Expertise</a:t>
            </a:r>
            <a:endParaRPr lang="en-US" sz="4600" dirty="0"/>
          </a:p>
        </p:txBody>
      </p:sp>
      <p:sp>
        <p:nvSpPr>
          <p:cNvPr id="6" name="TextBox 5"/>
          <p:cNvSpPr txBox="1"/>
          <p:nvPr/>
        </p:nvSpPr>
        <p:spPr>
          <a:xfrm>
            <a:off x="3209288" y="3597265"/>
            <a:ext cx="761747" cy="369332"/>
          </a:xfrm>
          <a:prstGeom prst="rect">
            <a:avLst/>
          </a:prstGeom>
          <a:noFill/>
        </p:spPr>
        <p:txBody>
          <a:bodyPr wrap="none" rtlCol="0">
            <a:spAutoFit/>
          </a:bodyPr>
          <a:lstStyle/>
          <a:p>
            <a:r>
              <a:rPr lang="en-US" dirty="0" smtClean="0"/>
              <a:t>69.7%</a:t>
            </a:r>
            <a:endParaRPr lang="en-US" dirty="0"/>
          </a:p>
        </p:txBody>
      </p:sp>
      <p:sp>
        <p:nvSpPr>
          <p:cNvPr id="7" name="TextBox 6"/>
          <p:cNvSpPr txBox="1"/>
          <p:nvPr/>
        </p:nvSpPr>
        <p:spPr>
          <a:xfrm>
            <a:off x="5855811" y="4201564"/>
            <a:ext cx="761747" cy="369332"/>
          </a:xfrm>
          <a:prstGeom prst="rect">
            <a:avLst/>
          </a:prstGeom>
          <a:noFill/>
        </p:spPr>
        <p:txBody>
          <a:bodyPr wrap="none" rtlCol="0">
            <a:spAutoFit/>
          </a:bodyPr>
          <a:lstStyle/>
          <a:p>
            <a:r>
              <a:rPr lang="en-US" dirty="0" smtClean="0"/>
              <a:t>30.3%</a:t>
            </a:r>
            <a:endParaRPr lang="en-US" dirty="0"/>
          </a:p>
        </p:txBody>
      </p:sp>
      <p:sp>
        <p:nvSpPr>
          <p:cNvPr id="8" name="TextBox 7"/>
          <p:cNvSpPr txBox="1"/>
          <p:nvPr/>
        </p:nvSpPr>
        <p:spPr>
          <a:xfrm>
            <a:off x="2844251" y="5988625"/>
            <a:ext cx="3533840" cy="461665"/>
          </a:xfrm>
          <a:prstGeom prst="rect">
            <a:avLst/>
          </a:prstGeom>
          <a:noFill/>
        </p:spPr>
        <p:txBody>
          <a:bodyPr wrap="none" rtlCol="0">
            <a:spAutoFit/>
          </a:bodyPr>
          <a:lstStyle/>
          <a:p>
            <a:r>
              <a:rPr lang="en-US" sz="2400" dirty="0" smtClean="0"/>
              <a:t>But Experts Gesture More! </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419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in the Literature </a:t>
            </a:r>
            <a:endParaRPr lang="en-US" dirty="0"/>
          </a:p>
        </p:txBody>
      </p:sp>
      <p:sp>
        <p:nvSpPr>
          <p:cNvPr id="3" name="Content Placeholder 2"/>
          <p:cNvSpPr>
            <a:spLocks noGrp="1"/>
          </p:cNvSpPr>
          <p:nvPr>
            <p:ph idx="1"/>
          </p:nvPr>
        </p:nvSpPr>
        <p:spPr/>
        <p:txBody>
          <a:bodyPr>
            <a:normAutofit/>
          </a:bodyPr>
          <a:lstStyle/>
          <a:p>
            <a:r>
              <a:rPr lang="en-US" dirty="0"/>
              <a:t>Few studies have examined what spatial information is conveyed in gesture </a:t>
            </a:r>
            <a:r>
              <a:rPr lang="en-US" sz="1800" dirty="0"/>
              <a:t>(</a:t>
            </a:r>
            <a:r>
              <a:rPr lang="en-US" sz="1800" dirty="0" err="1"/>
              <a:t>Trafton</a:t>
            </a:r>
            <a:r>
              <a:rPr lang="en-US" sz="1800" dirty="0"/>
              <a:t> et al., 2006). </a:t>
            </a:r>
          </a:p>
          <a:p>
            <a:r>
              <a:rPr lang="en-US" dirty="0" smtClean="0"/>
              <a:t>Much research explores how spatial information is communicated in speech </a:t>
            </a:r>
            <a:r>
              <a:rPr lang="en-US" sz="1800" dirty="0" smtClean="0"/>
              <a:t>(e.g. </a:t>
            </a:r>
            <a:r>
              <a:rPr lang="en-US" sz="1800" dirty="0" err="1" smtClean="0"/>
              <a:t>Chatterjee</a:t>
            </a:r>
            <a:r>
              <a:rPr lang="en-US" sz="1800" dirty="0" smtClean="0"/>
              <a:t>, 2008)</a:t>
            </a:r>
          </a:p>
          <a:p>
            <a:pPr lvl="1"/>
            <a:endParaRPr lang="en-US" dirty="0"/>
          </a:p>
          <a:p>
            <a:pPr lvl="1"/>
            <a:endParaRPr lang="en-US" dirty="0" smtClean="0"/>
          </a:p>
          <a:p>
            <a:endParaRPr lang="en-US" dirty="0" smtClean="0"/>
          </a:p>
        </p:txBody>
      </p:sp>
      <p:graphicFrame>
        <p:nvGraphicFramePr>
          <p:cNvPr id="4" name="Table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0418882"/>
              </p:ext>
            </p:extLst>
          </p:nvPr>
        </p:nvGraphicFramePr>
        <p:xfrm>
          <a:off x="1101713" y="4281749"/>
          <a:ext cx="7120848" cy="2037258"/>
        </p:xfrm>
        <a:graphic>
          <a:graphicData uri="http://schemas.openxmlformats.org/drawingml/2006/table">
            <a:tbl>
              <a:tblPr firstRow="1" bandRow="1">
                <a:tableStyleId>{5C22544A-7EE6-4342-B048-85BDC9FD1C3A}</a:tableStyleId>
              </a:tblPr>
              <a:tblGrid>
                <a:gridCol w="2373616"/>
                <a:gridCol w="2373616"/>
                <a:gridCol w="2373616"/>
              </a:tblGrid>
              <a:tr h="679086">
                <a:tc>
                  <a:txBody>
                    <a:bodyPr/>
                    <a:lstStyle/>
                    <a:p>
                      <a:endParaRPr lang="en-US" dirty="0"/>
                    </a:p>
                  </a:txBody>
                  <a:tcPr/>
                </a:tc>
                <a:tc>
                  <a:txBody>
                    <a:bodyPr/>
                    <a:lstStyle/>
                    <a:p>
                      <a:r>
                        <a:rPr lang="en-US" b="1" dirty="0" smtClean="0"/>
                        <a:t>Intrinsic</a:t>
                      </a:r>
                      <a:r>
                        <a:rPr lang="en-US" b="1" baseline="0" dirty="0" smtClean="0"/>
                        <a:t> (</a:t>
                      </a:r>
                      <a:r>
                        <a:rPr lang="en-US" b="1" dirty="0" smtClean="0"/>
                        <a:t>Single)</a:t>
                      </a:r>
                      <a:endParaRPr lang="en-US" b="1" dirty="0"/>
                    </a:p>
                  </a:txBody>
                  <a:tcPr/>
                </a:tc>
                <a:tc>
                  <a:txBody>
                    <a:bodyPr/>
                    <a:lstStyle/>
                    <a:p>
                      <a:r>
                        <a:rPr lang="en-US" dirty="0" smtClean="0"/>
                        <a:t>Extrinsic</a:t>
                      </a:r>
                      <a:r>
                        <a:rPr lang="en-US" baseline="0" dirty="0" smtClean="0"/>
                        <a:t> (</a:t>
                      </a:r>
                      <a:r>
                        <a:rPr lang="en-US" dirty="0" smtClean="0"/>
                        <a:t>Many)</a:t>
                      </a:r>
                      <a:endParaRPr lang="en-US" dirty="0"/>
                    </a:p>
                  </a:txBody>
                  <a:tcPr/>
                </a:tc>
              </a:tr>
              <a:tr h="679086">
                <a:tc>
                  <a:txBody>
                    <a:bodyPr/>
                    <a:lstStyle/>
                    <a:p>
                      <a:r>
                        <a:rPr lang="en-US" b="1" dirty="0" smtClean="0"/>
                        <a:t>Static (Stationary)</a:t>
                      </a:r>
                      <a:endParaRPr lang="en-US" b="1" dirty="0"/>
                    </a:p>
                  </a:txBody>
                  <a:tcPr/>
                </a:tc>
                <a:tc>
                  <a:txBody>
                    <a:bodyPr/>
                    <a:lstStyle/>
                    <a:p>
                      <a:r>
                        <a:rPr lang="en-US" dirty="0" smtClean="0"/>
                        <a:t>Object, proper</a:t>
                      </a:r>
                      <a:endParaRPr lang="en-US" dirty="0"/>
                    </a:p>
                  </a:txBody>
                  <a:tcPr/>
                </a:tc>
                <a:tc>
                  <a:txBody>
                    <a:bodyPr/>
                    <a:lstStyle/>
                    <a:p>
                      <a:r>
                        <a:rPr lang="en-US" dirty="0" smtClean="0"/>
                        <a:t>Locative relations</a:t>
                      </a:r>
                      <a:endParaRPr lang="en-US" dirty="0"/>
                    </a:p>
                  </a:txBody>
                  <a:tcPr/>
                </a:tc>
              </a:tr>
              <a:tr h="679086">
                <a:tc>
                  <a:txBody>
                    <a:bodyPr/>
                    <a:lstStyle/>
                    <a:p>
                      <a:r>
                        <a:rPr lang="en-US" b="1" dirty="0" smtClean="0"/>
                        <a:t>Dynamic (Moving)</a:t>
                      </a:r>
                      <a:endParaRPr lang="en-US" b="1" dirty="0"/>
                    </a:p>
                  </a:txBody>
                  <a:tcPr/>
                </a:tc>
                <a:tc>
                  <a:txBody>
                    <a:bodyPr/>
                    <a:lstStyle/>
                    <a:p>
                      <a:r>
                        <a:rPr lang="en-US" dirty="0" smtClean="0"/>
                        <a:t>Manner of Motion</a:t>
                      </a:r>
                      <a:endParaRPr lang="en-US" dirty="0"/>
                    </a:p>
                  </a:txBody>
                  <a:tcPr/>
                </a:tc>
                <a:tc>
                  <a:txBody>
                    <a:bodyPr/>
                    <a:lstStyle/>
                    <a:p>
                      <a:r>
                        <a:rPr lang="en-US" dirty="0" smtClean="0"/>
                        <a:t>Path of Motion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Kinnari's Template5a.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672098" y="0"/>
            <a:ext cx="13851452" cy="10703395"/>
          </a:xfrm>
          <a:prstGeom prst="rect">
            <a:avLst/>
          </a:prstGeom>
        </p:spPr>
      </p:pic>
      <p:sp>
        <p:nvSpPr>
          <p:cNvPr id="2" name="Title 1"/>
          <p:cNvSpPr>
            <a:spLocks noGrp="1"/>
          </p:cNvSpPr>
          <p:nvPr>
            <p:ph type="title"/>
          </p:nvPr>
        </p:nvSpPr>
        <p:spPr>
          <a:xfrm>
            <a:off x="457200" y="-3192"/>
            <a:ext cx="8229600" cy="1143000"/>
          </a:xfrm>
        </p:spPr>
        <p:txBody>
          <a:bodyPr>
            <a:normAutofit fontScale="90000"/>
          </a:bodyPr>
          <a:lstStyle/>
          <a:p>
            <a:r>
              <a:rPr lang="en-US" b="1" dirty="0" smtClean="0">
                <a:solidFill>
                  <a:schemeClr val="tx2">
                    <a:lumMod val="75000"/>
                  </a:schemeClr>
                </a:solidFill>
              </a:rPr>
              <a:t>Representation of Spatial Properties</a:t>
            </a:r>
            <a:endParaRPr lang="en-US" b="1" dirty="0">
              <a:solidFill>
                <a:schemeClr val="tx2">
                  <a:lumMod val="75000"/>
                </a:schemeClr>
              </a:solidFill>
            </a:endParaRPr>
          </a:p>
        </p:txBody>
      </p:sp>
      <p:pic>
        <p:nvPicPr>
          <p:cNvPr id="5" name="Picture 4" descr="Many Stationary - soccoer.tiff"/>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02053" y="1837355"/>
            <a:ext cx="1932041" cy="1919045"/>
          </a:xfrm>
          <a:prstGeom prst="rect">
            <a:avLst/>
          </a:prstGeom>
        </p:spPr>
      </p:pic>
      <p:pic>
        <p:nvPicPr>
          <p:cNvPr id="7" name="Picture 6" descr="Geochange Many - soccer.tiff"/>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96940" y="4052992"/>
            <a:ext cx="1837154" cy="2430930"/>
          </a:xfrm>
          <a:prstGeom prst="rect">
            <a:avLst/>
          </a:prstGeom>
        </p:spPr>
      </p:pic>
      <p:pic>
        <p:nvPicPr>
          <p:cNvPr id="9" name="Picture 8" descr="Single Moving - Soccer.tiff"/>
          <p:cNvPicPr>
            <a:picLocks noChangeAspect="1"/>
          </p:cNvPicPr>
          <p:nvPr/>
        </p:nvPicPr>
        <p:blipFill>
          <a:blip r:embed="rId7"/>
          <a:stretch>
            <a:fillRect/>
          </a:stretch>
        </p:blipFill>
        <p:spPr>
          <a:xfrm>
            <a:off x="2398866" y="4228622"/>
            <a:ext cx="2056982" cy="1837951"/>
          </a:xfrm>
          <a:prstGeom prst="rect">
            <a:avLst/>
          </a:prstGeom>
        </p:spPr>
      </p:pic>
      <p:pic>
        <p:nvPicPr>
          <p:cNvPr id="12" name="Picture 11" descr="SingleStationary-Soccer.tiff"/>
          <p:cNvPicPr>
            <a:picLocks noChangeAspect="1"/>
          </p:cNvPicPr>
          <p:nvPr/>
        </p:nvPicPr>
        <p:blipFill>
          <a:blip r:embed="rId8"/>
          <a:stretch>
            <a:fillRect/>
          </a:stretch>
        </p:blipFill>
        <p:spPr>
          <a:xfrm>
            <a:off x="2398866" y="1837355"/>
            <a:ext cx="1874981" cy="185149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905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2173</TotalTime>
  <Words>870</Words>
  <Application>Microsoft Macintosh PowerPoint</Application>
  <PresentationFormat>On-screen Show (4:3)</PresentationFormat>
  <Paragraphs>120</Paragraphs>
  <Slides>27</Slides>
  <Notes>16</Notes>
  <HiddenSlides>0</HiddenSlides>
  <MMClips>0</MMClips>
  <ScaleCrop>false</ScaleCrop>
  <HeadingPairs>
    <vt:vector size="6" baseType="variant">
      <vt:variant>
        <vt:lpstr>Design Template</vt:lpstr>
      </vt:variant>
      <vt:variant>
        <vt:i4>1</vt:i4>
      </vt:variant>
      <vt:variant>
        <vt:lpstr>Links</vt:lpstr>
      </vt:variant>
      <vt:variant>
        <vt:i4>5</vt:i4>
      </vt:variant>
      <vt:variant>
        <vt:lpstr>Slide Titles</vt:lpstr>
      </vt:variant>
      <vt:variant>
        <vt:i4>27</vt:i4>
      </vt:variant>
    </vt:vector>
  </HeadingPairs>
  <TitlesOfParts>
    <vt:vector size="33" baseType="lpstr">
      <vt:lpstr>Office Theme</vt:lpstr>
      <vt:lpstr>Macintosh HD:Users:kinu310:Desktop:JSG SILC 14May12 tfs.doc!OLE_LINK1</vt:lpstr>
      <vt:lpstr>Macintosh HD:Users:kinu310:Desktop:JSG SILC 14May12 tfs.doc!OLE_LINK1</vt:lpstr>
      <vt:lpstr>Macintosh HD:Users:kinu310:Desktop:JSG SILC 14May12 tfs.doc!OLE_LINK1</vt:lpstr>
      <vt:lpstr>Macintosh HD:Users:kinu310:Desktop:JSG SILC 14May12 tfs.doc!OLE_LINK1</vt:lpstr>
      <vt:lpstr>Macintosh HD:Users:kinu310:Desktop:JSG SILC 14May12 tfs.doc!OLE_LINK1</vt:lpstr>
      <vt:lpstr>A Framework For Classifying Spatial Gestures</vt:lpstr>
      <vt:lpstr>Spatial Information is Communicated in Speech and Gesture</vt:lpstr>
      <vt:lpstr>Why do People Gesture?</vt:lpstr>
      <vt:lpstr>Geologists Use Gesture! </vt:lpstr>
      <vt:lpstr>Black Hills, South Dakota</vt:lpstr>
      <vt:lpstr>Methods</vt:lpstr>
      <vt:lpstr>Everyone Gestures! Regardless of Expertise</vt:lpstr>
      <vt:lpstr>Gaps in the Literature </vt:lpstr>
      <vt:lpstr>Representation of Spatial Properties</vt:lpstr>
      <vt:lpstr>Slide 10</vt:lpstr>
      <vt:lpstr>Slide 11</vt:lpstr>
      <vt:lpstr>Slide 12</vt:lpstr>
      <vt:lpstr>Slide 13</vt:lpstr>
      <vt:lpstr>Slide 14</vt:lpstr>
      <vt:lpstr>Slide 15</vt:lpstr>
      <vt:lpstr>Representational Gestures</vt:lpstr>
      <vt:lpstr>We know that gestures help with learning  Expert vs. Novice ?</vt:lpstr>
      <vt:lpstr>Experts vs. Novices</vt:lpstr>
      <vt:lpstr>Geology has a HUGE Vocabulary! </vt:lpstr>
      <vt:lpstr>Novices use less discipline specific vocabulary! </vt:lpstr>
      <vt:lpstr>Do novices’ and experts’  gestures differ between “single-moving” and “many-moving” properties?</vt:lpstr>
      <vt:lpstr>Experts vs. Novices</vt:lpstr>
      <vt:lpstr>Experts vs. Novices</vt:lpstr>
      <vt:lpstr>Summary</vt:lpstr>
      <vt:lpstr>Open Questions</vt:lpstr>
      <vt:lpstr>Educational Implications</vt:lpstr>
      <vt:lpstr>Thank You! </vt:lpstr>
    </vt:vector>
  </TitlesOfParts>
  <Company>Temple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Framework For Classifying Spatial Gestures</dc:title>
  <dc:creator>Kinnari  Atit</dc:creator>
  <cp:lastModifiedBy>Kinnari  Atit</cp:lastModifiedBy>
  <cp:revision>180</cp:revision>
  <dcterms:created xsi:type="dcterms:W3CDTF">2012-06-21T20:50:57Z</dcterms:created>
  <dcterms:modified xsi:type="dcterms:W3CDTF">2012-06-21T20:51:29Z</dcterms:modified>
</cp:coreProperties>
</file>